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437" r:id="rId3"/>
    <p:sldId id="466" r:id="rId5"/>
    <p:sldId id="467" r:id="rId6"/>
    <p:sldId id="468" r:id="rId7"/>
    <p:sldId id="441" r:id="rId8"/>
    <p:sldId id="442" r:id="rId9"/>
    <p:sldId id="473" r:id="rId10"/>
    <p:sldId id="443" r:id="rId11"/>
    <p:sldId id="445" r:id="rId12"/>
    <p:sldId id="469" r:id="rId13"/>
    <p:sldId id="447" r:id="rId14"/>
    <p:sldId id="450" r:id="rId15"/>
    <p:sldId id="452" r:id="rId16"/>
    <p:sldId id="453" r:id="rId17"/>
    <p:sldId id="454" r:id="rId18"/>
    <p:sldId id="470" r:id="rId19"/>
    <p:sldId id="456" r:id="rId20"/>
    <p:sldId id="457" r:id="rId21"/>
    <p:sldId id="474" r:id="rId22"/>
    <p:sldId id="458" r:id="rId23"/>
    <p:sldId id="459" r:id="rId24"/>
    <p:sldId id="461" r:id="rId25"/>
    <p:sldId id="462" r:id="rId26"/>
    <p:sldId id="471" r:id="rId27"/>
    <p:sldId id="464" r:id="rId28"/>
    <p:sldId id="465" r:id="rId29"/>
    <p:sldId id="472" r:id="rId30"/>
    <p:sldId id="495" r:id="rId31"/>
  </p:sldIdLst>
  <p:sldSz cx="9144000" cy="5143500" type="screen16x9"/>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3C38"/>
    <a:srgbClr val="C00000"/>
    <a:srgbClr val="F23F36"/>
    <a:srgbClr val="F5665E"/>
    <a:srgbClr val="3D4C89"/>
    <a:srgbClr val="F4665E"/>
    <a:srgbClr val="904052"/>
    <a:srgbClr val="F5A95B"/>
    <a:srgbClr val="E5E5E5"/>
    <a:srgbClr val="28D6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2" autoAdjust="0"/>
    <p:restoredTop sz="94700" autoAdjust="0"/>
  </p:normalViewPr>
  <p:slideViewPr>
    <p:cSldViewPr showGuides="1">
      <p:cViewPr varScale="1">
        <p:scale>
          <a:sx n="141" d="100"/>
          <a:sy n="141" d="100"/>
        </p:scale>
        <p:origin x="750"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gs" Target="tags/tag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1CC6A71-77AE-4D21-BE5A-AF03B91B07A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节标题">
    <p:bg>
      <p:bgPr>
        <a:solidFill>
          <a:schemeClr val="bg1"/>
        </a:solidFill>
        <a:effectLst/>
      </p:bgPr>
    </p:bg>
    <p:spTree>
      <p:nvGrpSpPr>
        <p:cNvPr id="1" name=""/>
        <p:cNvGrpSpPr/>
        <p:nvPr/>
      </p:nvGrpSpPr>
      <p:grpSpPr>
        <a:xfrm>
          <a:off x="0" y="0"/>
          <a:ext cx="0" cy="0"/>
          <a:chOff x="0" y="0"/>
          <a:chExt cx="0" cy="0"/>
        </a:xfrm>
      </p:grpSpPr>
      <p:sp>
        <p:nvSpPr>
          <p:cNvPr id="7" name="文本框 6"/>
          <p:cNvSpPr txBox="1"/>
          <p:nvPr userDrawn="1"/>
        </p:nvSpPr>
        <p:spPr>
          <a:xfrm>
            <a:off x="440734" y="297308"/>
            <a:ext cx="2165978" cy="369332"/>
          </a:xfrm>
          <a:prstGeom prst="rect">
            <a:avLst/>
          </a:prstGeom>
          <a:noFill/>
        </p:spPr>
        <p:txBody>
          <a:bodyPr wrap="none" rtlCol="0">
            <a:spAutoFit/>
          </a:bodyPr>
          <a:lstStyle/>
          <a:p>
            <a:r>
              <a:rPr lang="zh-CN" altLang="en-US" sz="1800" dirty="0" smtClean="0">
                <a:latin typeface="+mn-ea"/>
                <a:ea typeface="+mn-ea"/>
              </a:rPr>
              <a:t>成功讲师的</a:t>
            </a:r>
            <a:r>
              <a:rPr lang="en-US" altLang="zh-CN" sz="1800" dirty="0" smtClean="0">
                <a:latin typeface="+mn-ea"/>
                <a:ea typeface="+mn-ea"/>
              </a:rPr>
              <a:t>6</a:t>
            </a:r>
            <a:r>
              <a:rPr lang="zh-CN" altLang="en-US" sz="1800" dirty="0" smtClean="0">
                <a:latin typeface="+mn-ea"/>
                <a:ea typeface="+mn-ea"/>
              </a:rPr>
              <a:t>个方面</a:t>
            </a:r>
            <a:endParaRPr lang="zh-CN" altLang="en-US" sz="1800" dirty="0" smtClean="0">
              <a:latin typeface="+mn-ea"/>
              <a:ea typeface="+mn-ea"/>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275" y="271307"/>
            <a:ext cx="253708" cy="339821"/>
          </a:xfrm>
          <a:prstGeom prst="rect">
            <a:avLst/>
          </a:prstGeom>
        </p:spPr>
      </p:pic>
      <p:pic>
        <p:nvPicPr>
          <p:cNvPr id="15" name="图片 14"/>
          <p:cNvPicPr>
            <a:picLocks noChangeAspect="1"/>
          </p:cNvPicPr>
          <p:nvPr userDrawn="1"/>
        </p:nvPicPr>
        <p:blipFill rotWithShape="1">
          <a:blip r:embed="rId3"/>
          <a:srcRect l="38334" t="67482" b="20889"/>
          <a:stretch>
            <a:fillRect/>
          </a:stretch>
        </p:blipFill>
        <p:spPr>
          <a:xfrm flipH="1">
            <a:off x="0" y="4887908"/>
            <a:ext cx="9144000" cy="25450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节标题">
    <p:bg>
      <p:bgPr>
        <a:solidFill>
          <a:schemeClr val="bg1"/>
        </a:solidFill>
        <a:effectLst/>
      </p:bgPr>
    </p:bg>
    <p:spTree>
      <p:nvGrpSpPr>
        <p:cNvPr id="1" name=""/>
        <p:cNvGrpSpPr/>
        <p:nvPr/>
      </p:nvGrpSpPr>
      <p:grpSpPr>
        <a:xfrm>
          <a:off x="0" y="0"/>
          <a:ext cx="0" cy="0"/>
          <a:chOff x="0" y="0"/>
          <a:chExt cx="0" cy="0"/>
        </a:xfrm>
      </p:grpSpPr>
      <p:sp>
        <p:nvSpPr>
          <p:cNvPr id="7" name="文本框 6"/>
          <p:cNvSpPr txBox="1"/>
          <p:nvPr userDrawn="1"/>
        </p:nvSpPr>
        <p:spPr>
          <a:xfrm>
            <a:off x="440734" y="297308"/>
            <a:ext cx="2262158" cy="369332"/>
          </a:xfrm>
          <a:prstGeom prst="rect">
            <a:avLst/>
          </a:prstGeom>
          <a:noFill/>
        </p:spPr>
        <p:txBody>
          <a:bodyPr wrap="none" rtlCol="0">
            <a:spAutoFit/>
          </a:bodyPr>
          <a:lstStyle/>
          <a:p>
            <a:r>
              <a:rPr lang="zh-CN" altLang="en-US" sz="1800" dirty="0" smtClean="0">
                <a:latin typeface="+mn-ea"/>
                <a:ea typeface="+mn-ea"/>
              </a:rPr>
              <a:t>培训讲师的授课目的</a:t>
            </a:r>
            <a:endParaRPr lang="zh-CN" altLang="en-US" sz="1800" dirty="0" smtClean="0">
              <a:latin typeface="+mn-ea"/>
              <a:ea typeface="+mn-ea"/>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275" y="271307"/>
            <a:ext cx="253708" cy="339821"/>
          </a:xfrm>
          <a:prstGeom prst="rect">
            <a:avLst/>
          </a:prstGeom>
        </p:spPr>
      </p:pic>
      <p:pic>
        <p:nvPicPr>
          <p:cNvPr id="15" name="图片 14"/>
          <p:cNvPicPr>
            <a:picLocks noChangeAspect="1"/>
          </p:cNvPicPr>
          <p:nvPr userDrawn="1"/>
        </p:nvPicPr>
        <p:blipFill rotWithShape="1">
          <a:blip r:embed="rId3"/>
          <a:srcRect l="38334" t="67482" b="20889"/>
          <a:stretch>
            <a:fillRect/>
          </a:stretch>
        </p:blipFill>
        <p:spPr>
          <a:xfrm flipH="1">
            <a:off x="0" y="4887908"/>
            <a:ext cx="9144000" cy="25450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节标题">
    <p:bg>
      <p:bgPr>
        <a:solidFill>
          <a:schemeClr val="bg1"/>
        </a:solidFill>
        <a:effectLst/>
      </p:bgPr>
    </p:bg>
    <p:spTree>
      <p:nvGrpSpPr>
        <p:cNvPr id="1" name=""/>
        <p:cNvGrpSpPr/>
        <p:nvPr/>
      </p:nvGrpSpPr>
      <p:grpSpPr>
        <a:xfrm>
          <a:off x="0" y="0"/>
          <a:ext cx="0" cy="0"/>
          <a:chOff x="0" y="0"/>
          <a:chExt cx="0" cy="0"/>
        </a:xfrm>
      </p:grpSpPr>
      <p:sp>
        <p:nvSpPr>
          <p:cNvPr id="7" name="文本框 6"/>
          <p:cNvSpPr txBox="1"/>
          <p:nvPr userDrawn="1"/>
        </p:nvSpPr>
        <p:spPr>
          <a:xfrm>
            <a:off x="440734" y="297308"/>
            <a:ext cx="2262158" cy="369332"/>
          </a:xfrm>
          <a:prstGeom prst="rect">
            <a:avLst/>
          </a:prstGeom>
          <a:noFill/>
        </p:spPr>
        <p:txBody>
          <a:bodyPr wrap="none" rtlCol="0">
            <a:spAutoFit/>
          </a:bodyPr>
          <a:lstStyle/>
          <a:p>
            <a:r>
              <a:rPr lang="zh-CN" altLang="en-US" sz="1800" dirty="0" smtClean="0">
                <a:latin typeface="+mn-ea"/>
                <a:ea typeface="+mn-ea"/>
              </a:rPr>
              <a:t>成人学员的学习特点</a:t>
            </a:r>
            <a:endParaRPr lang="zh-CN" altLang="en-US" sz="1800" dirty="0" smtClean="0">
              <a:latin typeface="+mn-ea"/>
              <a:ea typeface="+mn-ea"/>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275" y="271307"/>
            <a:ext cx="253708" cy="339821"/>
          </a:xfrm>
          <a:prstGeom prst="rect">
            <a:avLst/>
          </a:prstGeom>
        </p:spPr>
      </p:pic>
      <p:pic>
        <p:nvPicPr>
          <p:cNvPr id="15" name="图片 14"/>
          <p:cNvPicPr>
            <a:picLocks noChangeAspect="1"/>
          </p:cNvPicPr>
          <p:nvPr userDrawn="1"/>
        </p:nvPicPr>
        <p:blipFill rotWithShape="1">
          <a:blip r:embed="rId3"/>
          <a:srcRect l="38334" t="67482" b="20889"/>
          <a:stretch>
            <a:fillRect/>
          </a:stretch>
        </p:blipFill>
        <p:spPr>
          <a:xfrm flipH="1">
            <a:off x="0" y="4887908"/>
            <a:ext cx="9144000" cy="25450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节标题">
    <p:bg>
      <p:bgPr>
        <a:solidFill>
          <a:schemeClr val="bg1"/>
        </a:solidFill>
        <a:effectLst/>
      </p:bgPr>
    </p:bg>
    <p:spTree>
      <p:nvGrpSpPr>
        <p:cNvPr id="1" name=""/>
        <p:cNvGrpSpPr/>
        <p:nvPr/>
      </p:nvGrpSpPr>
      <p:grpSpPr>
        <a:xfrm>
          <a:off x="0" y="0"/>
          <a:ext cx="0" cy="0"/>
          <a:chOff x="0" y="0"/>
          <a:chExt cx="0" cy="0"/>
        </a:xfrm>
      </p:grpSpPr>
      <p:pic>
        <p:nvPicPr>
          <p:cNvPr id="15" name="图片 14"/>
          <p:cNvPicPr>
            <a:picLocks noChangeAspect="1"/>
          </p:cNvPicPr>
          <p:nvPr userDrawn="1"/>
        </p:nvPicPr>
        <p:blipFill rotWithShape="1">
          <a:blip r:embed="rId2"/>
          <a:srcRect l="38334" t="67482" b="20889"/>
          <a:stretch>
            <a:fillRect/>
          </a:stretch>
        </p:blipFill>
        <p:spPr>
          <a:xfrm flipH="1">
            <a:off x="0" y="4887908"/>
            <a:ext cx="9144000" cy="25450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A6EA535D-4616-4142-A9DF-38EE990ED85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ABB6E7-E1B0-4DDC-9D5A-7B66BB74484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2BF82D2-7A68-459D-A996-9BDDA2518FA4}"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01EE5D-26FB-46D5-A381-ECFB35BF1D34}" type="slidenum">
              <a:rPr lang="zh-CN" altLang="en-US" smtClean="0"/>
            </a:fld>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fracture"/>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6.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6" Type="http://schemas.openxmlformats.org/officeDocument/2006/relationships/notesSlide" Target="../notesSlides/notesSlide16.xml"/><Relationship Id="rId5" Type="http://schemas.openxmlformats.org/officeDocument/2006/relationships/slideLayout" Target="../slideLayouts/slideLayout6.xml"/><Relationship Id="rId4" Type="http://schemas.openxmlformats.org/officeDocument/2006/relationships/image" Target="../media/image5.png"/><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image" Target="../media/image15.pn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6.xml"/><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image" Target="../media/image17.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image" Target="../media/image19.png"/></Relationships>
</file>

<file path=ppt/slides/_rels/slide24.xml.rels><?xml version="1.0" encoding="UTF-8" standalone="yes"?>
<Relationships xmlns="http://schemas.openxmlformats.org/package/2006/relationships"><Relationship Id="rId6" Type="http://schemas.openxmlformats.org/officeDocument/2006/relationships/notesSlide" Target="../notesSlides/notesSlide24.xml"/><Relationship Id="rId5" Type="http://schemas.openxmlformats.org/officeDocument/2006/relationships/slideLayout" Target="../slideLayouts/slideLayout6.xml"/><Relationship Id="rId4" Type="http://schemas.openxmlformats.org/officeDocument/2006/relationships/image" Target="../media/image5.png"/><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image" Target="../media/image7.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5" Type="http://schemas.openxmlformats.org/officeDocument/2006/relationships/notesSlide" Target="../notesSlides/notesSlide27.xml"/><Relationship Id="rId4" Type="http://schemas.openxmlformats.org/officeDocument/2006/relationships/slideLayout" Target="../slideLayouts/slideLayout6.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20.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6.xml"/><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6.xml"/><Relationship Id="rId4" Type="http://schemas.openxmlformats.org/officeDocument/2006/relationships/image" Target="../media/image5.png"/><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177" y="2959289"/>
            <a:ext cx="9144000" cy="2184210"/>
          </a:xfrm>
          <a:prstGeom prst="rect">
            <a:avLst/>
          </a:prstGeom>
        </p:spPr>
      </p:pic>
      <p:grpSp>
        <p:nvGrpSpPr>
          <p:cNvPr id="12" name="组合 11"/>
          <p:cNvGrpSpPr/>
          <p:nvPr/>
        </p:nvGrpSpPr>
        <p:grpSpPr>
          <a:xfrm>
            <a:off x="762000" y="4089455"/>
            <a:ext cx="3169415" cy="283294"/>
            <a:chOff x="792985" y="4560655"/>
            <a:chExt cx="3169415" cy="283294"/>
          </a:xfrm>
        </p:grpSpPr>
        <p:sp>
          <p:nvSpPr>
            <p:cNvPr id="37" name="圆角矩形 36"/>
            <p:cNvSpPr/>
            <p:nvPr/>
          </p:nvSpPr>
          <p:spPr>
            <a:xfrm>
              <a:off x="792985" y="4571927"/>
              <a:ext cx="1474178" cy="26413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 name="圆角矩形 37"/>
            <p:cNvSpPr/>
            <p:nvPr/>
          </p:nvSpPr>
          <p:spPr>
            <a:xfrm>
              <a:off x="2488222" y="4571927"/>
              <a:ext cx="1474178" cy="26413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TextBox 2"/>
            <p:cNvSpPr txBox="1"/>
            <p:nvPr/>
          </p:nvSpPr>
          <p:spPr>
            <a:xfrm>
              <a:off x="838200" y="4560655"/>
              <a:ext cx="1402585" cy="275590"/>
            </a:xfrm>
            <a:prstGeom prst="rect">
              <a:avLst/>
            </a:prstGeom>
            <a:noFill/>
          </p:spPr>
          <p:txBody>
            <a:bodyPr wrap="square" rtlCol="0">
              <a:spAutoFit/>
            </a:bodyPr>
            <a:lstStyle/>
            <a:p>
              <a:r>
                <a:rPr lang="zh-CN" altLang="en-US" sz="1200" dirty="0" smtClean="0">
                  <a:solidFill>
                    <a:srgbClr val="3D4C89"/>
                  </a:solidFill>
                  <a:latin typeface="微软雅黑" panose="020B0503020204020204" pitchFamily="34" charset="-122"/>
                  <a:ea typeface="微软雅黑" panose="020B0503020204020204" pitchFamily="34" charset="-122"/>
                  <a:sym typeface="微软雅黑" panose="020B0503020204020204" pitchFamily="34" charset="-122"/>
                </a:rPr>
                <a:t>宣讲人：</a:t>
              </a:r>
              <a:r>
                <a:rPr lang="en-US" altLang="zh-CN" sz="1200" dirty="0" smtClean="0">
                  <a:solidFill>
                    <a:srgbClr val="3D4C89"/>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1200" dirty="0" smtClean="0">
                  <a:solidFill>
                    <a:srgbClr val="3D4C89"/>
                  </a:solidFill>
                  <a:latin typeface="微软雅黑" panose="020B0503020204020204" pitchFamily="34" charset="-122"/>
                  <a:ea typeface="微软雅黑" panose="020B0503020204020204" pitchFamily="34" charset="-122"/>
                  <a:sym typeface="微软雅黑" panose="020B0503020204020204" pitchFamily="34" charset="-122"/>
                </a:rPr>
                <a:t>营</a:t>
              </a:r>
              <a:endParaRPr lang="zh-CN" altLang="en-US" sz="1200" dirty="0" smtClean="0">
                <a:solidFill>
                  <a:srgbClr val="3D4C8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6" name="TextBox 2"/>
            <p:cNvSpPr txBox="1"/>
            <p:nvPr/>
          </p:nvSpPr>
          <p:spPr>
            <a:xfrm>
              <a:off x="2539209" y="4566950"/>
              <a:ext cx="1309277" cy="276999"/>
            </a:xfrm>
            <a:prstGeom prst="rect">
              <a:avLst/>
            </a:prstGeom>
            <a:noFill/>
          </p:spPr>
          <p:txBody>
            <a:bodyPr wrap="square" rtlCol="0">
              <a:spAutoFit/>
            </a:bodyPr>
            <a:lstStyle/>
            <a:p>
              <a:r>
                <a:rPr lang="zh-CN" altLang="en-US" sz="1200" dirty="0" smtClean="0">
                  <a:solidFill>
                    <a:srgbClr val="3D4C89"/>
                  </a:solidFill>
                  <a:latin typeface="微软雅黑" panose="020B0503020204020204" pitchFamily="34" charset="-122"/>
                  <a:ea typeface="微软雅黑" panose="020B0503020204020204" pitchFamily="34" charset="-122"/>
                  <a:sym typeface="微软雅黑" panose="020B0503020204020204" pitchFamily="34" charset="-122"/>
                </a:rPr>
                <a:t>时间：</a:t>
              </a:r>
              <a:r>
                <a:rPr lang="en-US" altLang="zh-CN" sz="1200" dirty="0" smtClean="0">
                  <a:solidFill>
                    <a:srgbClr val="3D4C89"/>
                  </a:solidFill>
                  <a:latin typeface="微软雅黑" panose="020B0503020204020204" pitchFamily="34" charset="-122"/>
                  <a:ea typeface="微软雅黑" panose="020B0503020204020204" pitchFamily="34" charset="-122"/>
                  <a:sym typeface="微软雅黑" panose="020B0503020204020204" pitchFamily="34" charset="-122"/>
                </a:rPr>
                <a:t>20XX.XX</a:t>
              </a:r>
              <a:endParaRPr lang="zh-CN" altLang="en-US" sz="1200" dirty="0">
                <a:solidFill>
                  <a:srgbClr val="3D4C8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7" name="图片 6"/>
          <p:cNvPicPr>
            <a:picLocks noChangeAspect="1"/>
          </p:cNvPicPr>
          <p:nvPr/>
        </p:nvPicPr>
        <p:blipFill>
          <a:blip r:embed="rId2"/>
          <a:stretch>
            <a:fillRect/>
          </a:stretch>
        </p:blipFill>
        <p:spPr>
          <a:xfrm>
            <a:off x="5562600" y="413312"/>
            <a:ext cx="3479646" cy="4550782"/>
          </a:xfrm>
          <a:prstGeom prst="rect">
            <a:avLst/>
          </a:prstGeom>
        </p:spPr>
      </p:pic>
      <p:grpSp>
        <p:nvGrpSpPr>
          <p:cNvPr id="27" name="组合 26"/>
          <p:cNvGrpSpPr/>
          <p:nvPr/>
        </p:nvGrpSpPr>
        <p:grpSpPr>
          <a:xfrm>
            <a:off x="1062709" y="798314"/>
            <a:ext cx="4728491" cy="492443"/>
            <a:chOff x="995729" y="925494"/>
            <a:chExt cx="4728491" cy="492443"/>
          </a:xfrm>
        </p:grpSpPr>
        <p:sp>
          <p:nvSpPr>
            <p:cNvPr id="15" name="TextBox 2"/>
            <p:cNvSpPr txBox="1"/>
            <p:nvPr/>
          </p:nvSpPr>
          <p:spPr>
            <a:xfrm>
              <a:off x="995729" y="982237"/>
              <a:ext cx="3255579" cy="338554"/>
            </a:xfrm>
            <a:prstGeom prst="rect">
              <a:avLst/>
            </a:prstGeom>
            <a:solidFill>
              <a:schemeClr val="accent2"/>
            </a:solidFill>
            <a:ln>
              <a:noFill/>
            </a:ln>
          </p:spPr>
          <p:txBody>
            <a:bodyPr wrap="square" rtlCol="0">
              <a:spAutoFit/>
            </a:bodyPr>
            <a:lstStyle/>
            <a:p>
              <a:pPr algn="ctr"/>
              <a:r>
                <a:rPr lang="zh-CN" altLang="en-US" sz="1600" spc="900" dirty="0" smtClean="0">
                  <a:solidFill>
                    <a:schemeClr val="bg1"/>
                  </a:solidFill>
                  <a:latin typeface="+mn-ea"/>
                  <a:sym typeface="微软雅黑" panose="020B0503020204020204" pitchFamily="34" charset="-122"/>
                </a:rPr>
                <a:t>优秀讲师培训系列</a:t>
              </a:r>
              <a:r>
                <a:rPr lang="en-US" altLang="zh-CN" sz="1600" dirty="0" smtClean="0">
                  <a:solidFill>
                    <a:schemeClr val="bg1"/>
                  </a:solidFill>
                  <a:latin typeface="+mn-ea"/>
                  <a:sym typeface="微软雅黑" panose="020B0503020204020204" pitchFamily="34" charset="-122"/>
                </a:rPr>
                <a:t>——</a:t>
              </a:r>
              <a:endParaRPr lang="zh-CN" altLang="en-US" sz="1600" dirty="0">
                <a:solidFill>
                  <a:schemeClr val="bg1"/>
                </a:solidFill>
                <a:latin typeface="+mn-ea"/>
                <a:sym typeface="微软雅黑" panose="020B0503020204020204" pitchFamily="34" charset="-122"/>
              </a:endParaRPr>
            </a:p>
          </p:txBody>
        </p:sp>
        <p:sp>
          <p:nvSpPr>
            <p:cNvPr id="8" name="矩形 7"/>
            <p:cNvSpPr/>
            <p:nvPr/>
          </p:nvSpPr>
          <p:spPr>
            <a:xfrm>
              <a:off x="4257152" y="925494"/>
              <a:ext cx="1467068" cy="492443"/>
            </a:xfrm>
            <a:prstGeom prst="rect">
              <a:avLst/>
            </a:prstGeom>
          </p:spPr>
          <p:txBody>
            <a:bodyPr wrap="none">
              <a:spAutoFit/>
            </a:bodyPr>
            <a:lstStyle/>
            <a:p>
              <a:r>
                <a:rPr lang="zh-CN" altLang="en-US" sz="2600" dirty="0" smtClean="0">
                  <a:solidFill>
                    <a:schemeClr val="accent2"/>
                  </a:solidFill>
                  <a:latin typeface="Impact" panose="020B0806030902050204" pitchFamily="34" charset="0"/>
                </a:rPr>
                <a:t>LECTURER</a:t>
              </a:r>
              <a:endParaRPr lang="zh-CN" altLang="en-US" sz="2600" dirty="0">
                <a:solidFill>
                  <a:schemeClr val="accent2"/>
                </a:solidFill>
                <a:latin typeface="Impact" panose="020B0806030902050204" pitchFamily="34" charset="0"/>
              </a:endParaRPr>
            </a:p>
          </p:txBody>
        </p:sp>
      </p:grpSp>
      <p:sp>
        <p:nvSpPr>
          <p:cNvPr id="11" name="矩形 10"/>
          <p:cNvSpPr/>
          <p:nvPr/>
        </p:nvSpPr>
        <p:spPr>
          <a:xfrm>
            <a:off x="754129" y="3333750"/>
            <a:ext cx="4884671" cy="553998"/>
          </a:xfrm>
          <a:prstGeom prst="rect">
            <a:avLst/>
          </a:prstGeom>
        </p:spPr>
        <p:txBody>
          <a:bodyPr wrap="none">
            <a:spAutoFit/>
          </a:bodyPr>
          <a:lstStyle/>
          <a:p>
            <a:r>
              <a:rPr lang="zh-CN" altLang="en-US" sz="1000" dirty="0" smtClean="0">
                <a:solidFill>
                  <a:schemeClr val="bg1"/>
                </a:solidFill>
              </a:rPr>
              <a:t>how to be an excellent trainer </a:t>
            </a:r>
            <a:r>
              <a:rPr lang="zh-CN" altLang="en-US" sz="1000" dirty="0">
                <a:solidFill>
                  <a:schemeClr val="bg1"/>
                </a:solidFill>
              </a:rPr>
              <a:t>how to be an excellent </a:t>
            </a:r>
            <a:r>
              <a:rPr lang="zh-CN" altLang="en-US" sz="1000" dirty="0" smtClean="0">
                <a:solidFill>
                  <a:schemeClr val="bg1"/>
                </a:solidFill>
              </a:rPr>
              <a:t>trainer </a:t>
            </a:r>
            <a:r>
              <a:rPr lang="zh-CN" altLang="en-US" sz="1000" dirty="0">
                <a:solidFill>
                  <a:schemeClr val="bg1"/>
                </a:solidFill>
              </a:rPr>
              <a:t>how to be an </a:t>
            </a:r>
            <a:r>
              <a:rPr lang="zh-CN" altLang="en-US" sz="1000" dirty="0" smtClean="0">
                <a:solidFill>
                  <a:schemeClr val="bg1"/>
                </a:solidFill>
              </a:rPr>
              <a:t>excellent </a:t>
            </a:r>
            <a:endParaRPr lang="en-US" altLang="zh-CN" sz="1000" dirty="0" smtClean="0">
              <a:solidFill>
                <a:schemeClr val="bg1"/>
              </a:solidFill>
            </a:endParaRPr>
          </a:p>
          <a:p>
            <a:r>
              <a:rPr lang="zh-CN" altLang="en-US" sz="1000" dirty="0" smtClean="0">
                <a:solidFill>
                  <a:schemeClr val="bg1"/>
                </a:solidFill>
              </a:rPr>
              <a:t>trainer </a:t>
            </a:r>
            <a:r>
              <a:rPr lang="zh-CN" altLang="en-US" sz="1000" dirty="0">
                <a:solidFill>
                  <a:schemeClr val="bg1"/>
                </a:solidFill>
              </a:rPr>
              <a:t>how to be an excellent trainer how to be an excellent trainer how to be an </a:t>
            </a:r>
            <a:endParaRPr lang="en-US" altLang="zh-CN" sz="1000" dirty="0">
              <a:solidFill>
                <a:schemeClr val="bg1"/>
              </a:solidFill>
            </a:endParaRPr>
          </a:p>
          <a:p>
            <a:r>
              <a:rPr lang="zh-CN" altLang="en-US" sz="1000" dirty="0">
                <a:solidFill>
                  <a:schemeClr val="bg1"/>
                </a:solidFill>
              </a:rPr>
              <a:t>excellent </a:t>
            </a:r>
            <a:r>
              <a:rPr lang="zh-CN" altLang="en-US" sz="1000" dirty="0" smtClean="0">
                <a:solidFill>
                  <a:schemeClr val="bg1"/>
                </a:solidFill>
              </a:rPr>
              <a:t>trainer </a:t>
            </a:r>
            <a:r>
              <a:rPr lang="zh-CN" altLang="en-US" sz="1000" dirty="0">
                <a:solidFill>
                  <a:schemeClr val="bg1"/>
                </a:solidFill>
              </a:rPr>
              <a:t>how to be an excellent </a:t>
            </a:r>
            <a:r>
              <a:rPr lang="zh-CN" altLang="en-US" sz="1000" dirty="0" smtClean="0">
                <a:solidFill>
                  <a:schemeClr val="bg1"/>
                </a:solidFill>
              </a:rPr>
              <a:t>trainer</a:t>
            </a:r>
            <a:endParaRPr lang="zh-CN" altLang="en-US" sz="1000" dirty="0">
              <a:solidFill>
                <a:schemeClr val="bg1"/>
              </a:solidFill>
            </a:endParaRPr>
          </a:p>
        </p:txBody>
      </p:sp>
      <p:pic>
        <p:nvPicPr>
          <p:cNvPr id="26" name="图片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0379" y="747022"/>
            <a:ext cx="352329" cy="471915"/>
          </a:xfrm>
          <a:prstGeom prst="rect">
            <a:avLst/>
          </a:prstGeom>
        </p:spPr>
      </p:pic>
      <p:grpSp>
        <p:nvGrpSpPr>
          <p:cNvPr id="32" name="组合 31"/>
          <p:cNvGrpSpPr/>
          <p:nvPr/>
        </p:nvGrpSpPr>
        <p:grpSpPr>
          <a:xfrm>
            <a:off x="663495" y="1290757"/>
            <a:ext cx="5584905" cy="1661993"/>
            <a:chOff x="663495" y="1290757"/>
            <a:chExt cx="5584905" cy="1661993"/>
          </a:xfrm>
        </p:grpSpPr>
        <p:grpSp>
          <p:nvGrpSpPr>
            <p:cNvPr id="24" name="组合 23"/>
            <p:cNvGrpSpPr/>
            <p:nvPr/>
          </p:nvGrpSpPr>
          <p:grpSpPr>
            <a:xfrm>
              <a:off x="663495" y="1290757"/>
              <a:ext cx="5584905" cy="1661993"/>
              <a:chOff x="587295" y="1352550"/>
              <a:chExt cx="5584905" cy="1661993"/>
            </a:xfrm>
          </p:grpSpPr>
          <p:sp>
            <p:nvSpPr>
              <p:cNvPr id="4" name="TextBox 3"/>
              <p:cNvSpPr txBox="1"/>
              <p:nvPr/>
            </p:nvSpPr>
            <p:spPr>
              <a:xfrm>
                <a:off x="587295" y="1352550"/>
                <a:ext cx="5584905" cy="1661993"/>
              </a:xfrm>
              <a:prstGeom prst="rect">
                <a:avLst/>
              </a:prstGeom>
              <a:noFill/>
            </p:spPr>
            <p:txBody>
              <a:bodyPr wrap="square" rtlCol="0">
                <a:spAutoFit/>
              </a:bodyPr>
              <a:lstStyle/>
              <a:p>
                <a:r>
                  <a:rPr lang="zh-CN" altLang="en-US" sz="5100" spc="600" dirty="0" smtClean="0">
                    <a:solidFill>
                      <a:schemeClr val="accent2"/>
                    </a:solidFill>
                    <a:latin typeface="汉仪锐智W" panose="00020600040101010101" pitchFamily="18" charset="-122"/>
                    <a:ea typeface="汉仪锐智W" panose="00020600040101010101" pitchFamily="18" charset="-122"/>
                    <a:sym typeface="微软雅黑" panose="020B0503020204020204" pitchFamily="34" charset="-122"/>
                  </a:rPr>
                  <a:t>如何做</a:t>
                </a:r>
                <a:r>
                  <a:rPr lang="zh-CN" altLang="en-US" sz="5100" spc="600" dirty="0" smtClean="0">
                    <a:solidFill>
                      <a:srgbClr val="3D4C89"/>
                    </a:solidFill>
                    <a:latin typeface="汉仪锐智W" panose="00020600040101010101" pitchFamily="18" charset="-122"/>
                    <a:ea typeface="汉仪锐智W" panose="00020600040101010101" pitchFamily="18" charset="-122"/>
                    <a:sym typeface="微软雅黑" panose="020B0503020204020204" pitchFamily="34" charset="-122"/>
                  </a:rPr>
                  <a:t>一名</a:t>
                </a:r>
                <a:endParaRPr lang="en-US" altLang="zh-CN" sz="5100" spc="600" dirty="0" smtClean="0">
                  <a:solidFill>
                    <a:srgbClr val="3D4C89"/>
                  </a:solidFill>
                  <a:latin typeface="汉仪锐智W" panose="00020600040101010101" pitchFamily="18" charset="-122"/>
                  <a:ea typeface="汉仪锐智W" panose="00020600040101010101" pitchFamily="18" charset="-122"/>
                  <a:sym typeface="微软雅黑" panose="020B0503020204020204" pitchFamily="34" charset="-122"/>
                </a:endParaRPr>
              </a:p>
              <a:p>
                <a:r>
                  <a:rPr lang="zh-CN" altLang="en-US" sz="5100" spc="600" dirty="0" smtClean="0">
                    <a:solidFill>
                      <a:srgbClr val="3D4C89"/>
                    </a:solidFill>
                    <a:latin typeface="汉仪锐智W" panose="00020600040101010101" pitchFamily="18" charset="-122"/>
                    <a:ea typeface="汉仪锐智W" panose="00020600040101010101" pitchFamily="18" charset="-122"/>
                    <a:sym typeface="微软雅黑" panose="020B0503020204020204" pitchFamily="34" charset="-122"/>
                  </a:rPr>
                  <a:t>优秀的</a:t>
                </a:r>
                <a:r>
                  <a:rPr lang="zh-CN" altLang="en-US" sz="5100" spc="600" dirty="0" smtClean="0">
                    <a:solidFill>
                      <a:schemeClr val="accent2"/>
                    </a:solidFill>
                    <a:latin typeface="汉仪锐智W" panose="00020600040101010101" pitchFamily="18" charset="-122"/>
                    <a:ea typeface="汉仪锐智W" panose="00020600040101010101" pitchFamily="18" charset="-122"/>
                    <a:sym typeface="微软雅黑" panose="020B0503020204020204" pitchFamily="34" charset="-122"/>
                  </a:rPr>
                  <a:t>培训讲师</a:t>
                </a:r>
                <a:endParaRPr lang="zh-CN" altLang="en-US" sz="5100" spc="600" dirty="0">
                  <a:solidFill>
                    <a:schemeClr val="accent2"/>
                  </a:solidFill>
                  <a:latin typeface="汉仪锐智W" panose="00020600040101010101" pitchFamily="18" charset="-122"/>
                  <a:ea typeface="汉仪锐智W" panose="00020600040101010101" pitchFamily="18" charset="-122"/>
                  <a:sym typeface="微软雅黑" panose="020B0503020204020204" pitchFamily="34" charset="-122"/>
                </a:endParaRPr>
              </a:p>
            </p:txBody>
          </p:sp>
          <p:cxnSp>
            <p:nvCxnSpPr>
              <p:cNvPr id="16" name="直接连接符 15"/>
              <p:cNvCxnSpPr/>
              <p:nvPr/>
            </p:nvCxnSpPr>
            <p:spPr>
              <a:xfrm flipV="1">
                <a:off x="674539" y="2211771"/>
                <a:ext cx="2297261" cy="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819400" y="2141895"/>
                <a:ext cx="287458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4419600" y="1426866"/>
              <a:ext cx="1184868" cy="653236"/>
              <a:chOff x="4419600" y="1323321"/>
              <a:chExt cx="1287025" cy="756781"/>
            </a:xfrm>
          </p:grpSpPr>
          <p:sp>
            <p:nvSpPr>
              <p:cNvPr id="30" name="矩形 29"/>
              <p:cNvSpPr/>
              <p:nvPr/>
            </p:nvSpPr>
            <p:spPr>
              <a:xfrm>
                <a:off x="4419600" y="1712541"/>
                <a:ext cx="159330" cy="367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4637681" y="1550904"/>
                <a:ext cx="172795" cy="529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868457" y="1323321"/>
                <a:ext cx="175815" cy="7567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5081953" y="1712541"/>
                <a:ext cx="159330" cy="367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5300034" y="1550904"/>
                <a:ext cx="172795" cy="529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p:nvSpPr>
            <p:spPr>
              <a:xfrm>
                <a:off x="5530810" y="1323321"/>
                <a:ext cx="175815" cy="7567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decel="6000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1+#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p:cTn id="19" dur="500" fill="hold"/>
                                        <p:tgtEl>
                                          <p:spTgt spid="26"/>
                                        </p:tgtEl>
                                        <p:attrNameLst>
                                          <p:attrName>ppt_w</p:attrName>
                                        </p:attrNameLst>
                                      </p:cBhvr>
                                      <p:tavLst>
                                        <p:tav tm="0">
                                          <p:val>
                                            <p:fltVal val="0"/>
                                          </p:val>
                                        </p:tav>
                                        <p:tav tm="100000">
                                          <p:val>
                                            <p:strVal val="#ppt_w"/>
                                          </p:val>
                                        </p:tav>
                                      </p:tavLst>
                                    </p:anim>
                                    <p:anim calcmode="lin" valueType="num">
                                      <p:cBhvr>
                                        <p:cTn id="20" dur="500" fill="hold"/>
                                        <p:tgtEl>
                                          <p:spTgt spid="26"/>
                                        </p:tgtEl>
                                        <p:attrNameLst>
                                          <p:attrName>ppt_h</p:attrName>
                                        </p:attrNameLst>
                                      </p:cBhvr>
                                      <p:tavLst>
                                        <p:tav tm="0">
                                          <p:val>
                                            <p:fltVal val="0"/>
                                          </p:val>
                                        </p:tav>
                                        <p:tav tm="100000">
                                          <p:val>
                                            <p:strVal val="#ppt_h"/>
                                          </p:val>
                                        </p:tav>
                                      </p:tavLst>
                                    </p:anim>
                                    <p:animEffect transition="in" filter="fade">
                                      <p:cBhvr>
                                        <p:cTn id="21" dur="500"/>
                                        <p:tgtEl>
                                          <p:spTgt spid="26"/>
                                        </p:tgtEl>
                                      </p:cBhvr>
                                    </p:animEffect>
                                  </p:childTnLst>
                                </p:cTn>
                              </p:par>
                              <p:par>
                                <p:cTn id="22" presetID="2" presetClass="entr" presetSubtype="2" fill="hold" nodeType="with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500" fill="hold"/>
                                        <p:tgtEl>
                                          <p:spTgt spid="27"/>
                                        </p:tgtEl>
                                        <p:attrNameLst>
                                          <p:attrName>ppt_x</p:attrName>
                                        </p:attrNameLst>
                                      </p:cBhvr>
                                      <p:tavLst>
                                        <p:tav tm="0">
                                          <p:val>
                                            <p:strVal val="1+#ppt_w/2"/>
                                          </p:val>
                                        </p:tav>
                                        <p:tav tm="100000">
                                          <p:val>
                                            <p:strVal val="#ppt_x"/>
                                          </p:val>
                                        </p:tav>
                                      </p:tavLst>
                                    </p:anim>
                                    <p:anim calcmode="lin" valueType="num">
                                      <p:cBhvr additive="base">
                                        <p:cTn id="25"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p:cTn id="30" dur="1000" fill="hold"/>
                                        <p:tgtEl>
                                          <p:spTgt spid="32"/>
                                        </p:tgtEl>
                                        <p:attrNameLst>
                                          <p:attrName>ppt_w</p:attrName>
                                        </p:attrNameLst>
                                      </p:cBhvr>
                                      <p:tavLst>
                                        <p:tav tm="0">
                                          <p:val>
                                            <p:fltVal val="0"/>
                                          </p:val>
                                        </p:tav>
                                        <p:tav tm="100000">
                                          <p:val>
                                            <p:strVal val="#ppt_w"/>
                                          </p:val>
                                        </p:tav>
                                      </p:tavLst>
                                    </p:anim>
                                    <p:anim calcmode="lin" valueType="num">
                                      <p:cBhvr>
                                        <p:cTn id="31" dur="1000" fill="hold"/>
                                        <p:tgtEl>
                                          <p:spTgt spid="32"/>
                                        </p:tgtEl>
                                        <p:attrNameLst>
                                          <p:attrName>ppt_h</p:attrName>
                                        </p:attrNameLst>
                                      </p:cBhvr>
                                      <p:tavLst>
                                        <p:tav tm="0">
                                          <p:val>
                                            <p:fltVal val="0"/>
                                          </p:val>
                                        </p:tav>
                                        <p:tav tm="100000">
                                          <p:val>
                                            <p:strVal val="#ppt_h"/>
                                          </p:val>
                                        </p:tav>
                                      </p:tavLst>
                                    </p:anim>
                                    <p:animEffect transition="in" filter="fade">
                                      <p:cBhvr>
                                        <p:cTn id="32" dur="10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5159710" y="1733550"/>
            <a:ext cx="3079254"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不专业的姿势</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圆角矩形 11"/>
          <p:cNvSpPr/>
          <p:nvPr/>
        </p:nvSpPr>
        <p:spPr>
          <a:xfrm>
            <a:off x="2286000" y="1733550"/>
            <a:ext cx="2585678"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正确的姿势</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圆角矩形 12"/>
          <p:cNvSpPr/>
          <p:nvPr/>
        </p:nvSpPr>
        <p:spPr>
          <a:xfrm>
            <a:off x="5150345" y="2425502"/>
            <a:ext cx="3079255" cy="1975048"/>
          </a:xfrm>
          <a:prstGeom prst="roundRect">
            <a:avLst>
              <a:gd name="adj" fmla="val 8725"/>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C00000"/>
              </a:buClr>
              <a:buFont typeface="Wingdings" panose="05000000000000000000" pitchFamily="2" charset="2"/>
              <a:buChar char="l"/>
            </a:pPr>
            <a:r>
              <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双手交叉；</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双手放在背后紧握；</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双手叉腰；</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双腿抖动；</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双手插在背后口袋里；</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圆角矩形 13"/>
          <p:cNvSpPr/>
          <p:nvPr/>
        </p:nvSpPr>
        <p:spPr>
          <a:xfrm>
            <a:off x="2276636" y="2425502"/>
            <a:ext cx="2585678" cy="1959007"/>
          </a:xfrm>
          <a:prstGeom prst="roundRect">
            <a:avLst>
              <a:gd name="adj" fmla="val 8725"/>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双手自然放在身体两侧；</a:t>
            </a: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r>
              <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身体自然放松，勿紧绷；</a:t>
            </a: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r>
              <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抬头、挺胸、拉直脊背、挺直腰杆；</a:t>
            </a: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4" name="图片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954072" y="1695849"/>
            <a:ext cx="1216055" cy="3247342"/>
          </a:xfrm>
          <a:prstGeom prst="rect">
            <a:avLst/>
          </a:prstGeom>
        </p:spPr>
      </p:pic>
      <p:sp>
        <p:nvSpPr>
          <p:cNvPr id="8" name="TextBox 1"/>
          <p:cNvSpPr txBox="1"/>
          <p:nvPr/>
        </p:nvSpPr>
        <p:spPr>
          <a:xfrm>
            <a:off x="990600" y="1051156"/>
            <a:ext cx="7296816" cy="461665"/>
          </a:xfrm>
          <a:prstGeom prst="chevron">
            <a:avLst>
              <a:gd name="adj" fmla="val 0"/>
            </a:avLst>
          </a:prstGeom>
          <a:solidFill>
            <a:schemeClr val="accent2"/>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身体语言</a:t>
            </a:r>
            <a:r>
              <a:rPr lang="en-US" altLang="zh-CN"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眼神的运用</a:t>
            </a:r>
            <a:endPar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22471" y="1824211"/>
            <a:ext cx="7414082" cy="2576339"/>
            <a:chOff x="922471" y="1635646"/>
            <a:chExt cx="7414082" cy="2576339"/>
          </a:xfrm>
        </p:grpSpPr>
        <p:sp>
          <p:nvSpPr>
            <p:cNvPr id="3" name="圆角矩形 2"/>
            <p:cNvSpPr/>
            <p:nvPr/>
          </p:nvSpPr>
          <p:spPr>
            <a:xfrm>
              <a:off x="928662" y="1635646"/>
              <a:ext cx="1768610" cy="654354"/>
            </a:xfrm>
            <a:prstGeom prst="roundRect">
              <a:avLst>
                <a:gd name="adj" fmla="val 448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pitchFamily="34" charset="-122"/>
                  <a:ea typeface="微软雅黑" panose="020B0503020204020204" pitchFamily="34" charset="-122"/>
                  <a:sym typeface="微软雅黑" panose="020B0503020204020204" pitchFamily="34" charset="-122"/>
                </a:rPr>
                <a:t>站在舞台中间</a:t>
              </a:r>
              <a:endParaRPr lang="zh-CN" altLang="en-US"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圆角矩形 11"/>
            <p:cNvSpPr/>
            <p:nvPr/>
          </p:nvSpPr>
          <p:spPr>
            <a:xfrm>
              <a:off x="2939104" y="1635646"/>
              <a:ext cx="1632896" cy="654354"/>
            </a:xfrm>
            <a:prstGeom prst="roundRect">
              <a:avLst>
                <a:gd name="adj" fmla="val 448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pitchFamily="34" charset="-122"/>
                  <a:ea typeface="微软雅黑" panose="020B0503020204020204" pitchFamily="34" charset="-122"/>
                  <a:sym typeface="微软雅黑" panose="020B0503020204020204" pitchFamily="34" charset="-122"/>
                </a:rPr>
                <a:t>站在舞台旁</a:t>
              </a:r>
              <a:endParaRPr lang="zh-CN" altLang="en-US"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圆角矩形 12"/>
            <p:cNvSpPr/>
            <p:nvPr/>
          </p:nvSpPr>
          <p:spPr>
            <a:xfrm>
              <a:off x="4815944" y="1635646"/>
              <a:ext cx="1628264" cy="654354"/>
            </a:xfrm>
            <a:prstGeom prst="roundRect">
              <a:avLst>
                <a:gd name="adj" fmla="val 448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pitchFamily="34" charset="-122"/>
                  <a:ea typeface="微软雅黑" panose="020B0503020204020204" pitchFamily="34" charset="-122"/>
                  <a:sym typeface="微软雅黑" panose="020B0503020204020204" pitchFamily="34" charset="-122"/>
                </a:rPr>
                <a:t>站在学员</a:t>
              </a:r>
              <a:endParaRPr lang="en-US" altLang="zh-CN" b="1" dirty="0" smtClean="0">
                <a:latin typeface="微软雅黑" panose="020B0503020204020204" pitchFamily="34" charset="-122"/>
                <a:ea typeface="微软雅黑" panose="020B0503020204020204" pitchFamily="34" charset="-122"/>
                <a:sym typeface="微软雅黑" panose="020B0503020204020204" pitchFamily="34" charset="-122"/>
              </a:endParaRPr>
            </a:p>
            <a:p>
              <a:pPr algn="ctr"/>
              <a:r>
                <a:rPr lang="zh-CN" altLang="en-US" b="1" dirty="0" smtClean="0">
                  <a:latin typeface="微软雅黑" panose="020B0503020204020204" pitchFamily="34" charset="-122"/>
                  <a:ea typeface="微软雅黑" panose="020B0503020204020204" pitchFamily="34" charset="-122"/>
                  <a:sym typeface="微软雅黑" panose="020B0503020204020204" pitchFamily="34" charset="-122"/>
                </a:rPr>
                <a:t>中间</a:t>
              </a:r>
              <a:endParaRPr lang="zh-CN" altLang="en-US"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圆角矩形 13"/>
            <p:cNvSpPr/>
            <p:nvPr/>
          </p:nvSpPr>
          <p:spPr>
            <a:xfrm>
              <a:off x="6682889" y="1635646"/>
              <a:ext cx="1653664" cy="654354"/>
            </a:xfrm>
            <a:prstGeom prst="roundRect">
              <a:avLst>
                <a:gd name="adj" fmla="val 448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pitchFamily="34" charset="-122"/>
                  <a:ea typeface="微软雅黑" panose="020B0503020204020204" pitchFamily="34" charset="-122"/>
                  <a:sym typeface="微软雅黑" panose="020B0503020204020204" pitchFamily="34" charset="-122"/>
                </a:rPr>
                <a:t>站在学员</a:t>
              </a:r>
              <a:endParaRPr lang="en-US" altLang="zh-CN" b="1" dirty="0" smtClean="0">
                <a:latin typeface="微软雅黑" panose="020B0503020204020204" pitchFamily="34" charset="-122"/>
                <a:ea typeface="微软雅黑" panose="020B0503020204020204" pitchFamily="34" charset="-122"/>
                <a:sym typeface="微软雅黑" panose="020B0503020204020204" pitchFamily="34" charset="-122"/>
              </a:endParaRPr>
            </a:p>
            <a:p>
              <a:pPr algn="ctr"/>
              <a:r>
                <a:rPr lang="zh-CN" altLang="en-US" b="1" dirty="0" smtClean="0">
                  <a:latin typeface="微软雅黑" panose="020B0503020204020204" pitchFamily="34" charset="-122"/>
                  <a:ea typeface="微软雅黑" panose="020B0503020204020204" pitchFamily="34" charset="-122"/>
                  <a:sym typeface="微软雅黑" panose="020B0503020204020204" pitchFamily="34" charset="-122"/>
                </a:rPr>
                <a:t>身旁</a:t>
              </a:r>
              <a:endParaRPr lang="zh-CN" altLang="en-US"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圆角矩形 14"/>
            <p:cNvSpPr/>
            <p:nvPr/>
          </p:nvSpPr>
          <p:spPr>
            <a:xfrm flipH="1">
              <a:off x="922471" y="2303445"/>
              <a:ext cx="1774793" cy="1908540"/>
            </a:xfrm>
            <a:prstGeom prst="roundRect">
              <a:avLst>
                <a:gd name="adj" fmla="val 4485"/>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当讲师站在此位置时，他就比较容易能够控制和激励学员。</a:t>
              </a: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圆角矩形 15"/>
            <p:cNvSpPr/>
            <p:nvPr/>
          </p:nvSpPr>
          <p:spPr>
            <a:xfrm flipH="1">
              <a:off x="2939104" y="2303445"/>
              <a:ext cx="1606111" cy="1908540"/>
            </a:xfrm>
            <a:prstGeom prst="roundRect">
              <a:avLst>
                <a:gd name="adj" fmla="val 4485"/>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可让讲课富有变化性，但要注意移动频率不宜太频繁，否则学员的目光会随之移动，分散学员注意力。</a:t>
              </a: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圆角矩形 16"/>
            <p:cNvSpPr/>
            <p:nvPr/>
          </p:nvSpPr>
          <p:spPr>
            <a:xfrm flipH="1">
              <a:off x="4815944" y="2303445"/>
              <a:ext cx="1628264" cy="1908540"/>
            </a:xfrm>
            <a:prstGeom prst="roundRect">
              <a:avLst>
                <a:gd name="adj" fmla="val 4485"/>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这对显示讲师对学员的兴趣以及使学员主动发言时很有效的方法。</a:t>
              </a: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圆角矩形 17"/>
            <p:cNvSpPr/>
            <p:nvPr/>
          </p:nvSpPr>
          <p:spPr>
            <a:xfrm>
              <a:off x="6717425" y="2303445"/>
              <a:ext cx="1619128" cy="1908540"/>
            </a:xfrm>
            <a:prstGeom prst="roundRect">
              <a:avLst>
                <a:gd name="adj" fmla="val 4485"/>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可以让学员转移视线，冷却最兴奋的言谈，让学员间有相互讨论的机会。</a:t>
              </a: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TextBox 1"/>
          <p:cNvSpPr txBox="1"/>
          <p:nvPr/>
        </p:nvSpPr>
        <p:spPr>
          <a:xfrm>
            <a:off x="922471" y="1051156"/>
            <a:ext cx="7414082" cy="461665"/>
          </a:xfrm>
          <a:prstGeom prst="chevron">
            <a:avLst>
              <a:gd name="adj" fmla="val 0"/>
            </a:avLst>
          </a:prstGeom>
          <a:solidFill>
            <a:schemeClr val="accent2"/>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身体语言</a:t>
            </a:r>
            <a:r>
              <a:rPr lang="en-US" altLang="zh-CN"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台上移位的</a:t>
            </a:r>
            <a:r>
              <a:rPr lang="en-US" altLang="zh-CN"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种方式</a:t>
            </a:r>
            <a:endPar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圆角矩形 29"/>
          <p:cNvSpPr/>
          <p:nvPr/>
        </p:nvSpPr>
        <p:spPr>
          <a:xfrm>
            <a:off x="1068177" y="1711846"/>
            <a:ext cx="3046623"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不宜</a:t>
            </a:r>
            <a:endParaRPr lang="zh-CN" altLang="en-US"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 name="圆角矩形 30"/>
          <p:cNvSpPr/>
          <p:nvPr/>
        </p:nvSpPr>
        <p:spPr>
          <a:xfrm>
            <a:off x="5105400" y="1657350"/>
            <a:ext cx="3046623"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努力做到</a:t>
            </a:r>
            <a:endParaRPr lang="zh-CN" altLang="en-US"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2" name="圆角矩形 31"/>
          <p:cNvSpPr/>
          <p:nvPr/>
        </p:nvSpPr>
        <p:spPr>
          <a:xfrm>
            <a:off x="1068177" y="2425502"/>
            <a:ext cx="3046623" cy="1975048"/>
          </a:xfrm>
          <a:prstGeom prst="roundRect">
            <a:avLst>
              <a:gd name="adj" fmla="val 8725"/>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n"/>
            </a:pPr>
            <a:r>
              <a:rPr lang="zh-CN" altLang="en-US"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用单一的语调演说；</a:t>
            </a: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n"/>
            </a:pP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n"/>
            </a:pPr>
            <a:r>
              <a:rPr lang="zh-CN" altLang="en-US"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语速过快、过慢；</a:t>
            </a: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n"/>
            </a:pP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n"/>
            </a:pPr>
            <a:r>
              <a:rPr lang="zh-CN" altLang="en-US"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不要有过多的专业名词出现；</a:t>
            </a: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圆角矩形 32"/>
          <p:cNvSpPr/>
          <p:nvPr/>
        </p:nvSpPr>
        <p:spPr>
          <a:xfrm>
            <a:off x="5105400" y="2371006"/>
            <a:ext cx="3046623" cy="1975048"/>
          </a:xfrm>
          <a:prstGeom prst="roundRect">
            <a:avLst>
              <a:gd name="adj" fmla="val 8725"/>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C00000"/>
              </a:buClr>
              <a:buFont typeface="Wingdings" panose="05000000000000000000" pitchFamily="2" charset="2"/>
              <a:buChar char="p"/>
            </a:pPr>
            <a:r>
              <a:rPr lang="zh-CN" altLang="en-US"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重要之处加强语气或重复强调；</a:t>
            </a: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p"/>
            </a:pP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p"/>
            </a:pPr>
            <a:r>
              <a:rPr lang="zh-CN" altLang="en-US"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善于间隔；</a:t>
            </a: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p"/>
            </a:pP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p"/>
            </a:pPr>
            <a:r>
              <a:rPr lang="zh-CN" altLang="en-US"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力求做到抑扬顿挫；</a:t>
            </a:r>
            <a:endParaRPr lang="en-US" altLang="zh-CN" sz="14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
          <p:cNvSpPr txBox="1"/>
          <p:nvPr/>
        </p:nvSpPr>
        <p:spPr>
          <a:xfrm>
            <a:off x="922471" y="1051156"/>
            <a:ext cx="7414082" cy="461665"/>
          </a:xfrm>
          <a:prstGeom prst="chevron">
            <a:avLst>
              <a:gd name="adj" fmla="val 0"/>
            </a:avLst>
          </a:prstGeom>
          <a:solidFill>
            <a:srgbClr val="C00000"/>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关于讲师语调</a:t>
            </a:r>
            <a:endPar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500" fill="hold"/>
                                        <p:tgtEl>
                                          <p:spTgt spid="30"/>
                                        </p:tgtEl>
                                        <p:attrNameLst>
                                          <p:attrName>ppt_w</p:attrName>
                                        </p:attrNameLst>
                                      </p:cBhvr>
                                      <p:tavLst>
                                        <p:tav tm="0">
                                          <p:val>
                                            <p:fltVal val="0"/>
                                          </p:val>
                                        </p:tav>
                                        <p:tav tm="100000">
                                          <p:val>
                                            <p:strVal val="#ppt_w"/>
                                          </p:val>
                                        </p:tav>
                                      </p:tavLst>
                                    </p:anim>
                                    <p:anim calcmode="lin" valueType="num">
                                      <p:cBhvr>
                                        <p:cTn id="14" dur="500" fill="hold"/>
                                        <p:tgtEl>
                                          <p:spTgt spid="30"/>
                                        </p:tgtEl>
                                        <p:attrNameLst>
                                          <p:attrName>ppt_h</p:attrName>
                                        </p:attrNameLst>
                                      </p:cBhvr>
                                      <p:tavLst>
                                        <p:tav tm="0">
                                          <p:val>
                                            <p:fltVal val="0"/>
                                          </p:val>
                                        </p:tav>
                                        <p:tav tm="100000">
                                          <p:val>
                                            <p:strVal val="#ppt_h"/>
                                          </p:val>
                                        </p:tav>
                                      </p:tavLst>
                                    </p:anim>
                                    <p:animEffect transition="in" filter="fade">
                                      <p:cBhvr>
                                        <p:cTn id="15" dur="500"/>
                                        <p:tgtEl>
                                          <p:spTgt spid="30"/>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p:cTn id="18" dur="500" fill="hold"/>
                                        <p:tgtEl>
                                          <p:spTgt spid="31"/>
                                        </p:tgtEl>
                                        <p:attrNameLst>
                                          <p:attrName>ppt_w</p:attrName>
                                        </p:attrNameLst>
                                      </p:cBhvr>
                                      <p:tavLst>
                                        <p:tav tm="0">
                                          <p:val>
                                            <p:fltVal val="0"/>
                                          </p:val>
                                        </p:tav>
                                        <p:tav tm="100000">
                                          <p:val>
                                            <p:strVal val="#ppt_w"/>
                                          </p:val>
                                        </p:tav>
                                      </p:tavLst>
                                    </p:anim>
                                    <p:anim calcmode="lin" valueType="num">
                                      <p:cBhvr>
                                        <p:cTn id="19" dur="500" fill="hold"/>
                                        <p:tgtEl>
                                          <p:spTgt spid="31"/>
                                        </p:tgtEl>
                                        <p:attrNameLst>
                                          <p:attrName>ppt_h</p:attrName>
                                        </p:attrNameLst>
                                      </p:cBhvr>
                                      <p:tavLst>
                                        <p:tav tm="0">
                                          <p:val>
                                            <p:fltVal val="0"/>
                                          </p:val>
                                        </p:tav>
                                        <p:tav tm="100000">
                                          <p:val>
                                            <p:strVal val="#ppt_h"/>
                                          </p:val>
                                        </p:tav>
                                      </p:tavLst>
                                    </p:anim>
                                    <p:animEffect transition="in" filter="fade">
                                      <p:cBhvr>
                                        <p:cTn id="20" dur="500"/>
                                        <p:tgtEl>
                                          <p:spTgt spid="31"/>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anim calcmode="lin" valueType="num">
                                      <p:cBhvr>
                                        <p:cTn id="23" dur="500" fill="hold"/>
                                        <p:tgtEl>
                                          <p:spTgt spid="32"/>
                                        </p:tgtEl>
                                        <p:attrNameLst>
                                          <p:attrName>ppt_w</p:attrName>
                                        </p:attrNameLst>
                                      </p:cBhvr>
                                      <p:tavLst>
                                        <p:tav tm="0">
                                          <p:val>
                                            <p:fltVal val="0"/>
                                          </p:val>
                                        </p:tav>
                                        <p:tav tm="100000">
                                          <p:val>
                                            <p:strVal val="#ppt_w"/>
                                          </p:val>
                                        </p:tav>
                                      </p:tavLst>
                                    </p:anim>
                                    <p:anim calcmode="lin" valueType="num">
                                      <p:cBhvr>
                                        <p:cTn id="24" dur="500" fill="hold"/>
                                        <p:tgtEl>
                                          <p:spTgt spid="32"/>
                                        </p:tgtEl>
                                        <p:attrNameLst>
                                          <p:attrName>ppt_h</p:attrName>
                                        </p:attrNameLst>
                                      </p:cBhvr>
                                      <p:tavLst>
                                        <p:tav tm="0">
                                          <p:val>
                                            <p:fltVal val="0"/>
                                          </p:val>
                                        </p:tav>
                                        <p:tav tm="100000">
                                          <p:val>
                                            <p:strVal val="#ppt_h"/>
                                          </p:val>
                                        </p:tav>
                                      </p:tavLst>
                                    </p:anim>
                                    <p:animEffect transition="in" filter="fade">
                                      <p:cBhvr>
                                        <p:cTn id="25" dur="500"/>
                                        <p:tgtEl>
                                          <p:spTgt spid="32"/>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 calcmode="lin" valueType="num">
                                      <p:cBhvr>
                                        <p:cTn id="28" dur="500" fill="hold"/>
                                        <p:tgtEl>
                                          <p:spTgt spid="33"/>
                                        </p:tgtEl>
                                        <p:attrNameLst>
                                          <p:attrName>ppt_w</p:attrName>
                                        </p:attrNameLst>
                                      </p:cBhvr>
                                      <p:tavLst>
                                        <p:tav tm="0">
                                          <p:val>
                                            <p:fltVal val="0"/>
                                          </p:val>
                                        </p:tav>
                                        <p:tav tm="100000">
                                          <p:val>
                                            <p:strVal val="#ppt_w"/>
                                          </p:val>
                                        </p:tav>
                                      </p:tavLst>
                                    </p:anim>
                                    <p:anim calcmode="lin" valueType="num">
                                      <p:cBhvr>
                                        <p:cTn id="29" dur="500" fill="hold"/>
                                        <p:tgtEl>
                                          <p:spTgt spid="33"/>
                                        </p:tgtEl>
                                        <p:attrNameLst>
                                          <p:attrName>ppt_h</p:attrName>
                                        </p:attrNameLst>
                                      </p:cBhvr>
                                      <p:tavLst>
                                        <p:tav tm="0">
                                          <p:val>
                                            <p:fltVal val="0"/>
                                          </p:val>
                                        </p:tav>
                                        <p:tav tm="100000">
                                          <p:val>
                                            <p:strVal val="#ppt_h"/>
                                          </p:val>
                                        </p:tav>
                                      </p:tavLst>
                                    </p:anim>
                                    <p:animEffect transition="in" filter="fade">
                                      <p:cBhvr>
                                        <p:cTn id="3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2758" y="1004138"/>
            <a:ext cx="7795442" cy="461665"/>
          </a:xfrm>
          <a:prstGeom prst="rect">
            <a:avLst/>
          </a:prstGeom>
          <a:solidFill>
            <a:schemeClr val="accent2"/>
          </a:solidFill>
        </p:spPr>
        <p:txBody>
          <a:bodyPr wrap="square" rtlCol="0">
            <a:spAutoFit/>
          </a:bodyPr>
          <a:lstStyle>
            <a:defPPr>
              <a:defRPr lang="zh-CN"/>
            </a:defPPr>
            <a:lvl1pPr algn="ctr">
              <a:defRPr sz="2400" b="1">
                <a:solidFill>
                  <a:schemeClr val="bg1"/>
                </a:solidFill>
                <a:latin typeface="+mj-ea"/>
                <a:ea typeface="+mj-ea"/>
              </a:defRPr>
            </a:lvl1pPr>
          </a:lstStyle>
          <a:p>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关于开场</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 name="TextBox 3"/>
          <p:cNvSpPr txBox="1"/>
          <p:nvPr/>
        </p:nvSpPr>
        <p:spPr>
          <a:xfrm>
            <a:off x="3168824" y="1608581"/>
            <a:ext cx="5365576" cy="2639569"/>
          </a:xfrm>
          <a:prstGeom prst="rect">
            <a:avLst/>
          </a:prstGeom>
          <a:noFill/>
        </p:spPr>
        <p:txBody>
          <a:bodyPr wrap="square" rtlCol="0">
            <a:spAutoFit/>
          </a:bodyPr>
          <a:lstStyle/>
          <a:p>
            <a:pPr algn="just">
              <a:lnSpc>
                <a:spcPct val="150000"/>
              </a:lnSpc>
              <a:spcAft>
                <a:spcPts val="0"/>
              </a:spcAft>
            </a:pPr>
            <a:r>
              <a:rPr lang="en-US" sz="1400" kern="100" dirty="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a:sym typeface="微软雅黑" panose="020B0503020204020204" pitchFamily="34" charset="-122"/>
              </a:rPr>
              <a:t> </a:t>
            </a:r>
            <a:r>
              <a:rPr lang="zh-CN" altLang="en-US" sz="1400" kern="100" dirty="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a:sym typeface="微软雅黑" panose="020B0503020204020204" pitchFamily="34" charset="-122"/>
              </a:rPr>
              <a:t>作为讲师，不管你准备了多少课件内容，最初的</a:t>
            </a:r>
            <a:r>
              <a:rPr lang="en-US" sz="1400" kern="100" dirty="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a:sym typeface="微软雅黑" panose="020B0503020204020204" pitchFamily="34" charset="-122"/>
              </a:rPr>
              <a:t>30</a:t>
            </a:r>
            <a:r>
              <a:rPr lang="zh-CN" altLang="en-US" sz="1400" kern="100" dirty="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a:sym typeface="微软雅黑" panose="020B0503020204020204" pitchFamily="34" charset="-122"/>
              </a:rPr>
              <a:t>秒都是最重要的。不要小看这短短开场白，他将决定此后你所说的每一句话的命运。听课的学员将根据你给他们留下的第一印象来决定是否耐心聆听你接下来的课程。因此你必须把握好自己的开篇，事先反复练习。作为你与听众的第一眼接触，你的双眼应该远离你的课件，认真地注视台下的学员。因为此时你最需要拉进与听课学员的距离，建立自信。只有当你确信所有学员都在饶有兴致、聚精会神地聆听你的演讲，你才可以放心自己已经迈出了成功的第一步。</a:t>
            </a:r>
            <a:endParaRPr lang="zh-CN" altLang="en-US" sz="1400" kern="100" dirty="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a:sym typeface="微软雅黑" panose="020B0503020204020204" pitchFamily="34" charset="-122"/>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82017" y="1428750"/>
            <a:ext cx="2365983" cy="304110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8450" y="967085"/>
            <a:ext cx="7501150" cy="461665"/>
          </a:xfrm>
          <a:prstGeom prst="rect">
            <a:avLst/>
          </a:prstGeom>
          <a:solidFill>
            <a:schemeClr val="accent2"/>
          </a:solidFill>
        </p:spPr>
        <p:txBody>
          <a:bodyPr wrap="square" rtlCol="0">
            <a:spAutoFit/>
          </a:bodyPr>
          <a:lstStyle>
            <a:defPPr>
              <a:defRPr lang="zh-CN"/>
            </a:defPPr>
            <a:lvl1pPr algn="ctr">
              <a:defRPr sz="2400" b="1">
                <a:solidFill>
                  <a:schemeClr val="bg1"/>
                </a:solidFill>
                <a:latin typeface="+mj-ea"/>
                <a:ea typeface="+mj-ea"/>
              </a:defRPr>
            </a:lvl1pPr>
          </a:lstStyle>
          <a:p>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克服恐惧心理</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圆角矩形 6"/>
          <p:cNvSpPr/>
          <p:nvPr/>
        </p:nvSpPr>
        <p:spPr>
          <a:xfrm>
            <a:off x="914400" y="1722662"/>
            <a:ext cx="3894670" cy="504728"/>
          </a:xfrm>
          <a:prstGeom prst="roundRect">
            <a:avLst>
              <a:gd name="adj" fmla="val 5672"/>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怕说错、做错</a:t>
            </a:r>
            <a:endParaRPr lang="en-US" altLang="zh-CN"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圆角矩形 7"/>
          <p:cNvSpPr/>
          <p:nvPr/>
        </p:nvSpPr>
        <p:spPr>
          <a:xfrm>
            <a:off x="914400" y="3895822"/>
            <a:ext cx="3894670" cy="504728"/>
          </a:xfrm>
          <a:prstGeom prst="roundRect">
            <a:avLst>
              <a:gd name="adj" fmla="val 5672"/>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害怕丢脸没面子，被人嘲笑</a:t>
            </a:r>
            <a:endParaRPr lang="en-US" altLang="zh-CN"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圆角矩形 8"/>
          <p:cNvSpPr/>
          <p:nvPr/>
        </p:nvSpPr>
        <p:spPr>
          <a:xfrm>
            <a:off x="914400" y="2447492"/>
            <a:ext cx="3894670" cy="504728"/>
          </a:xfrm>
          <a:prstGeom prst="roundRect">
            <a:avLst>
              <a:gd name="adj" fmla="val 5672"/>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害怕不被人接受，甚至被人反驳</a:t>
            </a:r>
            <a:endParaRPr lang="en-US" altLang="zh-CN"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圆角矩形 9"/>
          <p:cNvSpPr/>
          <p:nvPr/>
        </p:nvSpPr>
        <p:spPr>
          <a:xfrm>
            <a:off x="914400" y="3172322"/>
            <a:ext cx="3894670" cy="504728"/>
          </a:xfrm>
          <a:prstGeom prst="roundRect">
            <a:avLst>
              <a:gd name="adj" fmla="val 5672"/>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害怕无法掌控局面</a:t>
            </a:r>
            <a:endParaRPr lang="en-US" altLang="zh-CN"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5159966" y="1314438"/>
            <a:ext cx="3374434" cy="3374434"/>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animEffect transition="in" filter="fade">
                                      <p:cBhvr>
                                        <p:cTn id="25" dur="500"/>
                                        <p:tgtEl>
                                          <p:spTgt spid="9"/>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500" fill="hold"/>
                                        <p:tgtEl>
                                          <p:spTgt spid="3"/>
                                        </p:tgtEl>
                                        <p:attrNameLst>
                                          <p:attrName>ppt_x</p:attrName>
                                        </p:attrNameLst>
                                      </p:cBhvr>
                                      <p:tavLst>
                                        <p:tav tm="0">
                                          <p:val>
                                            <p:strVal val="1+#ppt_w/2"/>
                                          </p:val>
                                        </p:tav>
                                        <p:tav tm="100000">
                                          <p:val>
                                            <p:strVal val="#ppt_x"/>
                                          </p:val>
                                        </p:tav>
                                      </p:tavLst>
                                    </p:anim>
                                    <p:anim calcmode="lin" valueType="num">
                                      <p:cBhvr additive="base">
                                        <p:cTn id="36"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14400" y="1927384"/>
            <a:ext cx="7467600" cy="224676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lnSpc>
                <a:spcPct val="200000"/>
              </a:lnSpc>
              <a:buFont typeface="Wingdings" panose="05000000000000000000" pitchFamily="2" charset="2"/>
              <a:buChar char="l"/>
            </a:pPr>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如果觉得自己比较激动，最好是深呼吸，有可能的话再缓缓的走动。</a:t>
            </a:r>
            <a:endParaRPr lang="en-US" altLang="zh-CN" sz="1400" dirty="0" smtClean="0">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lnSpc>
                <a:spcPct val="200000"/>
              </a:lnSpc>
              <a:buFont typeface="Wingdings" panose="05000000000000000000" pitchFamily="2" charset="2"/>
              <a:buChar char="l"/>
            </a:pPr>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如果觉得自己有紧张的感觉时，最好藉由摩擦双手等方法来放松，但是不要让听众察觉到你的紧张。</a:t>
            </a:r>
            <a:endParaRPr lang="en-US" altLang="zh-CN" sz="1400" dirty="0" smtClean="0">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lnSpc>
                <a:spcPct val="200000"/>
              </a:lnSpc>
              <a:buFont typeface="Wingdings" panose="05000000000000000000" pitchFamily="2" charset="2"/>
              <a:buChar char="l"/>
            </a:pPr>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在讲课开始时，双眼注视着听众以缓慢且洪亮的声音说话，可以帮你减少畏怯的感觉。</a:t>
            </a:r>
            <a:endParaRPr lang="en-US" altLang="zh-CN" sz="1400" dirty="0" smtClean="0">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lnSpc>
                <a:spcPct val="200000"/>
              </a:lnSpc>
              <a:buFont typeface="Wingdings" panose="05000000000000000000" pitchFamily="2" charset="2"/>
              <a:buChar char="l"/>
            </a:pPr>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深呼吸，放松自己，给自己积极的心理暗示。</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TextBox 1"/>
          <p:cNvSpPr txBox="1"/>
          <p:nvPr/>
        </p:nvSpPr>
        <p:spPr>
          <a:xfrm>
            <a:off x="880850" y="1200150"/>
            <a:ext cx="7501150" cy="461665"/>
          </a:xfrm>
          <a:prstGeom prst="rect">
            <a:avLst/>
          </a:prstGeom>
          <a:solidFill>
            <a:schemeClr val="accent2"/>
          </a:solidFill>
        </p:spPr>
        <p:txBody>
          <a:bodyPr wrap="square" rtlCol="0">
            <a:spAutoFit/>
          </a:bodyPr>
          <a:lstStyle>
            <a:defPPr>
              <a:defRPr lang="zh-CN"/>
            </a:defPPr>
            <a:lvl1pPr algn="ctr">
              <a:defRPr sz="2400" b="1">
                <a:solidFill>
                  <a:schemeClr val="bg1"/>
                </a:solidFill>
                <a:latin typeface="+mj-ea"/>
                <a:ea typeface="+mj-ea"/>
              </a:defRPr>
            </a:lvl1pPr>
          </a:lstStyle>
          <a:p>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克服恐惧心理的方法：</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up)">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7109762" y="2440921"/>
            <a:ext cx="2339038" cy="2035829"/>
          </a:xfrm>
          <a:prstGeom prst="rect">
            <a:avLst/>
          </a:prstGeom>
        </p:spPr>
      </p:pic>
      <p:pic>
        <p:nvPicPr>
          <p:cNvPr id="9" name="图片 8"/>
          <p:cNvPicPr>
            <a:picLocks noChangeAspect="1"/>
          </p:cNvPicPr>
          <p:nvPr/>
        </p:nvPicPr>
        <p:blipFill>
          <a:blip r:embed="rId2"/>
          <a:stretch>
            <a:fillRect/>
          </a:stretch>
        </p:blipFill>
        <p:spPr>
          <a:xfrm>
            <a:off x="-397" y="2973896"/>
            <a:ext cx="9144793" cy="2188654"/>
          </a:xfrm>
          <a:prstGeom prst="rect">
            <a:avLst/>
          </a:prstGeom>
        </p:spPr>
      </p:pic>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413312"/>
            <a:ext cx="3140774" cy="4550782"/>
          </a:xfrm>
          <a:prstGeom prst="rect">
            <a:avLst/>
          </a:prstGeom>
        </p:spPr>
      </p:pic>
      <p:pic>
        <p:nvPicPr>
          <p:cNvPr id="26" name="图片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8382" y="951781"/>
            <a:ext cx="352329" cy="471915"/>
          </a:xfrm>
          <a:prstGeom prst="rect">
            <a:avLst/>
          </a:prstGeom>
        </p:spPr>
      </p:pic>
      <p:sp>
        <p:nvSpPr>
          <p:cNvPr id="8" name="圆角矩形 7"/>
          <p:cNvSpPr/>
          <p:nvPr/>
        </p:nvSpPr>
        <p:spPr>
          <a:xfrm>
            <a:off x="4267200" y="1474862"/>
            <a:ext cx="4287297" cy="2087488"/>
          </a:xfrm>
          <a:prstGeom prst="roundRect">
            <a:avLst>
              <a:gd name="adj" fmla="val 567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4800" b="1" spc="9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培训讲师授课目的</a:t>
            </a:r>
            <a:endParaRPr lang="zh-CN" altLang="en-US" sz="4800" b="1" spc="9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 name="组合 3"/>
          <p:cNvGrpSpPr/>
          <p:nvPr/>
        </p:nvGrpSpPr>
        <p:grpSpPr>
          <a:xfrm>
            <a:off x="4628103" y="895350"/>
            <a:ext cx="2985392" cy="646331"/>
            <a:chOff x="4572000" y="971550"/>
            <a:chExt cx="2985392" cy="646331"/>
          </a:xfrm>
        </p:grpSpPr>
        <p:sp>
          <p:nvSpPr>
            <p:cNvPr id="29" name="TextBox 3"/>
            <p:cNvSpPr txBox="1"/>
            <p:nvPr/>
          </p:nvSpPr>
          <p:spPr>
            <a:xfrm>
              <a:off x="4572000" y="971550"/>
              <a:ext cx="2985392" cy="646331"/>
            </a:xfrm>
            <a:prstGeom prst="rect">
              <a:avLst/>
            </a:prstGeom>
            <a:noFill/>
          </p:spPr>
          <p:txBody>
            <a:bodyPr wrap="square" rtlCol="0">
              <a:spAutoFit/>
            </a:bodyPr>
            <a:lstStyle/>
            <a:p>
              <a:r>
                <a:rPr lang="en-US" altLang="zh-CN" sz="3600" b="1" dirty="0" smtClean="0">
                  <a:solidFill>
                    <a:schemeClr val="accent2"/>
                  </a:solidFill>
                  <a:latin typeface="微软雅黑" panose="020B0503020204020204" pitchFamily="34" charset="-122"/>
                  <a:ea typeface="微软雅黑" panose="020B0503020204020204" pitchFamily="34" charset="-122"/>
                  <a:sym typeface="微软雅黑" panose="020B0503020204020204" pitchFamily="34" charset="-122"/>
                </a:rPr>
                <a:t>PART02</a:t>
              </a:r>
              <a:endParaRPr lang="en-US" altLang="zh-CN" sz="3600" b="1" dirty="0">
                <a:solidFill>
                  <a:schemeClr val="accent2"/>
                </a:solidFill>
                <a:latin typeface="微软雅黑" panose="020B0503020204020204" pitchFamily="34" charset="-122"/>
                <a:ea typeface="微软雅黑" panose="020B0503020204020204" pitchFamily="34" charset="-122"/>
                <a:sym typeface="微软雅黑" panose="020B0503020204020204" pitchFamily="34" charset="-122"/>
              </a:endParaRPr>
            </a:p>
          </p:txBody>
        </p:sp>
        <p:cxnSp>
          <p:nvCxnSpPr>
            <p:cNvPr id="11" name="直接连接符 10"/>
            <p:cNvCxnSpPr/>
            <p:nvPr/>
          </p:nvCxnSpPr>
          <p:spPr>
            <a:xfrm>
              <a:off x="4668296" y="1520862"/>
              <a:ext cx="1732504"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decel="6000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par>
                                <p:cTn id="15" presetID="2" presetClass="entr" presetSubtype="2" decel="6000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1+#ppt_w/2"/>
                                          </p:val>
                                        </p:tav>
                                        <p:tav tm="100000">
                                          <p:val>
                                            <p:strVal val="#ppt_x"/>
                                          </p:val>
                                        </p:tav>
                                      </p:tavLst>
                                    </p:anim>
                                    <p:anim calcmode="lin" valueType="num">
                                      <p:cBhvr additive="base">
                                        <p:cTn id="1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Effect transition="in" filter="fade">
                                      <p:cBhvr>
                                        <p:cTn id="25" dur="500"/>
                                        <p:tgtEl>
                                          <p:spTgt spid="26"/>
                                        </p:tgtEl>
                                      </p:cBhvr>
                                    </p:animEffect>
                                  </p:childTnLst>
                                </p:cTn>
                              </p:par>
                              <p:par>
                                <p:cTn id="26" presetID="2" presetClass="entr" presetSubtype="2"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1+#ppt_w/2"/>
                                          </p:val>
                                        </p:tav>
                                        <p:tav tm="100000">
                                          <p:val>
                                            <p:strVal val="#ppt_x"/>
                                          </p:val>
                                        </p:tav>
                                      </p:tavLst>
                                    </p:anim>
                                    <p:anim calcmode="lin" valueType="num">
                                      <p:cBhvr additive="base">
                                        <p:cTn id="2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37233" y="1999878"/>
            <a:ext cx="7488832" cy="18002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内容占位符 2"/>
          <p:cNvSpPr>
            <a:spLocks noGrp="1"/>
          </p:cNvSpPr>
          <p:nvPr>
            <p:ph idx="4294967295"/>
          </p:nvPr>
        </p:nvSpPr>
        <p:spPr>
          <a:xfrm>
            <a:off x="974551" y="2368550"/>
            <a:ext cx="4071938" cy="965200"/>
          </a:xfrm>
        </p:spPr>
        <p:txBody>
          <a:bodyPr>
            <a:noAutofit/>
          </a:bodyPr>
          <a:lstStyle/>
          <a:p>
            <a:pPr algn="ctr">
              <a:lnSpc>
                <a:spcPct val="150000"/>
              </a:lnSpc>
              <a:buNone/>
            </a:pP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无论做任何事情都有其目的，当然培训授课也不例外，所以每一次的演讲必须要达到其所预期的目的。</a:t>
            </a: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gn="ctr">
              <a:lnSpc>
                <a:spcPct val="150000"/>
              </a:lnSpc>
            </a:pP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gn="ctr">
              <a:lnSpc>
                <a:spcPct val="150000"/>
              </a:lnSpc>
            </a:pPr>
            <a:endPar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标题 5"/>
          <p:cNvSpPr>
            <a:spLocks noGrp="1"/>
          </p:cNvSpPr>
          <p:nvPr>
            <p:ph type="title" idx="4294967295"/>
          </p:nvPr>
        </p:nvSpPr>
        <p:spPr>
          <a:xfrm>
            <a:off x="609600" y="1298057"/>
            <a:ext cx="3565525" cy="460375"/>
          </a:xfrm>
          <a:solidFill>
            <a:schemeClr val="accent2"/>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cs typeface="+mn-cs"/>
                <a:sym typeface="微软雅黑" panose="020B0503020204020204" pitchFamily="34" charset="-122"/>
              </a:rPr>
              <a:t>培训讲师的授课</a:t>
            </a:r>
            <a:r>
              <a:rPr lang="zh-CN" altLang="en-US" sz="2400" dirty="0" smtClean="0">
                <a:solidFill>
                  <a:schemeClr val="bg1"/>
                </a:solidFill>
                <a:latin typeface="微软雅黑" panose="020B0503020204020204" pitchFamily="34" charset="-122"/>
                <a:ea typeface="微软雅黑" panose="020B0503020204020204" pitchFamily="34" charset="-122"/>
                <a:cs typeface="+mn-cs"/>
                <a:sym typeface="微软雅黑" panose="020B0503020204020204" pitchFamily="34" charset="-122"/>
              </a:rPr>
              <a:t>目的</a:t>
            </a:r>
            <a:endParaRPr lang="zh-CN" altLang="en-US" sz="2400" dirty="0">
              <a:solidFill>
                <a:schemeClr val="bg1"/>
              </a:solidFill>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4970289" y="1148832"/>
            <a:ext cx="3982293" cy="340411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build="p"/>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495300" y="1042988"/>
            <a:ext cx="4762500" cy="461962"/>
          </a:xfrm>
          <a:solidFill>
            <a:schemeClr val="accent2"/>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cs typeface="+mn-cs"/>
                <a:sym typeface="微软雅黑" panose="020B0503020204020204" pitchFamily="34" charset="-122"/>
              </a:rPr>
              <a:t>直销中演讲至少应达到五个目的：</a:t>
            </a:r>
            <a:endParaRPr lang="zh-CN" altLang="en-US" sz="2400" dirty="0">
              <a:solidFill>
                <a:schemeClr val="bg1"/>
              </a:solidFill>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6" name="圆角矩形 5"/>
          <p:cNvSpPr/>
          <p:nvPr/>
        </p:nvSpPr>
        <p:spPr>
          <a:xfrm>
            <a:off x="5408189" y="2767257"/>
            <a:ext cx="1243074" cy="452708"/>
          </a:xfrm>
          <a:prstGeom prst="roundRect">
            <a:avLst>
              <a:gd name="adj" fmla="val 448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激励效应</a:t>
            </a:r>
            <a:endPar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圆角矩形 6"/>
          <p:cNvSpPr/>
          <p:nvPr/>
        </p:nvSpPr>
        <p:spPr>
          <a:xfrm>
            <a:off x="6706082" y="1962150"/>
            <a:ext cx="1243074" cy="452708"/>
          </a:xfrm>
          <a:prstGeom prst="roundRect">
            <a:avLst>
              <a:gd name="adj" fmla="val 448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行动效应</a:t>
            </a:r>
            <a:endPar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圆角矩形 7"/>
          <p:cNvSpPr/>
          <p:nvPr/>
        </p:nvSpPr>
        <p:spPr>
          <a:xfrm>
            <a:off x="4045379" y="3572364"/>
            <a:ext cx="1243074" cy="452708"/>
          </a:xfrm>
          <a:prstGeom prst="roundRect">
            <a:avLst>
              <a:gd name="adj" fmla="val 448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复制效应</a:t>
            </a:r>
            <a:endPar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圆角矩形 8"/>
          <p:cNvSpPr/>
          <p:nvPr/>
        </p:nvSpPr>
        <p:spPr>
          <a:xfrm>
            <a:off x="6731117" y="3572364"/>
            <a:ext cx="1243074" cy="452708"/>
          </a:xfrm>
          <a:prstGeom prst="roundRect">
            <a:avLst>
              <a:gd name="adj" fmla="val 448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学习效应</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圆角矩形 9"/>
          <p:cNvSpPr/>
          <p:nvPr/>
        </p:nvSpPr>
        <p:spPr>
          <a:xfrm>
            <a:off x="4038600" y="1962150"/>
            <a:ext cx="1243074" cy="452708"/>
          </a:xfrm>
          <a:prstGeom prst="roundRect">
            <a:avLst>
              <a:gd name="adj" fmla="val 448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信任效应</a:t>
            </a:r>
            <a:endPar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1" name="图片 10"/>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09600" y="1544342"/>
            <a:ext cx="3008608" cy="300860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4572000" y="1802457"/>
            <a:ext cx="3543300" cy="2521893"/>
          </a:xfrm>
        </p:spPr>
        <p:txBody>
          <a:bodyPr>
            <a:noAutofit/>
          </a:bodyPr>
          <a:lstStyle/>
          <a:p>
            <a:pPr marL="0" indent="0">
              <a:lnSpc>
                <a:spcPct val="200000"/>
              </a:lnSpc>
              <a:buNone/>
            </a:pPr>
            <a:r>
              <a:rPr lang="zh-CN" altLang="en-US" sz="1600" dirty="0" smtClean="0">
                <a:latin typeface="微软雅黑" panose="020B0503020204020204" pitchFamily="34" charset="-122"/>
                <a:ea typeface="微软雅黑" panose="020B0503020204020204" pitchFamily="34" charset="-122"/>
                <a:sym typeface="微软雅黑" panose="020B0503020204020204" pitchFamily="34" charset="-122"/>
              </a:rPr>
              <a:t>我们</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每场的演讲无论什么样的性质或课题注重的都是结果，而这种结果取决与听众对演讲内容的信任。所以一场成功的演讲它总能潜移默化的使听众产生信任。 </a:t>
            </a:r>
            <a:endParaRPr lang="zh-CN" altLang="en-US" sz="16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圆角矩形 4"/>
          <p:cNvSpPr/>
          <p:nvPr/>
        </p:nvSpPr>
        <p:spPr>
          <a:xfrm>
            <a:off x="4646597" y="1421457"/>
            <a:ext cx="3317985" cy="461665"/>
          </a:xfrm>
          <a:prstGeom prst="roundRect">
            <a:avLst>
              <a:gd name="adj" fmla="val 0"/>
            </a:avLst>
          </a:prstGeom>
          <a:solidFill>
            <a:schemeClr val="accent2"/>
          </a:solidFill>
        </p:spPr>
        <p:txBody>
          <a:bodyPr wrap="square" rtlCol="0">
            <a:spAutoFit/>
          </a:bodyPr>
          <a:lstStyle/>
          <a:p>
            <a:pPr algn="ctr" fontAlgn="base">
              <a:spcBef>
                <a:spcPct val="0"/>
              </a:spcBef>
              <a:spcAft>
                <a:spcPct val="0"/>
              </a:spcAft>
            </a:pPr>
            <a:r>
              <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信任效应</a:t>
            </a:r>
            <a:endPar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4" name="图片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19100" y="323850"/>
            <a:ext cx="4305300" cy="43053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up)">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397" y="2973896"/>
            <a:ext cx="9144793" cy="2188654"/>
          </a:xfrm>
          <a:prstGeom prst="rect">
            <a:avLst/>
          </a:prstGeom>
        </p:spPr>
      </p:pic>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413312"/>
            <a:ext cx="3140774" cy="4550782"/>
          </a:xfrm>
          <a:prstGeom prst="rect">
            <a:avLst/>
          </a:prstGeom>
        </p:spPr>
      </p:pic>
      <p:pic>
        <p:nvPicPr>
          <p:cNvPr id="26" name="图片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01279" y="875581"/>
            <a:ext cx="352329" cy="471915"/>
          </a:xfrm>
          <a:prstGeom prst="rect">
            <a:avLst/>
          </a:prstGeom>
        </p:spPr>
      </p:pic>
      <p:sp>
        <p:nvSpPr>
          <p:cNvPr id="28" name="矩形 27"/>
          <p:cNvSpPr/>
          <p:nvPr/>
        </p:nvSpPr>
        <p:spPr>
          <a:xfrm>
            <a:off x="3886200" y="1428750"/>
            <a:ext cx="4724400" cy="2997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价值</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现在各种各样的培训越来越多，究竟培训的在哪里呢？ 作为一个企业，就像一个人一样，随时要面临来自外部环境或内部环境发生变化，企业要不断去适应这种变化才能生存和发展。</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其实伙伴的</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素质就是提升企业抵抗力的主要因素。而培训是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提高伙伴素质和专业技能的</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重要途径和手段。</a:t>
            </a:r>
            <a:endPar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TextBox 3"/>
          <p:cNvSpPr txBox="1"/>
          <p:nvPr/>
        </p:nvSpPr>
        <p:spPr>
          <a:xfrm>
            <a:off x="4253608" y="819150"/>
            <a:ext cx="2985392" cy="584775"/>
          </a:xfrm>
          <a:prstGeom prst="rect">
            <a:avLst/>
          </a:prstGeom>
          <a:noFill/>
        </p:spPr>
        <p:txBody>
          <a:bodyPr wrap="square" rtlCol="0">
            <a:spAutoFit/>
          </a:bodyPr>
          <a:lstStyle/>
          <a:p>
            <a:r>
              <a:rPr lang="zh-CN" altLang="en-US" sz="3200" b="1"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为什么培训</a:t>
            </a:r>
            <a:r>
              <a:rPr lang="en-US" altLang="zh-CN" sz="3200" b="1"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32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decel="6000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p:cTn id="19" dur="500" fill="hold"/>
                                        <p:tgtEl>
                                          <p:spTgt spid="26"/>
                                        </p:tgtEl>
                                        <p:attrNameLst>
                                          <p:attrName>ppt_w</p:attrName>
                                        </p:attrNameLst>
                                      </p:cBhvr>
                                      <p:tavLst>
                                        <p:tav tm="0">
                                          <p:val>
                                            <p:fltVal val="0"/>
                                          </p:val>
                                        </p:tav>
                                        <p:tav tm="100000">
                                          <p:val>
                                            <p:strVal val="#ppt_w"/>
                                          </p:val>
                                        </p:tav>
                                      </p:tavLst>
                                    </p:anim>
                                    <p:anim calcmode="lin" valueType="num">
                                      <p:cBhvr>
                                        <p:cTn id="20" dur="500" fill="hold"/>
                                        <p:tgtEl>
                                          <p:spTgt spid="26"/>
                                        </p:tgtEl>
                                        <p:attrNameLst>
                                          <p:attrName>ppt_h</p:attrName>
                                        </p:attrNameLst>
                                      </p:cBhvr>
                                      <p:tavLst>
                                        <p:tav tm="0">
                                          <p:val>
                                            <p:fltVal val="0"/>
                                          </p:val>
                                        </p:tav>
                                        <p:tav tm="100000">
                                          <p:val>
                                            <p:strVal val="#ppt_h"/>
                                          </p:val>
                                        </p:tav>
                                      </p:tavLst>
                                    </p:anim>
                                    <p:animEffect transition="in" filter="fade">
                                      <p:cBhvr>
                                        <p:cTn id="21" dur="500"/>
                                        <p:tgtEl>
                                          <p:spTgt spid="26"/>
                                        </p:tgtEl>
                                      </p:cBhvr>
                                    </p:animEffect>
                                  </p:childTnLst>
                                </p:cTn>
                              </p:par>
                              <p:par>
                                <p:cTn id="22" presetID="2" presetClass="entr" presetSubtype="2"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500" fill="hold"/>
                                        <p:tgtEl>
                                          <p:spTgt spid="29"/>
                                        </p:tgtEl>
                                        <p:attrNameLst>
                                          <p:attrName>ppt_x</p:attrName>
                                        </p:attrNameLst>
                                      </p:cBhvr>
                                      <p:tavLst>
                                        <p:tav tm="0">
                                          <p:val>
                                            <p:strVal val="1+#ppt_w/2"/>
                                          </p:val>
                                        </p:tav>
                                        <p:tav tm="100000">
                                          <p:val>
                                            <p:strVal val="#ppt_x"/>
                                          </p:val>
                                        </p:tav>
                                      </p:tavLst>
                                    </p:anim>
                                    <p:anim calcmode="lin" valueType="num">
                                      <p:cBhvr additive="base">
                                        <p:cTn id="25"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up)">
                                      <p:cBhvr>
                                        <p:cTn id="3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549896" y="1233858"/>
            <a:ext cx="8136904" cy="309049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内容占位符 2"/>
          <p:cNvSpPr>
            <a:spLocks noGrp="1"/>
          </p:cNvSpPr>
          <p:nvPr>
            <p:ph idx="4294967295"/>
          </p:nvPr>
        </p:nvSpPr>
        <p:spPr>
          <a:xfrm>
            <a:off x="2996432" y="2120525"/>
            <a:ext cx="5472112" cy="2089150"/>
          </a:xfrm>
        </p:spPr>
        <p:txBody>
          <a:bodyPr/>
          <a:lstStyle/>
          <a:p>
            <a:pPr marL="0" indent="0">
              <a:lnSpc>
                <a:spcPct val="150000"/>
              </a:lnSpc>
              <a:buNone/>
            </a:pPr>
            <a:r>
              <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每场演讲不管是讲什么，都应该起到激励的效果。激励是精神动力的源泉，只有适时的激励才能保障团队更好的发展，这就是为什么在直销中惯用领导人的收入来激发团队坚持心和成功心。其实每个行业都有人成功，只是直销界需要用成功案例来激发团队的梦想，当团队成员有了足够的梦想，成功的希望才会更大。 </a:t>
            </a:r>
            <a:endPar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pP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72413" y="1491237"/>
            <a:ext cx="2801503" cy="2801503"/>
          </a:xfrm>
          <a:prstGeom prst="rect">
            <a:avLst/>
          </a:prstGeom>
        </p:spPr>
      </p:pic>
      <p:sp>
        <p:nvSpPr>
          <p:cNvPr id="7" name="圆角矩形 6"/>
          <p:cNvSpPr/>
          <p:nvPr/>
        </p:nvSpPr>
        <p:spPr>
          <a:xfrm>
            <a:off x="2998168" y="1588786"/>
            <a:ext cx="1728192" cy="413355"/>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激励效应</a:t>
            </a:r>
            <a:endPar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wipe(up)">
                                      <p:cBhvr>
                                        <p:cTn id="2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build="p"/>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77887" y="1296938"/>
            <a:ext cx="8208913" cy="295232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内容占位符 2"/>
          <p:cNvSpPr>
            <a:spLocks noGrp="1"/>
          </p:cNvSpPr>
          <p:nvPr>
            <p:ph idx="4294967295"/>
          </p:nvPr>
        </p:nvSpPr>
        <p:spPr>
          <a:xfrm>
            <a:off x="1066800" y="2305608"/>
            <a:ext cx="4038600" cy="1371600"/>
          </a:xfrm>
        </p:spPr>
        <p:txBody>
          <a:bodyPr>
            <a:noAutofit/>
          </a:bodyPr>
          <a:lstStyle/>
          <a:p>
            <a:pPr marL="0" indent="0">
              <a:lnSpc>
                <a:spcPct val="150000"/>
              </a:lnSpc>
              <a:buNone/>
            </a:pPr>
            <a:r>
              <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直销</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强调的就是复制，前期人少还可以手把手的教，等团队一做大就需要“批发”复制，只有这样才能效率最大化，而这种效率莫过于演讲。 </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815136" y="700658"/>
            <a:ext cx="3776092" cy="3776092"/>
          </a:xfrm>
          <a:prstGeom prst="rect">
            <a:avLst/>
          </a:prstGeom>
        </p:spPr>
      </p:pic>
      <p:sp>
        <p:nvSpPr>
          <p:cNvPr id="7" name="圆角矩形 6"/>
          <p:cNvSpPr/>
          <p:nvPr/>
        </p:nvSpPr>
        <p:spPr>
          <a:xfrm>
            <a:off x="1157536" y="1691258"/>
            <a:ext cx="1728192" cy="413355"/>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复制效应</a:t>
            </a:r>
            <a:endPar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build="p"/>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77887" y="1219622"/>
            <a:ext cx="8208913" cy="295232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内容占位符 2"/>
          <p:cNvSpPr>
            <a:spLocks noGrp="1"/>
          </p:cNvSpPr>
          <p:nvPr>
            <p:ph idx="4294967295"/>
          </p:nvPr>
        </p:nvSpPr>
        <p:spPr>
          <a:xfrm>
            <a:off x="933777" y="2190750"/>
            <a:ext cx="4109959" cy="1257300"/>
          </a:xfrm>
        </p:spPr>
        <p:txBody>
          <a:bodyPr/>
          <a:lstStyle/>
          <a:p>
            <a:pPr marL="0" indent="0">
              <a:lnSpc>
                <a:spcPct val="150000"/>
              </a:lnSpc>
              <a:buNone/>
            </a:pP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直销中演讲肯定要让听众有所其感悟，不管是掌握制度、产品或了解公司都要让演讲使每位听众有新的感触点</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圆角矩形 6"/>
          <p:cNvSpPr/>
          <p:nvPr/>
        </p:nvSpPr>
        <p:spPr>
          <a:xfrm>
            <a:off x="1091208" y="1701195"/>
            <a:ext cx="1728192" cy="413355"/>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学习效应</a:t>
            </a:r>
            <a:endPar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4" name="图片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572000" y="514350"/>
            <a:ext cx="4121244" cy="412124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wipe(up)">
                                      <p:cBhvr>
                                        <p:cTn id="2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build="p"/>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539552" y="1143020"/>
            <a:ext cx="8136904" cy="309049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内容占位符 2"/>
          <p:cNvSpPr>
            <a:spLocks noGrp="1"/>
          </p:cNvSpPr>
          <p:nvPr>
            <p:ph idx="4294967295"/>
          </p:nvPr>
        </p:nvSpPr>
        <p:spPr>
          <a:xfrm>
            <a:off x="3962400" y="2093284"/>
            <a:ext cx="4589462" cy="1485900"/>
          </a:xfrm>
        </p:spPr>
        <p:txBody>
          <a:bodyPr/>
          <a:lstStyle/>
          <a:p>
            <a:pPr marL="0" indent="0">
              <a:lnSpc>
                <a:spcPct val="200000"/>
              </a:lnSpc>
              <a:buNone/>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我们在演讲中讲的再多，不管是促使新朋友办单还是老朋友增加士气，最终的目的都是为了使大家采取行动，这样演讲的付出才有其价值所在。 </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0" indent="0">
              <a:lnSpc>
                <a:spcPct val="200000"/>
              </a:lnSpc>
              <a:buNone/>
            </a:pP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圆角矩形 6"/>
          <p:cNvSpPr/>
          <p:nvPr/>
        </p:nvSpPr>
        <p:spPr>
          <a:xfrm>
            <a:off x="4031246" y="1624995"/>
            <a:ext cx="1728192" cy="413355"/>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行动效应</a:t>
            </a:r>
            <a:endPar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0" name="图片 9"/>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57200" y="1119519"/>
            <a:ext cx="3433431" cy="343343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wipe(up)">
                                      <p:cBhvr>
                                        <p:cTn id="2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build="p"/>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7109762" y="2440921"/>
            <a:ext cx="2339038" cy="2035829"/>
          </a:xfrm>
          <a:prstGeom prst="rect">
            <a:avLst/>
          </a:prstGeom>
        </p:spPr>
      </p:pic>
      <p:pic>
        <p:nvPicPr>
          <p:cNvPr id="9" name="图片 8"/>
          <p:cNvPicPr>
            <a:picLocks noChangeAspect="1"/>
          </p:cNvPicPr>
          <p:nvPr/>
        </p:nvPicPr>
        <p:blipFill>
          <a:blip r:embed="rId2"/>
          <a:stretch>
            <a:fillRect/>
          </a:stretch>
        </p:blipFill>
        <p:spPr>
          <a:xfrm>
            <a:off x="-397" y="2973896"/>
            <a:ext cx="9144793" cy="2188654"/>
          </a:xfrm>
          <a:prstGeom prst="rect">
            <a:avLst/>
          </a:prstGeom>
        </p:spPr>
      </p:pic>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413312"/>
            <a:ext cx="3140774" cy="4550782"/>
          </a:xfrm>
          <a:prstGeom prst="rect">
            <a:avLst/>
          </a:prstGeom>
        </p:spPr>
      </p:pic>
      <p:pic>
        <p:nvPicPr>
          <p:cNvPr id="26" name="图片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8382" y="951781"/>
            <a:ext cx="352329" cy="471915"/>
          </a:xfrm>
          <a:prstGeom prst="rect">
            <a:avLst/>
          </a:prstGeom>
        </p:spPr>
      </p:pic>
      <p:sp>
        <p:nvSpPr>
          <p:cNvPr id="8" name="圆角矩形 7"/>
          <p:cNvSpPr/>
          <p:nvPr/>
        </p:nvSpPr>
        <p:spPr>
          <a:xfrm>
            <a:off x="4267200" y="1474862"/>
            <a:ext cx="4287297" cy="2087488"/>
          </a:xfrm>
          <a:prstGeom prst="roundRect">
            <a:avLst>
              <a:gd name="adj" fmla="val 567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4800" b="1" spc="9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成人学员的学习特点</a:t>
            </a:r>
            <a:endParaRPr lang="zh-CN" altLang="en-US" sz="4800" b="1" spc="9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 name="组合 3"/>
          <p:cNvGrpSpPr/>
          <p:nvPr/>
        </p:nvGrpSpPr>
        <p:grpSpPr>
          <a:xfrm>
            <a:off x="4628103" y="895350"/>
            <a:ext cx="2985392" cy="646331"/>
            <a:chOff x="4572000" y="971550"/>
            <a:chExt cx="2985392" cy="646331"/>
          </a:xfrm>
        </p:grpSpPr>
        <p:sp>
          <p:nvSpPr>
            <p:cNvPr id="29" name="TextBox 3"/>
            <p:cNvSpPr txBox="1"/>
            <p:nvPr/>
          </p:nvSpPr>
          <p:spPr>
            <a:xfrm>
              <a:off x="4572000" y="971550"/>
              <a:ext cx="2985392" cy="646331"/>
            </a:xfrm>
            <a:prstGeom prst="rect">
              <a:avLst/>
            </a:prstGeom>
            <a:noFill/>
          </p:spPr>
          <p:txBody>
            <a:bodyPr wrap="square" rtlCol="0">
              <a:spAutoFit/>
            </a:bodyPr>
            <a:lstStyle/>
            <a:p>
              <a:r>
                <a:rPr lang="en-US" altLang="zh-CN" sz="3600" b="1" dirty="0" smtClean="0">
                  <a:solidFill>
                    <a:schemeClr val="accent2"/>
                  </a:solidFill>
                  <a:latin typeface="微软雅黑" panose="020B0503020204020204" pitchFamily="34" charset="-122"/>
                  <a:ea typeface="微软雅黑" panose="020B0503020204020204" pitchFamily="34" charset="-122"/>
                  <a:sym typeface="微软雅黑" panose="020B0503020204020204" pitchFamily="34" charset="-122"/>
                </a:rPr>
                <a:t>PART03</a:t>
              </a:r>
              <a:endParaRPr lang="en-US" altLang="zh-CN" sz="3600" b="1" dirty="0">
                <a:solidFill>
                  <a:schemeClr val="accent2"/>
                </a:solidFill>
                <a:latin typeface="微软雅黑" panose="020B0503020204020204" pitchFamily="34" charset="-122"/>
                <a:ea typeface="微软雅黑" panose="020B0503020204020204" pitchFamily="34" charset="-122"/>
                <a:sym typeface="微软雅黑" panose="020B0503020204020204" pitchFamily="34" charset="-122"/>
              </a:endParaRPr>
            </a:p>
          </p:txBody>
        </p:sp>
        <p:cxnSp>
          <p:nvCxnSpPr>
            <p:cNvPr id="11" name="直接连接符 10"/>
            <p:cNvCxnSpPr/>
            <p:nvPr/>
          </p:nvCxnSpPr>
          <p:spPr>
            <a:xfrm>
              <a:off x="4668296" y="1520862"/>
              <a:ext cx="1732504"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decel="6000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par>
                                <p:cTn id="15" presetID="2" presetClass="entr" presetSubtype="2" decel="6000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1+#ppt_w/2"/>
                                          </p:val>
                                        </p:tav>
                                        <p:tav tm="100000">
                                          <p:val>
                                            <p:strVal val="#ppt_x"/>
                                          </p:val>
                                        </p:tav>
                                      </p:tavLst>
                                    </p:anim>
                                    <p:anim calcmode="lin" valueType="num">
                                      <p:cBhvr additive="base">
                                        <p:cTn id="1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Effect transition="in" filter="fade">
                                      <p:cBhvr>
                                        <p:cTn id="25" dur="500"/>
                                        <p:tgtEl>
                                          <p:spTgt spid="26"/>
                                        </p:tgtEl>
                                      </p:cBhvr>
                                    </p:animEffect>
                                  </p:childTnLst>
                                </p:cTn>
                              </p:par>
                              <p:par>
                                <p:cTn id="26" presetID="2" presetClass="entr" presetSubtype="2"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1+#ppt_w/2"/>
                                          </p:val>
                                        </p:tav>
                                        <p:tav tm="100000">
                                          <p:val>
                                            <p:strVal val="#ppt_x"/>
                                          </p:val>
                                        </p:tav>
                                      </p:tavLst>
                                    </p:anim>
                                    <p:anim calcmode="lin" valueType="num">
                                      <p:cBhvr additive="base">
                                        <p:cTn id="2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5752" y="890885"/>
            <a:ext cx="7994848" cy="461665"/>
          </a:xfrm>
          <a:prstGeom prst="rect">
            <a:avLst/>
          </a:prstGeom>
          <a:solidFill>
            <a:schemeClr val="accent2"/>
          </a:solidFill>
        </p:spPr>
        <p:txBody>
          <a:bodyPr wrap="square" rtlCol="0">
            <a:spAutoFit/>
          </a:bodyPr>
          <a:lstStyle>
            <a:defPPr>
              <a:defRPr lang="zh-CN"/>
            </a:defPPr>
            <a:lvl1pPr algn="ctr">
              <a:defRPr sz="2400" b="1">
                <a:solidFill>
                  <a:schemeClr val="bg1"/>
                </a:solidFill>
                <a:latin typeface="+mj-ea"/>
                <a:ea typeface="+mj-ea"/>
              </a:defRPr>
            </a:lvl1pPr>
          </a:lstStyle>
          <a:p>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成年人学习的特点</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矩形 5"/>
          <p:cNvSpPr/>
          <p:nvPr/>
        </p:nvSpPr>
        <p:spPr>
          <a:xfrm>
            <a:off x="611560" y="2223026"/>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见多识广经验丰富</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矩形 6"/>
          <p:cNvSpPr/>
          <p:nvPr/>
        </p:nvSpPr>
        <p:spPr>
          <a:xfrm>
            <a:off x="611560" y="2631404"/>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需要将所学的跟原有知识相联系</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矩形 7"/>
          <p:cNvSpPr/>
          <p:nvPr/>
        </p:nvSpPr>
        <p:spPr>
          <a:xfrm>
            <a:off x="611560" y="3448160"/>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喜欢在轻松的环境中学习</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矩形 8"/>
          <p:cNvSpPr/>
          <p:nvPr/>
        </p:nvSpPr>
        <p:spPr>
          <a:xfrm>
            <a:off x="611560" y="3039782"/>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能解决实际的问题</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矩形 9"/>
          <p:cNvSpPr/>
          <p:nvPr/>
        </p:nvSpPr>
        <p:spPr>
          <a:xfrm>
            <a:off x="611560" y="3856538"/>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喜欢多样化的学习方式</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矩形 11"/>
          <p:cNvSpPr/>
          <p:nvPr/>
        </p:nvSpPr>
        <p:spPr>
          <a:xfrm>
            <a:off x="611560" y="4264918"/>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学完即忘</a:t>
            </a:r>
            <a:endParaRPr lang="zh-CN" altLang="en-US" sz="16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矩形 16"/>
          <p:cNvSpPr/>
          <p:nvPr/>
        </p:nvSpPr>
        <p:spPr>
          <a:xfrm>
            <a:off x="4837745" y="2223026"/>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建立在他经验的基础上</a:t>
            </a:r>
            <a:endParaRPr lang="zh-CN" altLang="en-US" sz="1600"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矩形 17"/>
          <p:cNvSpPr/>
          <p:nvPr/>
        </p:nvSpPr>
        <p:spPr>
          <a:xfrm>
            <a:off x="4837745" y="2631404"/>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举现实相关的例子</a:t>
            </a:r>
            <a:endParaRPr lang="zh-CN" altLang="en-US" sz="1600"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矩形 18"/>
          <p:cNvSpPr/>
          <p:nvPr/>
        </p:nvSpPr>
        <p:spPr>
          <a:xfrm>
            <a:off x="4837745" y="3448160"/>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提供实际应用的机会</a:t>
            </a:r>
            <a:endParaRPr lang="zh-CN" altLang="en-US" sz="1600"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矩形 19"/>
          <p:cNvSpPr/>
          <p:nvPr/>
        </p:nvSpPr>
        <p:spPr>
          <a:xfrm>
            <a:off x="4837745" y="3039782"/>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明确培训对他们的好处</a:t>
            </a:r>
            <a:endParaRPr lang="zh-CN" altLang="en-US" sz="1600"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矩形 20"/>
          <p:cNvSpPr/>
          <p:nvPr/>
        </p:nvSpPr>
        <p:spPr>
          <a:xfrm>
            <a:off x="4837745" y="3856538"/>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使用多种培训形式积极让他们参与</a:t>
            </a:r>
            <a:endParaRPr lang="zh-CN" altLang="en-US" sz="1600"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矩形 21"/>
          <p:cNvSpPr/>
          <p:nvPr/>
        </p:nvSpPr>
        <p:spPr>
          <a:xfrm>
            <a:off x="4837745" y="4264918"/>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跟踪培训效果将知识进行转化</a:t>
            </a:r>
            <a:endParaRPr lang="zh-CN" altLang="en-US" sz="1600"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7" name="圆角矩形 66"/>
          <p:cNvSpPr/>
          <p:nvPr/>
        </p:nvSpPr>
        <p:spPr>
          <a:xfrm>
            <a:off x="611560" y="1491630"/>
            <a:ext cx="3622687"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成年学员的心理特点</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8" name="圆角矩形 67"/>
          <p:cNvSpPr/>
          <p:nvPr/>
        </p:nvSpPr>
        <p:spPr>
          <a:xfrm>
            <a:off x="4837745" y="1491630"/>
            <a:ext cx="3622687"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因此培训应该这样进行</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0">
        <p14:prism isInverted="1"/>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67"/>
                                        </p:tgtEl>
                                        <p:attrNameLst>
                                          <p:attrName>style.visibility</p:attrName>
                                        </p:attrNameLst>
                                      </p:cBhvr>
                                      <p:to>
                                        <p:strVal val="visible"/>
                                      </p:to>
                                    </p:set>
                                    <p:anim calcmode="lin" valueType="num">
                                      <p:cBhvr>
                                        <p:cTn id="13" dur="500" fill="hold"/>
                                        <p:tgtEl>
                                          <p:spTgt spid="67"/>
                                        </p:tgtEl>
                                        <p:attrNameLst>
                                          <p:attrName>ppt_w</p:attrName>
                                        </p:attrNameLst>
                                      </p:cBhvr>
                                      <p:tavLst>
                                        <p:tav tm="0">
                                          <p:val>
                                            <p:fltVal val="0"/>
                                          </p:val>
                                        </p:tav>
                                        <p:tav tm="100000">
                                          <p:val>
                                            <p:strVal val="#ppt_w"/>
                                          </p:val>
                                        </p:tav>
                                      </p:tavLst>
                                    </p:anim>
                                    <p:anim calcmode="lin" valueType="num">
                                      <p:cBhvr>
                                        <p:cTn id="14" dur="500" fill="hold"/>
                                        <p:tgtEl>
                                          <p:spTgt spid="67"/>
                                        </p:tgtEl>
                                        <p:attrNameLst>
                                          <p:attrName>ppt_h</p:attrName>
                                        </p:attrNameLst>
                                      </p:cBhvr>
                                      <p:tavLst>
                                        <p:tav tm="0">
                                          <p:val>
                                            <p:fltVal val="0"/>
                                          </p:val>
                                        </p:tav>
                                        <p:tav tm="100000">
                                          <p:val>
                                            <p:strVal val="#ppt_h"/>
                                          </p:val>
                                        </p:tav>
                                      </p:tavLst>
                                    </p:anim>
                                    <p:animEffect transition="in" filter="fade">
                                      <p:cBhvr>
                                        <p:cTn id="15" dur="500"/>
                                        <p:tgtEl>
                                          <p:spTgt spid="67"/>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68"/>
                                        </p:tgtEl>
                                        <p:attrNameLst>
                                          <p:attrName>style.visibility</p:attrName>
                                        </p:attrNameLst>
                                      </p:cBhvr>
                                      <p:to>
                                        <p:strVal val="visible"/>
                                      </p:to>
                                    </p:set>
                                    <p:anim calcmode="lin" valueType="num">
                                      <p:cBhvr>
                                        <p:cTn id="18" dur="500" fill="hold"/>
                                        <p:tgtEl>
                                          <p:spTgt spid="68"/>
                                        </p:tgtEl>
                                        <p:attrNameLst>
                                          <p:attrName>ppt_w</p:attrName>
                                        </p:attrNameLst>
                                      </p:cBhvr>
                                      <p:tavLst>
                                        <p:tav tm="0">
                                          <p:val>
                                            <p:fltVal val="0"/>
                                          </p:val>
                                        </p:tav>
                                        <p:tav tm="100000">
                                          <p:val>
                                            <p:strVal val="#ppt_w"/>
                                          </p:val>
                                        </p:tav>
                                      </p:tavLst>
                                    </p:anim>
                                    <p:anim calcmode="lin" valueType="num">
                                      <p:cBhvr>
                                        <p:cTn id="19" dur="500" fill="hold"/>
                                        <p:tgtEl>
                                          <p:spTgt spid="68"/>
                                        </p:tgtEl>
                                        <p:attrNameLst>
                                          <p:attrName>ppt_h</p:attrName>
                                        </p:attrNameLst>
                                      </p:cBhvr>
                                      <p:tavLst>
                                        <p:tav tm="0">
                                          <p:val>
                                            <p:fltVal val="0"/>
                                          </p:val>
                                        </p:tav>
                                        <p:tav tm="100000">
                                          <p:val>
                                            <p:strVal val="#ppt_h"/>
                                          </p:val>
                                        </p:tav>
                                      </p:tavLst>
                                    </p:anim>
                                    <p:animEffect transition="in" filter="fade">
                                      <p:cBhvr>
                                        <p:cTn id="20" dur="500"/>
                                        <p:tgtEl>
                                          <p:spTgt spid="68"/>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additive="base">
                                        <p:cTn id="61" dur="500" fill="hold"/>
                                        <p:tgtEl>
                                          <p:spTgt spid="20"/>
                                        </p:tgtEl>
                                        <p:attrNameLst>
                                          <p:attrName>ppt_x</p:attrName>
                                        </p:attrNameLst>
                                      </p:cBhvr>
                                      <p:tavLst>
                                        <p:tav tm="0">
                                          <p:val>
                                            <p:strVal val="#ppt_x"/>
                                          </p:val>
                                        </p:tav>
                                        <p:tav tm="100000">
                                          <p:val>
                                            <p:strVal val="#ppt_x"/>
                                          </p:val>
                                        </p:tav>
                                      </p:tavLst>
                                    </p:anim>
                                    <p:anim calcmode="lin" valueType="num">
                                      <p:cBhvr additive="base">
                                        <p:cTn id="62" dur="500" fill="hold"/>
                                        <p:tgtEl>
                                          <p:spTgt spid="20"/>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ppt_x"/>
                                          </p:val>
                                        </p:tav>
                                        <p:tav tm="100000">
                                          <p:val>
                                            <p:strVal val="#ppt_x"/>
                                          </p:val>
                                        </p:tav>
                                      </p:tavLst>
                                    </p:anim>
                                    <p:anim calcmode="lin" valueType="num">
                                      <p:cBhvr additive="base">
                                        <p:cTn id="66" dur="500" fill="hold"/>
                                        <p:tgtEl>
                                          <p:spTgt spid="2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fill="hold"/>
                                        <p:tgtEl>
                                          <p:spTgt spid="22"/>
                                        </p:tgtEl>
                                        <p:attrNameLst>
                                          <p:attrName>ppt_x</p:attrName>
                                        </p:attrNameLst>
                                      </p:cBhvr>
                                      <p:tavLst>
                                        <p:tav tm="0">
                                          <p:val>
                                            <p:strVal val="#ppt_x"/>
                                          </p:val>
                                        </p:tav>
                                        <p:tav tm="100000">
                                          <p:val>
                                            <p:strVal val="#ppt_x"/>
                                          </p:val>
                                        </p:tav>
                                      </p:tavLst>
                                    </p:anim>
                                    <p:anim calcmode="lin" valueType="num">
                                      <p:cBhvr additive="base">
                                        <p:cTn id="7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12" grpId="0" animBg="1"/>
      <p:bldP spid="17" grpId="0" animBg="1"/>
      <p:bldP spid="18" grpId="0" animBg="1"/>
      <p:bldP spid="19" grpId="0" animBg="1"/>
      <p:bldP spid="20" grpId="0" animBg="1"/>
      <p:bldP spid="21" grpId="0" animBg="1"/>
      <p:bldP spid="22" grpId="0" animBg="1"/>
      <p:bldP spid="67" grpId="0" animBg="1"/>
      <p:bldP spid="6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55576" y="1467803"/>
            <a:ext cx="7712556" cy="3237547"/>
            <a:chOff x="755576" y="1467803"/>
            <a:chExt cx="7712556" cy="3237547"/>
          </a:xfrm>
        </p:grpSpPr>
        <p:sp>
          <p:nvSpPr>
            <p:cNvPr id="3" name="圆角矩形 2"/>
            <p:cNvSpPr/>
            <p:nvPr/>
          </p:nvSpPr>
          <p:spPr>
            <a:xfrm>
              <a:off x="755576" y="1665726"/>
              <a:ext cx="7682346" cy="761912"/>
            </a:xfrm>
            <a:prstGeom prst="roundRect">
              <a:avLst>
                <a:gd name="adj" fmla="val 7429"/>
              </a:avLst>
            </a:prstGeom>
            <a:noFill/>
            <a:ln w="9525" cmpd="sng">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圆角矩形 5"/>
            <p:cNvSpPr/>
            <p:nvPr/>
          </p:nvSpPr>
          <p:spPr>
            <a:xfrm>
              <a:off x="1147619" y="1467803"/>
              <a:ext cx="2621150" cy="447113"/>
            </a:xfrm>
            <a:prstGeom prst="roundRect">
              <a:avLst>
                <a:gd name="adj" fmla="val 567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成功讲师的内在修炼</a:t>
              </a:r>
              <a:endParaRPr lang="en-US" altLang="zh-CN"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圆角矩形 10"/>
            <p:cNvSpPr/>
            <p:nvPr/>
          </p:nvSpPr>
          <p:spPr>
            <a:xfrm>
              <a:off x="785786" y="3880531"/>
              <a:ext cx="7682346" cy="824819"/>
            </a:xfrm>
            <a:prstGeom prst="roundRect">
              <a:avLst>
                <a:gd name="adj" fmla="val 7429"/>
              </a:avLst>
            </a:prstGeom>
            <a:noFill/>
            <a:ln w="9525" cmpd="sng">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圆角矩形 6"/>
            <p:cNvSpPr/>
            <p:nvPr/>
          </p:nvSpPr>
          <p:spPr>
            <a:xfrm>
              <a:off x="1136393" y="3725979"/>
              <a:ext cx="2621150" cy="447113"/>
            </a:xfrm>
            <a:prstGeom prst="roundRect">
              <a:avLst>
                <a:gd name="adj" fmla="val 567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成人学员的</a:t>
              </a: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学习特点</a:t>
              </a:r>
              <a:endParaRPr lang="en-US" altLang="zh-CN"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矩形 12"/>
            <p:cNvSpPr/>
            <p:nvPr/>
          </p:nvSpPr>
          <p:spPr>
            <a:xfrm>
              <a:off x="884391" y="1996377"/>
              <a:ext cx="7583741" cy="307777"/>
            </a:xfrm>
            <a:prstGeom prst="rect">
              <a:avLst/>
            </a:prstGeom>
          </p:spPr>
          <p:txBody>
            <a:bodyPr wrap="square">
              <a:spAutoFit/>
            </a:bodyPr>
            <a:lstStyle/>
            <a:p>
              <a:pPr algn="ctr"/>
              <a:r>
                <a:rPr lang="zh-CN" altLang="en-US" sz="1400" dirty="0">
                  <a:solidFill>
                    <a:srgbClr val="525456"/>
                  </a:solidFill>
                  <a:latin typeface="微软雅黑" panose="020B0503020204020204" pitchFamily="34" charset="-122"/>
                  <a:ea typeface="微软雅黑" panose="020B0503020204020204" pitchFamily="34" charset="-122"/>
                  <a:sym typeface="微软雅黑" panose="020B0503020204020204" pitchFamily="34" charset="-122"/>
                </a:rPr>
                <a:t>三项</a:t>
              </a:r>
              <a:r>
                <a:rPr lang="zh-CN" altLang="en-US" sz="1400" dirty="0" smtClean="0">
                  <a:solidFill>
                    <a:srgbClr val="525456"/>
                  </a:solidFill>
                  <a:latin typeface="微软雅黑" panose="020B0503020204020204" pitchFamily="34" charset="-122"/>
                  <a:ea typeface="微软雅黑" panose="020B0503020204020204" pitchFamily="34" charset="-122"/>
                  <a:sym typeface="微软雅黑" panose="020B0503020204020204" pitchFamily="34" charset="-122"/>
                </a:rPr>
                <a:t>技能积累     六大心态     身体语言       声音训练      上台九流程         克服恐惧</a:t>
              </a:r>
              <a:endParaRPr lang="en-US" altLang="zh-CN" sz="1400" dirty="0">
                <a:solidFill>
                  <a:srgbClr val="52545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矩形 18"/>
            <p:cNvSpPr/>
            <p:nvPr/>
          </p:nvSpPr>
          <p:spPr>
            <a:xfrm>
              <a:off x="1403648" y="4314747"/>
              <a:ext cx="4527201" cy="307777"/>
            </a:xfrm>
            <a:prstGeom prst="rect">
              <a:avLst/>
            </a:prstGeom>
          </p:spPr>
          <p:txBody>
            <a:bodyPr wrap="none">
              <a:spAutoFit/>
            </a:bodyPr>
            <a:lstStyle/>
            <a:p>
              <a:pPr algn="ctr"/>
              <a:r>
                <a:rPr lang="zh-CN" altLang="en-US" sz="1400" dirty="0" smtClean="0">
                  <a:solidFill>
                    <a:srgbClr val="525456"/>
                  </a:solidFill>
                  <a:latin typeface="微软雅黑" panose="020B0503020204020204" pitchFamily="34" charset="-122"/>
                  <a:ea typeface="微软雅黑" panose="020B0503020204020204" pitchFamily="34" charset="-122"/>
                  <a:sym typeface="微软雅黑" panose="020B0503020204020204" pitchFamily="34" charset="-122"/>
                </a:rPr>
                <a:t>成人学习特点         成人学习原则            成人学习模式</a:t>
              </a:r>
              <a:endParaRPr lang="en-US" altLang="zh-CN" sz="1400" dirty="0">
                <a:solidFill>
                  <a:srgbClr val="52545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圆角矩形 21"/>
            <p:cNvSpPr/>
            <p:nvPr/>
          </p:nvSpPr>
          <p:spPr>
            <a:xfrm>
              <a:off x="785786" y="2741675"/>
              <a:ext cx="7682346" cy="824819"/>
            </a:xfrm>
            <a:prstGeom prst="roundRect">
              <a:avLst>
                <a:gd name="adj" fmla="val 7429"/>
              </a:avLst>
            </a:prstGeom>
            <a:noFill/>
            <a:ln w="952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圆角矩形 22"/>
            <p:cNvSpPr/>
            <p:nvPr/>
          </p:nvSpPr>
          <p:spPr>
            <a:xfrm>
              <a:off x="1125915" y="2592661"/>
              <a:ext cx="2621150" cy="447113"/>
            </a:xfrm>
            <a:prstGeom prst="roundRect">
              <a:avLst>
                <a:gd name="adj" fmla="val 567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培训讲师授课的目的</a:t>
              </a:r>
              <a:endParaRPr lang="en-US" altLang="zh-CN"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矩形 23"/>
            <p:cNvSpPr/>
            <p:nvPr/>
          </p:nvSpPr>
          <p:spPr>
            <a:xfrm>
              <a:off x="1403648" y="3150351"/>
              <a:ext cx="5256568" cy="307777"/>
            </a:xfrm>
            <a:prstGeom prst="rect">
              <a:avLst/>
            </a:prstGeom>
          </p:spPr>
          <p:txBody>
            <a:bodyPr wrap="none">
              <a:spAutoFit/>
            </a:bodyPr>
            <a:lstStyle/>
            <a:p>
              <a:pPr algn="ctr"/>
              <a:r>
                <a:rPr lang="zh-CN" altLang="en-US" sz="1400" dirty="0" smtClean="0">
                  <a:solidFill>
                    <a:srgbClr val="525456"/>
                  </a:solidFill>
                  <a:latin typeface="微软雅黑" panose="020B0503020204020204" pitchFamily="34" charset="-122"/>
                  <a:ea typeface="微软雅黑" panose="020B0503020204020204" pitchFamily="34" charset="-122"/>
                  <a:sym typeface="微软雅黑" panose="020B0503020204020204" pitchFamily="34" charset="-122"/>
                </a:rPr>
                <a:t>激励效应       复制效应       信任效应       学习效应       行动效应</a:t>
              </a:r>
              <a:endParaRPr lang="en-US" altLang="zh-CN" sz="1400" dirty="0">
                <a:solidFill>
                  <a:srgbClr val="52545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2" name="TextBox 1"/>
          <p:cNvSpPr txBox="1"/>
          <p:nvPr/>
        </p:nvSpPr>
        <p:spPr>
          <a:xfrm>
            <a:off x="712230" y="814685"/>
            <a:ext cx="7898370" cy="461665"/>
          </a:xfrm>
          <a:prstGeom prst="rect">
            <a:avLst/>
          </a:prstGeom>
          <a:solidFill>
            <a:schemeClr val="accent2"/>
          </a:solidFill>
        </p:spPr>
        <p:txBody>
          <a:bodyPr wrap="square" rtlCol="0">
            <a:spAutoFit/>
          </a:bodyPr>
          <a:lstStyle>
            <a:defPPr>
              <a:defRPr lang="zh-CN"/>
            </a:defPPr>
            <a:lvl1pPr algn="ctr">
              <a:defRPr sz="2400" b="1">
                <a:solidFill>
                  <a:schemeClr val="bg1"/>
                </a:solidFill>
                <a:latin typeface="+mj-ea"/>
                <a:ea typeface="+mj-ea"/>
              </a:defRPr>
            </a:lvl1pPr>
          </a:lstStyle>
          <a:p>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成年人学习的特点</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0">
        <p14:prism isInverted="1"/>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177" y="2959289"/>
            <a:ext cx="9144000" cy="2184210"/>
          </a:xfrm>
          <a:prstGeom prst="rect">
            <a:avLst/>
          </a:prstGeom>
        </p:spPr>
      </p:pic>
      <p:grpSp>
        <p:nvGrpSpPr>
          <p:cNvPr id="12" name="组合 11"/>
          <p:cNvGrpSpPr/>
          <p:nvPr/>
        </p:nvGrpSpPr>
        <p:grpSpPr>
          <a:xfrm>
            <a:off x="762000" y="4089455"/>
            <a:ext cx="2590800" cy="276999"/>
            <a:chOff x="792985" y="4560655"/>
            <a:chExt cx="2590800" cy="276999"/>
          </a:xfrm>
        </p:grpSpPr>
        <p:sp>
          <p:nvSpPr>
            <p:cNvPr id="37" name="圆角矩形 36"/>
            <p:cNvSpPr/>
            <p:nvPr/>
          </p:nvSpPr>
          <p:spPr>
            <a:xfrm>
              <a:off x="792985" y="4571927"/>
              <a:ext cx="2590800" cy="26413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TextBox 2"/>
            <p:cNvSpPr txBox="1"/>
            <p:nvPr/>
          </p:nvSpPr>
          <p:spPr>
            <a:xfrm>
              <a:off x="838200" y="4560655"/>
              <a:ext cx="2545585" cy="276999"/>
            </a:xfrm>
            <a:prstGeom prst="rect">
              <a:avLst/>
            </a:prstGeom>
            <a:noFill/>
          </p:spPr>
          <p:txBody>
            <a:bodyPr wrap="square" rtlCol="0">
              <a:spAutoFit/>
            </a:bodyPr>
            <a:lstStyle/>
            <a:p>
              <a:r>
                <a:rPr lang="zh-CN" altLang="en-US" sz="1200" spc="600" dirty="0" smtClean="0">
                  <a:solidFill>
                    <a:srgbClr val="3D4C89"/>
                  </a:solidFill>
                  <a:latin typeface="微软雅黑" panose="020B0503020204020204" pitchFamily="34" charset="-122"/>
                  <a:ea typeface="微软雅黑" panose="020B0503020204020204" pitchFamily="34" charset="-122"/>
                  <a:sym typeface="微软雅黑" panose="020B0503020204020204" pitchFamily="34" charset="-122"/>
                </a:rPr>
                <a:t>演示完毕感谢您的观看</a:t>
              </a:r>
              <a:endParaRPr lang="zh-CN" altLang="en-US" sz="1200" spc="600" dirty="0">
                <a:solidFill>
                  <a:srgbClr val="3D4C8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7" name="图片 6"/>
          <p:cNvPicPr>
            <a:picLocks noChangeAspect="1"/>
          </p:cNvPicPr>
          <p:nvPr/>
        </p:nvPicPr>
        <p:blipFill>
          <a:blip r:embed="rId2"/>
          <a:stretch>
            <a:fillRect/>
          </a:stretch>
        </p:blipFill>
        <p:spPr>
          <a:xfrm>
            <a:off x="5562600" y="413312"/>
            <a:ext cx="3479646" cy="4550782"/>
          </a:xfrm>
          <a:prstGeom prst="rect">
            <a:avLst/>
          </a:prstGeom>
        </p:spPr>
      </p:pic>
      <p:grpSp>
        <p:nvGrpSpPr>
          <p:cNvPr id="27" name="组合 26"/>
          <p:cNvGrpSpPr/>
          <p:nvPr/>
        </p:nvGrpSpPr>
        <p:grpSpPr>
          <a:xfrm>
            <a:off x="1062709" y="798314"/>
            <a:ext cx="4728491" cy="492443"/>
            <a:chOff x="995729" y="925494"/>
            <a:chExt cx="4728491" cy="492443"/>
          </a:xfrm>
        </p:grpSpPr>
        <p:sp>
          <p:nvSpPr>
            <p:cNvPr id="15" name="TextBox 2"/>
            <p:cNvSpPr txBox="1"/>
            <p:nvPr/>
          </p:nvSpPr>
          <p:spPr>
            <a:xfrm>
              <a:off x="995729" y="982237"/>
              <a:ext cx="3255579" cy="338554"/>
            </a:xfrm>
            <a:prstGeom prst="rect">
              <a:avLst/>
            </a:prstGeom>
            <a:solidFill>
              <a:schemeClr val="accent2"/>
            </a:solidFill>
            <a:ln>
              <a:noFill/>
            </a:ln>
          </p:spPr>
          <p:txBody>
            <a:bodyPr wrap="square" rtlCol="0">
              <a:spAutoFit/>
            </a:bodyPr>
            <a:lstStyle/>
            <a:p>
              <a:pPr algn="ctr"/>
              <a:r>
                <a:rPr lang="zh-CN" altLang="en-US" sz="1600" spc="900" dirty="0" smtClean="0">
                  <a:solidFill>
                    <a:schemeClr val="bg1"/>
                  </a:solidFill>
                  <a:latin typeface="+mn-ea"/>
                  <a:sym typeface="微软雅黑" panose="020B0503020204020204" pitchFamily="34" charset="-122"/>
                </a:rPr>
                <a:t>优秀讲师培训系列</a:t>
              </a:r>
              <a:r>
                <a:rPr lang="en-US" altLang="zh-CN" sz="1600" dirty="0" smtClean="0">
                  <a:solidFill>
                    <a:schemeClr val="bg1"/>
                  </a:solidFill>
                  <a:latin typeface="+mn-ea"/>
                  <a:sym typeface="微软雅黑" panose="020B0503020204020204" pitchFamily="34" charset="-122"/>
                </a:rPr>
                <a:t>——</a:t>
              </a:r>
              <a:endParaRPr lang="zh-CN" altLang="en-US" sz="1600" dirty="0">
                <a:solidFill>
                  <a:schemeClr val="bg1"/>
                </a:solidFill>
                <a:latin typeface="+mn-ea"/>
                <a:sym typeface="微软雅黑" panose="020B0503020204020204" pitchFamily="34" charset="-122"/>
              </a:endParaRPr>
            </a:p>
          </p:txBody>
        </p:sp>
        <p:sp>
          <p:nvSpPr>
            <p:cNvPr id="8" name="矩形 7"/>
            <p:cNvSpPr/>
            <p:nvPr/>
          </p:nvSpPr>
          <p:spPr>
            <a:xfrm>
              <a:off x="4257152" y="925494"/>
              <a:ext cx="1467068" cy="492443"/>
            </a:xfrm>
            <a:prstGeom prst="rect">
              <a:avLst/>
            </a:prstGeom>
          </p:spPr>
          <p:txBody>
            <a:bodyPr wrap="none">
              <a:spAutoFit/>
            </a:bodyPr>
            <a:lstStyle/>
            <a:p>
              <a:r>
                <a:rPr lang="zh-CN" altLang="en-US" sz="2600" dirty="0" smtClean="0">
                  <a:solidFill>
                    <a:schemeClr val="accent2"/>
                  </a:solidFill>
                  <a:latin typeface="Impact" panose="020B0806030902050204" pitchFamily="34" charset="0"/>
                </a:rPr>
                <a:t>LECTURER</a:t>
              </a:r>
              <a:endParaRPr lang="zh-CN" altLang="en-US" sz="2600" dirty="0">
                <a:solidFill>
                  <a:schemeClr val="accent2"/>
                </a:solidFill>
                <a:latin typeface="Impact" panose="020B0806030902050204" pitchFamily="34" charset="0"/>
              </a:endParaRPr>
            </a:p>
          </p:txBody>
        </p:sp>
      </p:grpSp>
      <p:sp>
        <p:nvSpPr>
          <p:cNvPr id="11" name="矩形 10"/>
          <p:cNvSpPr/>
          <p:nvPr/>
        </p:nvSpPr>
        <p:spPr>
          <a:xfrm>
            <a:off x="754129" y="3333750"/>
            <a:ext cx="4884671" cy="553998"/>
          </a:xfrm>
          <a:prstGeom prst="rect">
            <a:avLst/>
          </a:prstGeom>
        </p:spPr>
        <p:txBody>
          <a:bodyPr wrap="none">
            <a:spAutoFit/>
          </a:bodyPr>
          <a:lstStyle/>
          <a:p>
            <a:r>
              <a:rPr lang="zh-CN" altLang="en-US" sz="1000" dirty="0" smtClean="0">
                <a:solidFill>
                  <a:schemeClr val="bg1"/>
                </a:solidFill>
              </a:rPr>
              <a:t>how to be an excellent trainer </a:t>
            </a:r>
            <a:r>
              <a:rPr lang="zh-CN" altLang="en-US" sz="1000" dirty="0">
                <a:solidFill>
                  <a:schemeClr val="bg1"/>
                </a:solidFill>
              </a:rPr>
              <a:t>how to be an excellent </a:t>
            </a:r>
            <a:r>
              <a:rPr lang="zh-CN" altLang="en-US" sz="1000" dirty="0" smtClean="0">
                <a:solidFill>
                  <a:schemeClr val="bg1"/>
                </a:solidFill>
              </a:rPr>
              <a:t>trainer </a:t>
            </a:r>
            <a:r>
              <a:rPr lang="zh-CN" altLang="en-US" sz="1000" dirty="0">
                <a:solidFill>
                  <a:schemeClr val="bg1"/>
                </a:solidFill>
              </a:rPr>
              <a:t>how to be an </a:t>
            </a:r>
            <a:r>
              <a:rPr lang="zh-CN" altLang="en-US" sz="1000" dirty="0" smtClean="0">
                <a:solidFill>
                  <a:schemeClr val="bg1"/>
                </a:solidFill>
              </a:rPr>
              <a:t>excellent </a:t>
            </a:r>
            <a:endParaRPr lang="en-US" altLang="zh-CN" sz="1000" dirty="0" smtClean="0">
              <a:solidFill>
                <a:schemeClr val="bg1"/>
              </a:solidFill>
            </a:endParaRPr>
          </a:p>
          <a:p>
            <a:r>
              <a:rPr lang="zh-CN" altLang="en-US" sz="1000" dirty="0" smtClean="0">
                <a:solidFill>
                  <a:schemeClr val="bg1"/>
                </a:solidFill>
              </a:rPr>
              <a:t>trainer </a:t>
            </a:r>
            <a:r>
              <a:rPr lang="zh-CN" altLang="en-US" sz="1000" dirty="0">
                <a:solidFill>
                  <a:schemeClr val="bg1"/>
                </a:solidFill>
              </a:rPr>
              <a:t>how to be an excellent trainer how to be an excellent trainer how to be an </a:t>
            </a:r>
            <a:endParaRPr lang="en-US" altLang="zh-CN" sz="1000" dirty="0">
              <a:solidFill>
                <a:schemeClr val="bg1"/>
              </a:solidFill>
            </a:endParaRPr>
          </a:p>
          <a:p>
            <a:r>
              <a:rPr lang="zh-CN" altLang="en-US" sz="1000" dirty="0">
                <a:solidFill>
                  <a:schemeClr val="bg1"/>
                </a:solidFill>
              </a:rPr>
              <a:t>excellent </a:t>
            </a:r>
            <a:r>
              <a:rPr lang="zh-CN" altLang="en-US" sz="1000" dirty="0" smtClean="0">
                <a:solidFill>
                  <a:schemeClr val="bg1"/>
                </a:solidFill>
              </a:rPr>
              <a:t>trainer </a:t>
            </a:r>
            <a:r>
              <a:rPr lang="zh-CN" altLang="en-US" sz="1000" dirty="0">
                <a:solidFill>
                  <a:schemeClr val="bg1"/>
                </a:solidFill>
              </a:rPr>
              <a:t>how to be an excellent </a:t>
            </a:r>
            <a:r>
              <a:rPr lang="zh-CN" altLang="en-US" sz="1000" dirty="0" smtClean="0">
                <a:solidFill>
                  <a:schemeClr val="bg1"/>
                </a:solidFill>
              </a:rPr>
              <a:t>trainer</a:t>
            </a:r>
            <a:endParaRPr lang="zh-CN" altLang="en-US" sz="1000" dirty="0">
              <a:solidFill>
                <a:schemeClr val="bg1"/>
              </a:solidFill>
            </a:endParaRPr>
          </a:p>
        </p:txBody>
      </p:sp>
      <p:pic>
        <p:nvPicPr>
          <p:cNvPr id="26" name="图片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0379" y="747022"/>
            <a:ext cx="352329" cy="471915"/>
          </a:xfrm>
          <a:prstGeom prst="rect">
            <a:avLst/>
          </a:prstGeom>
        </p:spPr>
      </p:pic>
      <p:grpSp>
        <p:nvGrpSpPr>
          <p:cNvPr id="32" name="组合 31"/>
          <p:cNvGrpSpPr/>
          <p:nvPr/>
        </p:nvGrpSpPr>
        <p:grpSpPr>
          <a:xfrm>
            <a:off x="663495" y="1290757"/>
            <a:ext cx="5584905" cy="1661993"/>
            <a:chOff x="663495" y="1290757"/>
            <a:chExt cx="5584905" cy="1661993"/>
          </a:xfrm>
        </p:grpSpPr>
        <p:grpSp>
          <p:nvGrpSpPr>
            <p:cNvPr id="24" name="组合 23"/>
            <p:cNvGrpSpPr/>
            <p:nvPr/>
          </p:nvGrpSpPr>
          <p:grpSpPr>
            <a:xfrm>
              <a:off x="663495" y="1290757"/>
              <a:ext cx="5584905" cy="1661993"/>
              <a:chOff x="587295" y="1352550"/>
              <a:chExt cx="5584905" cy="1661993"/>
            </a:xfrm>
          </p:grpSpPr>
          <p:sp>
            <p:nvSpPr>
              <p:cNvPr id="4" name="TextBox 3"/>
              <p:cNvSpPr txBox="1"/>
              <p:nvPr/>
            </p:nvSpPr>
            <p:spPr>
              <a:xfrm>
                <a:off x="587295" y="1352550"/>
                <a:ext cx="5584905" cy="1661993"/>
              </a:xfrm>
              <a:prstGeom prst="rect">
                <a:avLst/>
              </a:prstGeom>
              <a:noFill/>
            </p:spPr>
            <p:txBody>
              <a:bodyPr wrap="square" rtlCol="0">
                <a:spAutoFit/>
              </a:bodyPr>
              <a:lstStyle/>
              <a:p>
                <a:r>
                  <a:rPr lang="zh-CN" altLang="en-US" sz="5100" spc="600" dirty="0" smtClean="0">
                    <a:solidFill>
                      <a:schemeClr val="accent2"/>
                    </a:solidFill>
                    <a:latin typeface="汉仪锐智W" panose="00020600040101010101" pitchFamily="18" charset="-122"/>
                    <a:ea typeface="汉仪锐智W" panose="00020600040101010101" pitchFamily="18" charset="-122"/>
                    <a:sym typeface="微软雅黑" panose="020B0503020204020204" pitchFamily="34" charset="-122"/>
                  </a:rPr>
                  <a:t>如何做</a:t>
                </a:r>
                <a:r>
                  <a:rPr lang="zh-CN" altLang="en-US" sz="5100" spc="600" dirty="0" smtClean="0">
                    <a:solidFill>
                      <a:srgbClr val="3D4C89"/>
                    </a:solidFill>
                    <a:latin typeface="汉仪锐智W" panose="00020600040101010101" pitchFamily="18" charset="-122"/>
                    <a:ea typeface="汉仪锐智W" panose="00020600040101010101" pitchFamily="18" charset="-122"/>
                    <a:sym typeface="微软雅黑" panose="020B0503020204020204" pitchFamily="34" charset="-122"/>
                  </a:rPr>
                  <a:t>一名</a:t>
                </a:r>
                <a:endParaRPr lang="en-US" altLang="zh-CN" sz="5100" spc="600" dirty="0" smtClean="0">
                  <a:solidFill>
                    <a:srgbClr val="3D4C89"/>
                  </a:solidFill>
                  <a:latin typeface="汉仪锐智W" panose="00020600040101010101" pitchFamily="18" charset="-122"/>
                  <a:ea typeface="汉仪锐智W" panose="00020600040101010101" pitchFamily="18" charset="-122"/>
                  <a:sym typeface="微软雅黑" panose="020B0503020204020204" pitchFamily="34" charset="-122"/>
                </a:endParaRPr>
              </a:p>
              <a:p>
                <a:r>
                  <a:rPr lang="zh-CN" altLang="en-US" sz="5100" spc="600" dirty="0" smtClean="0">
                    <a:solidFill>
                      <a:srgbClr val="3D4C89"/>
                    </a:solidFill>
                    <a:latin typeface="汉仪锐智W" panose="00020600040101010101" pitchFamily="18" charset="-122"/>
                    <a:ea typeface="汉仪锐智W" panose="00020600040101010101" pitchFamily="18" charset="-122"/>
                    <a:sym typeface="微软雅黑" panose="020B0503020204020204" pitchFamily="34" charset="-122"/>
                  </a:rPr>
                  <a:t>优秀的</a:t>
                </a:r>
                <a:r>
                  <a:rPr lang="zh-CN" altLang="en-US" sz="5100" spc="600" dirty="0" smtClean="0">
                    <a:solidFill>
                      <a:schemeClr val="accent2"/>
                    </a:solidFill>
                    <a:latin typeface="汉仪锐智W" panose="00020600040101010101" pitchFamily="18" charset="-122"/>
                    <a:ea typeface="汉仪锐智W" panose="00020600040101010101" pitchFamily="18" charset="-122"/>
                    <a:sym typeface="微软雅黑" panose="020B0503020204020204" pitchFamily="34" charset="-122"/>
                  </a:rPr>
                  <a:t>培训讲师</a:t>
                </a:r>
                <a:endParaRPr lang="zh-CN" altLang="en-US" sz="5100" spc="600" dirty="0">
                  <a:solidFill>
                    <a:schemeClr val="accent2"/>
                  </a:solidFill>
                  <a:latin typeface="汉仪锐智W" panose="00020600040101010101" pitchFamily="18" charset="-122"/>
                  <a:ea typeface="汉仪锐智W" panose="00020600040101010101" pitchFamily="18" charset="-122"/>
                  <a:sym typeface="微软雅黑" panose="020B0503020204020204" pitchFamily="34" charset="-122"/>
                </a:endParaRPr>
              </a:p>
            </p:txBody>
          </p:sp>
          <p:cxnSp>
            <p:nvCxnSpPr>
              <p:cNvPr id="16" name="直接连接符 15"/>
              <p:cNvCxnSpPr/>
              <p:nvPr/>
            </p:nvCxnSpPr>
            <p:spPr>
              <a:xfrm flipV="1">
                <a:off x="674539" y="2211771"/>
                <a:ext cx="2297261" cy="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819400" y="2141895"/>
                <a:ext cx="287458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4419600" y="1426866"/>
              <a:ext cx="1184868" cy="653236"/>
              <a:chOff x="4419600" y="1323321"/>
              <a:chExt cx="1287025" cy="756781"/>
            </a:xfrm>
          </p:grpSpPr>
          <p:sp>
            <p:nvSpPr>
              <p:cNvPr id="30" name="矩形 29"/>
              <p:cNvSpPr/>
              <p:nvPr/>
            </p:nvSpPr>
            <p:spPr>
              <a:xfrm>
                <a:off x="4419600" y="1712541"/>
                <a:ext cx="159330" cy="367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4637681" y="1550904"/>
                <a:ext cx="172795" cy="529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868457" y="1323321"/>
                <a:ext cx="175815" cy="7567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5081953" y="1712541"/>
                <a:ext cx="159330" cy="367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5300034" y="1550904"/>
                <a:ext cx="172795" cy="529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p:nvSpPr>
            <p:spPr>
              <a:xfrm>
                <a:off x="5530810" y="1323321"/>
                <a:ext cx="175815" cy="7567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decel="6000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1+#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p:cTn id="19" dur="500" fill="hold"/>
                                        <p:tgtEl>
                                          <p:spTgt spid="26"/>
                                        </p:tgtEl>
                                        <p:attrNameLst>
                                          <p:attrName>ppt_w</p:attrName>
                                        </p:attrNameLst>
                                      </p:cBhvr>
                                      <p:tavLst>
                                        <p:tav tm="0">
                                          <p:val>
                                            <p:fltVal val="0"/>
                                          </p:val>
                                        </p:tav>
                                        <p:tav tm="100000">
                                          <p:val>
                                            <p:strVal val="#ppt_w"/>
                                          </p:val>
                                        </p:tav>
                                      </p:tavLst>
                                    </p:anim>
                                    <p:anim calcmode="lin" valueType="num">
                                      <p:cBhvr>
                                        <p:cTn id="20" dur="500" fill="hold"/>
                                        <p:tgtEl>
                                          <p:spTgt spid="26"/>
                                        </p:tgtEl>
                                        <p:attrNameLst>
                                          <p:attrName>ppt_h</p:attrName>
                                        </p:attrNameLst>
                                      </p:cBhvr>
                                      <p:tavLst>
                                        <p:tav tm="0">
                                          <p:val>
                                            <p:fltVal val="0"/>
                                          </p:val>
                                        </p:tav>
                                        <p:tav tm="100000">
                                          <p:val>
                                            <p:strVal val="#ppt_h"/>
                                          </p:val>
                                        </p:tav>
                                      </p:tavLst>
                                    </p:anim>
                                    <p:animEffect transition="in" filter="fade">
                                      <p:cBhvr>
                                        <p:cTn id="21" dur="500"/>
                                        <p:tgtEl>
                                          <p:spTgt spid="26"/>
                                        </p:tgtEl>
                                      </p:cBhvr>
                                    </p:animEffect>
                                  </p:childTnLst>
                                </p:cTn>
                              </p:par>
                              <p:par>
                                <p:cTn id="22" presetID="2" presetClass="entr" presetSubtype="2" fill="hold" nodeType="with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500" fill="hold"/>
                                        <p:tgtEl>
                                          <p:spTgt spid="27"/>
                                        </p:tgtEl>
                                        <p:attrNameLst>
                                          <p:attrName>ppt_x</p:attrName>
                                        </p:attrNameLst>
                                      </p:cBhvr>
                                      <p:tavLst>
                                        <p:tav tm="0">
                                          <p:val>
                                            <p:strVal val="1+#ppt_w/2"/>
                                          </p:val>
                                        </p:tav>
                                        <p:tav tm="100000">
                                          <p:val>
                                            <p:strVal val="#ppt_x"/>
                                          </p:val>
                                        </p:tav>
                                      </p:tavLst>
                                    </p:anim>
                                    <p:anim calcmode="lin" valueType="num">
                                      <p:cBhvr additive="base">
                                        <p:cTn id="25"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p:cTn id="30" dur="1000" fill="hold"/>
                                        <p:tgtEl>
                                          <p:spTgt spid="32"/>
                                        </p:tgtEl>
                                        <p:attrNameLst>
                                          <p:attrName>ppt_w</p:attrName>
                                        </p:attrNameLst>
                                      </p:cBhvr>
                                      <p:tavLst>
                                        <p:tav tm="0">
                                          <p:val>
                                            <p:fltVal val="0"/>
                                          </p:val>
                                        </p:tav>
                                        <p:tav tm="100000">
                                          <p:val>
                                            <p:strVal val="#ppt_w"/>
                                          </p:val>
                                        </p:tav>
                                      </p:tavLst>
                                    </p:anim>
                                    <p:anim calcmode="lin" valueType="num">
                                      <p:cBhvr>
                                        <p:cTn id="31" dur="1000" fill="hold"/>
                                        <p:tgtEl>
                                          <p:spTgt spid="32"/>
                                        </p:tgtEl>
                                        <p:attrNameLst>
                                          <p:attrName>ppt_h</p:attrName>
                                        </p:attrNameLst>
                                      </p:cBhvr>
                                      <p:tavLst>
                                        <p:tav tm="0">
                                          <p:val>
                                            <p:fltVal val="0"/>
                                          </p:val>
                                        </p:tav>
                                        <p:tav tm="100000">
                                          <p:val>
                                            <p:strVal val="#ppt_h"/>
                                          </p:val>
                                        </p:tav>
                                      </p:tavLst>
                                    </p:anim>
                                    <p:animEffect transition="in" filter="fade">
                                      <p:cBhvr>
                                        <p:cTn id="32" dur="10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8318" y="-26478"/>
            <a:ext cx="9134507" cy="51693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1652" y="1940406"/>
            <a:ext cx="9141172" cy="9279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601" y="1050524"/>
            <a:ext cx="1878323" cy="571353"/>
          </a:xfrm>
          <a:prstGeom prst="rect">
            <a:avLst/>
          </a:prstGeom>
        </p:spPr>
      </p:pic>
      <p:sp>
        <p:nvSpPr>
          <p:cNvPr id="5" name="文本框 4"/>
          <p:cNvSpPr txBox="1"/>
          <p:nvPr/>
        </p:nvSpPr>
        <p:spPr>
          <a:xfrm>
            <a:off x="3150759" y="3100729"/>
            <a:ext cx="2849623"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flipH="1">
            <a:off x="-397" y="2973896"/>
            <a:ext cx="9144793" cy="2188654"/>
          </a:xfrm>
          <a:prstGeom prst="rect">
            <a:avLst/>
          </a:prstGeom>
        </p:spPr>
      </p:pic>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5715000" y="666750"/>
            <a:ext cx="3140774" cy="4550782"/>
          </a:xfrm>
          <a:prstGeom prst="rect">
            <a:avLst/>
          </a:prstGeom>
        </p:spPr>
      </p:pic>
      <p:pic>
        <p:nvPicPr>
          <p:cNvPr id="26" name="图片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039" y="759912"/>
            <a:ext cx="352329" cy="471915"/>
          </a:xfrm>
          <a:prstGeom prst="rect">
            <a:avLst/>
          </a:prstGeom>
        </p:spPr>
      </p:pic>
      <p:sp>
        <p:nvSpPr>
          <p:cNvPr id="29" name="TextBox 3"/>
          <p:cNvSpPr txBox="1"/>
          <p:nvPr/>
        </p:nvSpPr>
        <p:spPr>
          <a:xfrm>
            <a:off x="1311384" y="666750"/>
            <a:ext cx="1203216" cy="646331"/>
          </a:xfrm>
          <a:prstGeom prst="rect">
            <a:avLst/>
          </a:prstGeom>
          <a:noFill/>
        </p:spPr>
        <p:txBody>
          <a:bodyPr wrap="square" rtlCol="0">
            <a:spAutoFit/>
          </a:bodyPr>
          <a:lstStyle/>
          <a:p>
            <a:r>
              <a:rPr lang="zh-CN" altLang="en-US" sz="3600" b="1"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目录</a:t>
            </a:r>
            <a:endParaRPr lang="zh-CN" altLang="en-US" sz="36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椭圆 11"/>
          <p:cNvSpPr/>
          <p:nvPr/>
        </p:nvSpPr>
        <p:spPr>
          <a:xfrm>
            <a:off x="1019304" y="1568702"/>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1</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椭圆 12"/>
          <p:cNvSpPr/>
          <p:nvPr/>
        </p:nvSpPr>
        <p:spPr>
          <a:xfrm>
            <a:off x="1019304" y="2525436"/>
            <a:ext cx="601641" cy="6016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2</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椭圆 13"/>
          <p:cNvSpPr/>
          <p:nvPr/>
        </p:nvSpPr>
        <p:spPr>
          <a:xfrm>
            <a:off x="1019304" y="3482170"/>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3</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705104" y="1434764"/>
            <a:ext cx="3247896" cy="2660986"/>
            <a:chOff x="1676400" y="1510964"/>
            <a:chExt cx="3247896" cy="2660986"/>
          </a:xfrm>
        </p:grpSpPr>
        <p:sp>
          <p:nvSpPr>
            <p:cNvPr id="8" name="圆角矩形 7"/>
            <p:cNvSpPr/>
            <p:nvPr/>
          </p:nvSpPr>
          <p:spPr>
            <a:xfrm>
              <a:off x="1685013" y="1510964"/>
              <a:ext cx="3239283" cy="792088"/>
            </a:xfrm>
            <a:prstGeom prst="roundRect">
              <a:avLst>
                <a:gd name="adj" fmla="val 567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成功讲师的</a:t>
              </a:r>
              <a:r>
                <a:rPr lang="en-US" altLang="zh-CN" sz="2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6</a:t>
              </a:r>
              <a:r>
                <a:rPr lang="zh-CN" altLang="en-US" sz="2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个方面</a:t>
              </a:r>
              <a:endParaRPr lang="zh-CN" altLang="en-US" sz="2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圆角矩形 9"/>
            <p:cNvSpPr/>
            <p:nvPr/>
          </p:nvSpPr>
          <p:spPr>
            <a:xfrm>
              <a:off x="1685013" y="3379862"/>
              <a:ext cx="3239283" cy="792088"/>
            </a:xfrm>
            <a:prstGeom prst="roundRect">
              <a:avLst>
                <a:gd name="adj" fmla="val 567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成人学员的</a:t>
              </a:r>
              <a:r>
                <a:rPr lang="zh-CN" altLang="en-US" sz="2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学习特点</a:t>
              </a:r>
              <a:endParaRPr lang="en-US" altLang="zh-CN" sz="2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圆角矩形 10"/>
            <p:cNvSpPr/>
            <p:nvPr/>
          </p:nvSpPr>
          <p:spPr>
            <a:xfrm>
              <a:off x="1676400" y="2449771"/>
              <a:ext cx="3213642" cy="792088"/>
            </a:xfrm>
            <a:prstGeom prst="roundRect">
              <a:avLst>
                <a:gd name="adj" fmla="val 567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培训讲师的授课目的</a:t>
              </a:r>
              <a:endParaRPr lang="en-US" altLang="zh-CN" sz="2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cxnSp>
          <p:nvCxnSpPr>
            <p:cNvPr id="15" name="直接连接符 14"/>
            <p:cNvCxnSpPr/>
            <p:nvPr/>
          </p:nvCxnSpPr>
          <p:spPr>
            <a:xfrm>
              <a:off x="1704928" y="2192702"/>
              <a:ext cx="316784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704928" y="3118125"/>
              <a:ext cx="316784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1704928" y="4055862"/>
              <a:ext cx="316784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decel="6000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1+#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p:cTn id="19" dur="500" fill="hold"/>
                                        <p:tgtEl>
                                          <p:spTgt spid="26"/>
                                        </p:tgtEl>
                                        <p:attrNameLst>
                                          <p:attrName>ppt_w</p:attrName>
                                        </p:attrNameLst>
                                      </p:cBhvr>
                                      <p:tavLst>
                                        <p:tav tm="0">
                                          <p:val>
                                            <p:fltVal val="0"/>
                                          </p:val>
                                        </p:tav>
                                        <p:tav tm="100000">
                                          <p:val>
                                            <p:strVal val="#ppt_w"/>
                                          </p:val>
                                        </p:tav>
                                      </p:tavLst>
                                    </p:anim>
                                    <p:anim calcmode="lin" valueType="num">
                                      <p:cBhvr>
                                        <p:cTn id="20" dur="500" fill="hold"/>
                                        <p:tgtEl>
                                          <p:spTgt spid="26"/>
                                        </p:tgtEl>
                                        <p:attrNameLst>
                                          <p:attrName>ppt_h</p:attrName>
                                        </p:attrNameLst>
                                      </p:cBhvr>
                                      <p:tavLst>
                                        <p:tav tm="0">
                                          <p:val>
                                            <p:fltVal val="0"/>
                                          </p:val>
                                        </p:tav>
                                        <p:tav tm="100000">
                                          <p:val>
                                            <p:strVal val="#ppt_h"/>
                                          </p:val>
                                        </p:tav>
                                      </p:tavLst>
                                    </p:anim>
                                    <p:animEffect transition="in" filter="fade">
                                      <p:cBhvr>
                                        <p:cTn id="21" dur="500"/>
                                        <p:tgtEl>
                                          <p:spTgt spid="26"/>
                                        </p:tgtEl>
                                      </p:cBhvr>
                                    </p:animEffect>
                                  </p:childTnLst>
                                </p:cTn>
                              </p:par>
                              <p:par>
                                <p:cTn id="22" presetID="2" presetClass="entr" presetSubtype="2"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500" fill="hold"/>
                                        <p:tgtEl>
                                          <p:spTgt spid="29"/>
                                        </p:tgtEl>
                                        <p:attrNameLst>
                                          <p:attrName>ppt_x</p:attrName>
                                        </p:attrNameLst>
                                      </p:cBhvr>
                                      <p:tavLst>
                                        <p:tav tm="0">
                                          <p:val>
                                            <p:strVal val="1+#ppt_w/2"/>
                                          </p:val>
                                        </p:tav>
                                        <p:tav tm="100000">
                                          <p:val>
                                            <p:strVal val="#ppt_x"/>
                                          </p:val>
                                        </p:tav>
                                      </p:tavLst>
                                    </p:anim>
                                    <p:anim calcmode="lin" valueType="num">
                                      <p:cBhvr additive="base">
                                        <p:cTn id="25"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p:cTn id="40" dur="500" fill="hold"/>
                                        <p:tgtEl>
                                          <p:spTgt spid="14"/>
                                        </p:tgtEl>
                                        <p:attrNameLst>
                                          <p:attrName>ppt_w</p:attrName>
                                        </p:attrNameLst>
                                      </p:cBhvr>
                                      <p:tavLst>
                                        <p:tav tm="0">
                                          <p:val>
                                            <p:fltVal val="0"/>
                                          </p:val>
                                        </p:tav>
                                        <p:tav tm="100000">
                                          <p:val>
                                            <p:strVal val="#ppt_w"/>
                                          </p:val>
                                        </p:tav>
                                      </p:tavLst>
                                    </p:anim>
                                    <p:anim calcmode="lin" valueType="num">
                                      <p:cBhvr>
                                        <p:cTn id="41" dur="500" fill="hold"/>
                                        <p:tgtEl>
                                          <p:spTgt spid="14"/>
                                        </p:tgtEl>
                                        <p:attrNameLst>
                                          <p:attrName>ppt_h</p:attrName>
                                        </p:attrNameLst>
                                      </p:cBhvr>
                                      <p:tavLst>
                                        <p:tav tm="0">
                                          <p:val>
                                            <p:fltVal val="0"/>
                                          </p:val>
                                        </p:tav>
                                        <p:tav tm="100000">
                                          <p:val>
                                            <p:strVal val="#ppt_h"/>
                                          </p:val>
                                        </p:tav>
                                      </p:tavLst>
                                    </p:anim>
                                    <p:animEffect transition="in" filter="fade">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wipe(left)">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7109762" y="2440921"/>
            <a:ext cx="2339038" cy="2035829"/>
          </a:xfrm>
          <a:prstGeom prst="rect">
            <a:avLst/>
          </a:prstGeom>
        </p:spPr>
      </p:pic>
      <p:pic>
        <p:nvPicPr>
          <p:cNvPr id="9" name="图片 8"/>
          <p:cNvPicPr>
            <a:picLocks noChangeAspect="1"/>
          </p:cNvPicPr>
          <p:nvPr/>
        </p:nvPicPr>
        <p:blipFill>
          <a:blip r:embed="rId2"/>
          <a:stretch>
            <a:fillRect/>
          </a:stretch>
        </p:blipFill>
        <p:spPr>
          <a:xfrm>
            <a:off x="-397" y="2973896"/>
            <a:ext cx="9144793" cy="2188654"/>
          </a:xfrm>
          <a:prstGeom prst="rect">
            <a:avLst/>
          </a:prstGeom>
        </p:spPr>
      </p:pic>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413312"/>
            <a:ext cx="3140774" cy="4550782"/>
          </a:xfrm>
          <a:prstGeom prst="rect">
            <a:avLst/>
          </a:prstGeom>
        </p:spPr>
      </p:pic>
      <p:pic>
        <p:nvPicPr>
          <p:cNvPr id="26" name="图片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8382" y="951781"/>
            <a:ext cx="352329" cy="471915"/>
          </a:xfrm>
          <a:prstGeom prst="rect">
            <a:avLst/>
          </a:prstGeom>
        </p:spPr>
      </p:pic>
      <p:sp>
        <p:nvSpPr>
          <p:cNvPr id="8" name="圆角矩形 7"/>
          <p:cNvSpPr/>
          <p:nvPr/>
        </p:nvSpPr>
        <p:spPr>
          <a:xfrm>
            <a:off x="4267200" y="1474862"/>
            <a:ext cx="4287297" cy="2087488"/>
          </a:xfrm>
          <a:prstGeom prst="roundRect">
            <a:avLst>
              <a:gd name="adj" fmla="val 567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4800" b="1" spc="9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成功讲师的</a:t>
            </a:r>
            <a:r>
              <a:rPr lang="en-US" altLang="zh-CN" sz="4800" b="1" spc="9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6</a:t>
            </a:r>
            <a:r>
              <a:rPr lang="zh-CN" altLang="en-US" sz="4800" b="1" spc="900"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个方面</a:t>
            </a:r>
            <a:endParaRPr lang="zh-CN" altLang="en-US" sz="4800" b="1" spc="9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 name="组合 3"/>
          <p:cNvGrpSpPr/>
          <p:nvPr/>
        </p:nvGrpSpPr>
        <p:grpSpPr>
          <a:xfrm>
            <a:off x="4628103" y="895350"/>
            <a:ext cx="2985392" cy="646331"/>
            <a:chOff x="4572000" y="971550"/>
            <a:chExt cx="2985392" cy="646331"/>
          </a:xfrm>
        </p:grpSpPr>
        <p:sp>
          <p:nvSpPr>
            <p:cNvPr id="29" name="TextBox 3"/>
            <p:cNvSpPr txBox="1"/>
            <p:nvPr/>
          </p:nvSpPr>
          <p:spPr>
            <a:xfrm>
              <a:off x="4572000" y="971550"/>
              <a:ext cx="2985392" cy="646331"/>
            </a:xfrm>
            <a:prstGeom prst="rect">
              <a:avLst/>
            </a:prstGeom>
            <a:noFill/>
          </p:spPr>
          <p:txBody>
            <a:bodyPr wrap="square" rtlCol="0">
              <a:spAutoFit/>
            </a:bodyPr>
            <a:lstStyle/>
            <a:p>
              <a:r>
                <a:rPr lang="en-US" altLang="zh-CN" sz="3600" b="1" dirty="0">
                  <a:solidFill>
                    <a:schemeClr val="accent2"/>
                  </a:solidFill>
                  <a:latin typeface="微软雅黑" panose="020B0503020204020204" pitchFamily="34" charset="-122"/>
                  <a:ea typeface="微软雅黑" panose="020B0503020204020204" pitchFamily="34" charset="-122"/>
                  <a:sym typeface="微软雅黑" panose="020B0503020204020204" pitchFamily="34" charset="-122"/>
                </a:rPr>
                <a:t>PART01</a:t>
              </a:r>
              <a:endParaRPr lang="en-US" altLang="zh-CN" sz="3600" b="1" dirty="0">
                <a:solidFill>
                  <a:schemeClr val="accent2"/>
                </a:solidFill>
                <a:latin typeface="微软雅黑" panose="020B0503020204020204" pitchFamily="34" charset="-122"/>
                <a:ea typeface="微软雅黑" panose="020B0503020204020204" pitchFamily="34" charset="-122"/>
                <a:sym typeface="微软雅黑" panose="020B0503020204020204" pitchFamily="34" charset="-122"/>
              </a:endParaRPr>
            </a:p>
          </p:txBody>
        </p:sp>
        <p:cxnSp>
          <p:nvCxnSpPr>
            <p:cNvPr id="11" name="直接连接符 10"/>
            <p:cNvCxnSpPr/>
            <p:nvPr/>
          </p:nvCxnSpPr>
          <p:spPr>
            <a:xfrm>
              <a:off x="4668296" y="1520862"/>
              <a:ext cx="1732504"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decel="6000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par>
                                <p:cTn id="15" presetID="2" presetClass="entr" presetSubtype="2" decel="6000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1+#ppt_w/2"/>
                                          </p:val>
                                        </p:tav>
                                        <p:tav tm="100000">
                                          <p:val>
                                            <p:strVal val="#ppt_x"/>
                                          </p:val>
                                        </p:tav>
                                      </p:tavLst>
                                    </p:anim>
                                    <p:anim calcmode="lin" valueType="num">
                                      <p:cBhvr additive="base">
                                        <p:cTn id="1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Effect transition="in" filter="fade">
                                      <p:cBhvr>
                                        <p:cTn id="25" dur="500"/>
                                        <p:tgtEl>
                                          <p:spTgt spid="26"/>
                                        </p:tgtEl>
                                      </p:cBhvr>
                                    </p:animEffect>
                                  </p:childTnLst>
                                </p:cTn>
                              </p:par>
                              <p:par>
                                <p:cTn id="26" presetID="2" presetClass="entr" presetSubtype="2"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1+#ppt_w/2"/>
                                          </p:val>
                                        </p:tav>
                                        <p:tav tm="100000">
                                          <p:val>
                                            <p:strVal val="#ppt_x"/>
                                          </p:val>
                                        </p:tav>
                                      </p:tavLst>
                                    </p:anim>
                                    <p:anim calcmode="lin" valueType="num">
                                      <p:cBhvr additive="base">
                                        <p:cTn id="2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051156"/>
            <a:ext cx="7296816" cy="461665"/>
          </a:xfrm>
          <a:prstGeom prst="chevron">
            <a:avLst>
              <a:gd name="adj" fmla="val 0"/>
            </a:avLst>
          </a:prstGeom>
          <a:solidFill>
            <a:schemeClr val="accent2"/>
          </a:solidFill>
        </p:spPr>
        <p:txBody>
          <a:bodyPr wrap="square" rtlCol="0">
            <a:spAutoFit/>
          </a:bodyPr>
          <a:lstStyle/>
          <a:p>
            <a:pPr algn="ctr"/>
            <a:r>
              <a:rPr lang="zh-CN" altLang="en-US" sz="24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成功讲师的</a:t>
            </a:r>
            <a:r>
              <a:rPr lang="en-US" altLang="zh-CN" sz="24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6</a:t>
            </a:r>
            <a:r>
              <a:rPr lang="zh-CN" altLang="en-US" sz="24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个方面</a:t>
            </a:r>
            <a:endPar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7" name="组合 6"/>
          <p:cNvGrpSpPr/>
          <p:nvPr/>
        </p:nvGrpSpPr>
        <p:grpSpPr>
          <a:xfrm>
            <a:off x="885212" y="1763941"/>
            <a:ext cx="3305788" cy="601641"/>
            <a:chOff x="1266212" y="1897679"/>
            <a:chExt cx="3305788" cy="601641"/>
          </a:xfrm>
        </p:grpSpPr>
        <p:sp>
          <p:nvSpPr>
            <p:cNvPr id="4" name="矩形 3"/>
            <p:cNvSpPr/>
            <p:nvPr/>
          </p:nvSpPr>
          <p:spPr>
            <a:xfrm>
              <a:off x="1569380" y="1919473"/>
              <a:ext cx="3002620" cy="57984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三项</a:t>
              </a:r>
              <a:r>
                <a:rPr lang="zh-CN" altLang="en-US"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技能的积累</a:t>
              </a:r>
              <a:endParaRPr lang="en-US" altLang="zh-CN"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椭圆 21"/>
            <p:cNvSpPr/>
            <p:nvPr/>
          </p:nvSpPr>
          <p:spPr>
            <a:xfrm>
              <a:off x="1266212" y="1897679"/>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微软雅黑" panose="020B0503020204020204" pitchFamily="34" charset="-122"/>
                  <a:ea typeface="微软雅黑" panose="020B0503020204020204" pitchFamily="34" charset="-122"/>
                  <a:sym typeface="微软雅黑" panose="020B0503020204020204" pitchFamily="34" charset="-122"/>
                </a:rPr>
                <a:t>1</a:t>
              </a:r>
              <a:endParaRPr lang="zh-CN" altLang="en-US" sz="28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9" name="组合 8"/>
          <p:cNvGrpSpPr/>
          <p:nvPr/>
        </p:nvGrpSpPr>
        <p:grpSpPr>
          <a:xfrm>
            <a:off x="885212" y="2701117"/>
            <a:ext cx="3303441" cy="601641"/>
            <a:chOff x="1266212" y="2638216"/>
            <a:chExt cx="3303441" cy="601641"/>
          </a:xfrm>
        </p:grpSpPr>
        <p:sp>
          <p:nvSpPr>
            <p:cNvPr id="12" name="矩形 11"/>
            <p:cNvSpPr/>
            <p:nvPr/>
          </p:nvSpPr>
          <p:spPr>
            <a:xfrm>
              <a:off x="1567033" y="2649114"/>
              <a:ext cx="3002620" cy="579847"/>
            </a:xfrm>
            <a:prstGeom prst="rect">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专业讲师六大心态</a:t>
              </a:r>
              <a:endParaRPr lang="en-US" altLang="zh-CN"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椭圆 23"/>
            <p:cNvSpPr/>
            <p:nvPr/>
          </p:nvSpPr>
          <p:spPr>
            <a:xfrm>
              <a:off x="1266212" y="2638216"/>
              <a:ext cx="601641" cy="6016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微软雅黑" panose="020B0503020204020204" pitchFamily="34" charset="-122"/>
                  <a:ea typeface="微软雅黑" panose="020B0503020204020204" pitchFamily="34" charset="-122"/>
                  <a:sym typeface="微软雅黑" panose="020B0503020204020204" pitchFamily="34" charset="-122"/>
                </a:rPr>
                <a:t>3</a:t>
              </a:r>
              <a:endParaRPr lang="en-US" altLang="zh-CN" sz="2800" dirty="0" smtClean="0">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1" name="组合 10"/>
          <p:cNvGrpSpPr/>
          <p:nvPr/>
        </p:nvGrpSpPr>
        <p:grpSpPr>
          <a:xfrm>
            <a:off x="885212" y="3638292"/>
            <a:ext cx="3305788" cy="601641"/>
            <a:chOff x="1266212" y="3378753"/>
            <a:chExt cx="3305788" cy="601641"/>
          </a:xfrm>
        </p:grpSpPr>
        <p:sp>
          <p:nvSpPr>
            <p:cNvPr id="14" name="矩形 13"/>
            <p:cNvSpPr/>
            <p:nvPr/>
          </p:nvSpPr>
          <p:spPr>
            <a:xfrm>
              <a:off x="1569380" y="3378754"/>
              <a:ext cx="3002620" cy="57984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专业讲师声音训练</a:t>
              </a:r>
              <a:endParaRPr lang="en-US" altLang="zh-CN"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椭圆 24"/>
            <p:cNvSpPr/>
            <p:nvPr/>
          </p:nvSpPr>
          <p:spPr>
            <a:xfrm>
              <a:off x="1266212" y="3378753"/>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微软雅黑" panose="020B0503020204020204" pitchFamily="34" charset="-122"/>
                  <a:ea typeface="微软雅黑" panose="020B0503020204020204" pitchFamily="34" charset="-122"/>
                  <a:sym typeface="微软雅黑" panose="020B0503020204020204" pitchFamily="34" charset="-122"/>
                </a:rPr>
                <a:t>5</a:t>
              </a:r>
              <a:endParaRPr lang="zh-CN" altLang="en-US" sz="28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29" name="组合 28"/>
          <p:cNvGrpSpPr/>
          <p:nvPr/>
        </p:nvGrpSpPr>
        <p:grpSpPr>
          <a:xfrm>
            <a:off x="4730812" y="3646509"/>
            <a:ext cx="3526016" cy="601641"/>
            <a:chOff x="5006424" y="3386970"/>
            <a:chExt cx="3526016" cy="601641"/>
          </a:xfrm>
        </p:grpSpPr>
        <p:sp>
          <p:nvSpPr>
            <p:cNvPr id="16" name="矩形 15"/>
            <p:cNvSpPr/>
            <p:nvPr/>
          </p:nvSpPr>
          <p:spPr>
            <a:xfrm>
              <a:off x="5307245" y="3386972"/>
              <a:ext cx="3225195" cy="579847"/>
            </a:xfrm>
            <a:prstGeom prst="rect">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克服</a:t>
              </a:r>
              <a:r>
                <a:rPr lang="zh-CN" altLang="en-US"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恐惧心理</a:t>
              </a:r>
              <a:endParaRPr lang="en-US" altLang="zh-CN"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椭圆 25"/>
            <p:cNvSpPr/>
            <p:nvPr/>
          </p:nvSpPr>
          <p:spPr>
            <a:xfrm>
              <a:off x="5006424" y="3386970"/>
              <a:ext cx="601641" cy="6016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微软雅黑" panose="020B0503020204020204" pitchFamily="34" charset="-122"/>
                  <a:ea typeface="微软雅黑" panose="020B0503020204020204" pitchFamily="34" charset="-122"/>
                  <a:sym typeface="微软雅黑" panose="020B0503020204020204" pitchFamily="34" charset="-122"/>
                </a:rPr>
                <a:t>6</a:t>
              </a:r>
              <a:endParaRPr lang="zh-CN" altLang="en-US" sz="28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0" name="组合 9"/>
          <p:cNvGrpSpPr/>
          <p:nvPr/>
        </p:nvGrpSpPr>
        <p:grpSpPr>
          <a:xfrm>
            <a:off x="4730812" y="2709333"/>
            <a:ext cx="3526016" cy="601641"/>
            <a:chOff x="5006424" y="2646432"/>
            <a:chExt cx="3526016" cy="601641"/>
          </a:xfrm>
        </p:grpSpPr>
        <p:sp>
          <p:nvSpPr>
            <p:cNvPr id="13" name="矩形 12"/>
            <p:cNvSpPr/>
            <p:nvPr/>
          </p:nvSpPr>
          <p:spPr>
            <a:xfrm>
              <a:off x="5307245" y="2657331"/>
              <a:ext cx="3225195" cy="57984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专业讲师身体语言技巧</a:t>
              </a:r>
              <a:endParaRPr lang="en-US" altLang="zh-CN"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椭圆 26"/>
            <p:cNvSpPr/>
            <p:nvPr/>
          </p:nvSpPr>
          <p:spPr>
            <a:xfrm>
              <a:off x="5006424" y="2646432"/>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微软雅黑" panose="020B0503020204020204" pitchFamily="34" charset="-122"/>
                  <a:ea typeface="微软雅黑" panose="020B0503020204020204" pitchFamily="34" charset="-122"/>
                  <a:sym typeface="微软雅黑" panose="020B0503020204020204" pitchFamily="34" charset="-122"/>
                </a:rPr>
                <a:t>4</a:t>
              </a:r>
              <a:endParaRPr lang="zh-CN" altLang="en-US" sz="28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8" name="组合 7"/>
          <p:cNvGrpSpPr/>
          <p:nvPr/>
        </p:nvGrpSpPr>
        <p:grpSpPr>
          <a:xfrm>
            <a:off x="4730812" y="1761259"/>
            <a:ext cx="3526016" cy="612540"/>
            <a:chOff x="5006424" y="1894997"/>
            <a:chExt cx="3526016" cy="612540"/>
          </a:xfrm>
        </p:grpSpPr>
        <p:sp>
          <p:nvSpPr>
            <p:cNvPr id="15" name="矩形 14"/>
            <p:cNvSpPr/>
            <p:nvPr/>
          </p:nvSpPr>
          <p:spPr>
            <a:xfrm>
              <a:off x="5307245" y="1927690"/>
              <a:ext cx="3225195" cy="579847"/>
            </a:xfrm>
            <a:prstGeom prst="rect">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专业讲师上台九流程</a:t>
              </a:r>
              <a:endParaRPr lang="en-US" altLang="zh-CN"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8" name="椭圆 27"/>
            <p:cNvSpPr/>
            <p:nvPr/>
          </p:nvSpPr>
          <p:spPr>
            <a:xfrm>
              <a:off x="5006424" y="1894997"/>
              <a:ext cx="601641" cy="6016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微软雅黑" panose="020B0503020204020204" pitchFamily="34" charset="-122"/>
                  <a:ea typeface="微软雅黑" panose="020B0503020204020204" pitchFamily="34" charset="-122"/>
                  <a:sym typeface="微软雅黑" panose="020B0503020204020204" pitchFamily="34" charset="-122"/>
                </a:rPr>
                <a:t>2</a:t>
              </a:r>
              <a:endParaRPr lang="zh-CN" altLang="en-US" sz="28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par>
                                <p:cTn id="16" presetID="53" presetClass="entr" presetSubtype="16"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par>
                                <p:cTn id="21" presetID="53" presetClass="entr" presetSubtype="16"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Effect transition="in" filter="fade">
                                      <p:cBhvr>
                                        <p:cTn id="25" dur="500"/>
                                        <p:tgtEl>
                                          <p:spTgt spid="11"/>
                                        </p:tgtEl>
                                      </p:cBhvr>
                                    </p:animEffect>
                                  </p:childTnLst>
                                </p:cTn>
                              </p:par>
                              <p:par>
                                <p:cTn id="26" presetID="53" presetClass="entr" presetSubtype="16" fill="hold" nodeType="withEffect">
                                  <p:stCondLst>
                                    <p:cond delay="0"/>
                                  </p:stCondLst>
                                  <p:childTnLst>
                                    <p:set>
                                      <p:cBhvr>
                                        <p:cTn id="27" dur="1" fill="hold">
                                          <p:stCondLst>
                                            <p:cond delay="0"/>
                                          </p:stCondLst>
                                        </p:cTn>
                                        <p:tgtEl>
                                          <p:spTgt spid="29"/>
                                        </p:tgtEl>
                                        <p:attrNameLst>
                                          <p:attrName>style.visibility</p:attrName>
                                        </p:attrNameLst>
                                      </p:cBhvr>
                                      <p:to>
                                        <p:strVal val="visible"/>
                                      </p:to>
                                    </p:set>
                                    <p:anim calcmode="lin" valueType="num">
                                      <p:cBhvr>
                                        <p:cTn id="28" dur="500" fill="hold"/>
                                        <p:tgtEl>
                                          <p:spTgt spid="29"/>
                                        </p:tgtEl>
                                        <p:attrNameLst>
                                          <p:attrName>ppt_w</p:attrName>
                                        </p:attrNameLst>
                                      </p:cBhvr>
                                      <p:tavLst>
                                        <p:tav tm="0">
                                          <p:val>
                                            <p:fltVal val="0"/>
                                          </p:val>
                                        </p:tav>
                                        <p:tav tm="100000">
                                          <p:val>
                                            <p:strVal val="#ppt_w"/>
                                          </p:val>
                                        </p:tav>
                                      </p:tavLst>
                                    </p:anim>
                                    <p:anim calcmode="lin" valueType="num">
                                      <p:cBhvr>
                                        <p:cTn id="29" dur="500" fill="hold"/>
                                        <p:tgtEl>
                                          <p:spTgt spid="29"/>
                                        </p:tgtEl>
                                        <p:attrNameLst>
                                          <p:attrName>ppt_h</p:attrName>
                                        </p:attrNameLst>
                                      </p:cBhvr>
                                      <p:tavLst>
                                        <p:tav tm="0">
                                          <p:val>
                                            <p:fltVal val="0"/>
                                          </p:val>
                                        </p:tav>
                                        <p:tav tm="100000">
                                          <p:val>
                                            <p:strVal val="#ppt_h"/>
                                          </p:val>
                                        </p:tav>
                                      </p:tavLst>
                                    </p:anim>
                                    <p:animEffect transition="in" filter="fade">
                                      <p:cBhvr>
                                        <p:cTn id="30" dur="500"/>
                                        <p:tgtEl>
                                          <p:spTgt spid="29"/>
                                        </p:tgtEl>
                                      </p:cBhvr>
                                    </p:animEffect>
                                  </p:childTnLst>
                                </p:cTn>
                              </p:par>
                              <p:par>
                                <p:cTn id="31" presetID="53" presetClass="entr" presetSubtype="16"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fltVal val="0"/>
                                          </p:val>
                                        </p:tav>
                                        <p:tav tm="100000">
                                          <p:val>
                                            <p:strVal val="#ppt_h"/>
                                          </p:val>
                                        </p:tav>
                                      </p:tavLst>
                                    </p:anim>
                                    <p:animEffect transition="in" filter="fade">
                                      <p:cBhvr>
                                        <p:cTn id="35" dur="500"/>
                                        <p:tgtEl>
                                          <p:spTgt spid="10"/>
                                        </p:tgtEl>
                                      </p:cBhvr>
                                    </p:animEffect>
                                  </p:childTnLst>
                                </p:cTn>
                              </p:par>
                              <p:par>
                                <p:cTn id="36" presetID="53" presetClass="entr" presetSubtype="16"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 fill="hold"/>
                                        <p:tgtEl>
                                          <p:spTgt spid="8"/>
                                        </p:tgtEl>
                                        <p:attrNameLst>
                                          <p:attrName>ppt_w</p:attrName>
                                        </p:attrNameLst>
                                      </p:cBhvr>
                                      <p:tavLst>
                                        <p:tav tm="0">
                                          <p:val>
                                            <p:fltVal val="0"/>
                                          </p:val>
                                        </p:tav>
                                        <p:tav tm="100000">
                                          <p:val>
                                            <p:strVal val="#ppt_w"/>
                                          </p:val>
                                        </p:tav>
                                      </p:tavLst>
                                    </p:anim>
                                    <p:anim calcmode="lin" valueType="num">
                                      <p:cBhvr>
                                        <p:cTn id="39" dur="500" fill="hold"/>
                                        <p:tgtEl>
                                          <p:spTgt spid="8"/>
                                        </p:tgtEl>
                                        <p:attrNameLst>
                                          <p:attrName>ppt_h</p:attrName>
                                        </p:attrNameLst>
                                      </p:cBhvr>
                                      <p:tavLst>
                                        <p:tav tm="0">
                                          <p:val>
                                            <p:fltVal val="0"/>
                                          </p:val>
                                        </p:tav>
                                        <p:tav tm="100000">
                                          <p:val>
                                            <p:strVal val="#ppt_h"/>
                                          </p:val>
                                        </p:tav>
                                      </p:tavLst>
                                    </p:anim>
                                    <p:animEffect transition="in" filter="fade">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a:xfrm>
            <a:off x="4057646" y="1724507"/>
            <a:ext cx="4176464" cy="73220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专注于心理突破技能的经验积累</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圆角矩形 26"/>
          <p:cNvSpPr/>
          <p:nvPr/>
        </p:nvSpPr>
        <p:spPr>
          <a:xfrm>
            <a:off x="4057646" y="2647510"/>
            <a:ext cx="4176464" cy="73220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专注</a:t>
            </a: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于讲解技能的</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经验积累</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圆角矩形 28"/>
          <p:cNvSpPr/>
          <p:nvPr/>
        </p:nvSpPr>
        <p:spPr>
          <a:xfrm>
            <a:off x="4038600" y="3632485"/>
            <a:ext cx="4176464" cy="73220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专注</a:t>
            </a: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于素材准备技能</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的经验积累</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33400" y="1428750"/>
            <a:ext cx="3276600" cy="3276600"/>
          </a:xfrm>
          <a:prstGeom prst="rect">
            <a:avLst/>
          </a:prstGeom>
        </p:spPr>
      </p:pic>
      <p:sp>
        <p:nvSpPr>
          <p:cNvPr id="8" name="TextBox 1"/>
          <p:cNvSpPr txBox="1"/>
          <p:nvPr/>
        </p:nvSpPr>
        <p:spPr>
          <a:xfrm>
            <a:off x="990600" y="1051156"/>
            <a:ext cx="7296816" cy="461665"/>
          </a:xfrm>
          <a:prstGeom prst="chevron">
            <a:avLst>
              <a:gd name="adj" fmla="val 0"/>
            </a:avLst>
          </a:prstGeom>
          <a:solidFill>
            <a:schemeClr val="accent2"/>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成功培训师专注三项技能的积累</a:t>
            </a:r>
            <a:endPar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1+#ppt_w/2"/>
                                          </p:val>
                                        </p:tav>
                                        <p:tav tm="100000">
                                          <p:val>
                                            <p:strVal val="#ppt_x"/>
                                          </p:val>
                                        </p:tav>
                                      </p:tavLst>
                                    </p:anim>
                                    <p:anim calcmode="lin" valueType="num">
                                      <p:cBhvr additive="base">
                                        <p:cTn id="21" dur="500" fill="hold"/>
                                        <p:tgtEl>
                                          <p:spTgt spid="7"/>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500" fill="hold"/>
                                        <p:tgtEl>
                                          <p:spTgt spid="27"/>
                                        </p:tgtEl>
                                        <p:attrNameLst>
                                          <p:attrName>ppt_x</p:attrName>
                                        </p:attrNameLst>
                                      </p:cBhvr>
                                      <p:tavLst>
                                        <p:tav tm="0">
                                          <p:val>
                                            <p:strVal val="1+#ppt_w/2"/>
                                          </p:val>
                                        </p:tav>
                                        <p:tav tm="100000">
                                          <p:val>
                                            <p:strVal val="#ppt_x"/>
                                          </p:val>
                                        </p:tav>
                                      </p:tavLst>
                                    </p:anim>
                                    <p:anim calcmode="lin" valueType="num">
                                      <p:cBhvr additive="base">
                                        <p:cTn id="25" dur="500" fill="hold"/>
                                        <p:tgtEl>
                                          <p:spTgt spid="27"/>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 calcmode="lin" valueType="num">
                                      <p:cBhvr additive="base">
                                        <p:cTn id="28" dur="500" fill="hold"/>
                                        <p:tgtEl>
                                          <p:spTgt spid="29"/>
                                        </p:tgtEl>
                                        <p:attrNameLst>
                                          <p:attrName>ppt_x</p:attrName>
                                        </p:attrNameLst>
                                      </p:cBhvr>
                                      <p:tavLst>
                                        <p:tav tm="0">
                                          <p:val>
                                            <p:strVal val="1+#ppt_w/2"/>
                                          </p:val>
                                        </p:tav>
                                        <p:tav tm="100000">
                                          <p:val>
                                            <p:strVal val="#ppt_x"/>
                                          </p:val>
                                        </p:tav>
                                      </p:tavLst>
                                    </p:anim>
                                    <p:anim calcmode="lin" valueType="num">
                                      <p:cBhvr additive="base">
                                        <p:cTn id="29"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7" grpId="0" animBg="1"/>
      <p:bldP spid="29"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94657" y="1664444"/>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准备</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矩形 8"/>
          <p:cNvSpPr/>
          <p:nvPr/>
        </p:nvSpPr>
        <p:spPr>
          <a:xfrm>
            <a:off x="1494657" y="1998921"/>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定场</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矩形 9"/>
          <p:cNvSpPr/>
          <p:nvPr/>
        </p:nvSpPr>
        <p:spPr>
          <a:xfrm>
            <a:off x="1494657" y="2669478"/>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自我介绍</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矩形 10"/>
          <p:cNvSpPr/>
          <p:nvPr/>
        </p:nvSpPr>
        <p:spPr>
          <a:xfrm>
            <a:off x="1494657" y="2333438"/>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问安</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矩形 11"/>
          <p:cNvSpPr/>
          <p:nvPr/>
        </p:nvSpPr>
        <p:spPr>
          <a:xfrm>
            <a:off x="1494657" y="3001376"/>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开场白</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矩形 12"/>
          <p:cNvSpPr/>
          <p:nvPr/>
        </p:nvSpPr>
        <p:spPr>
          <a:xfrm>
            <a:off x="1494657" y="3335853"/>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内容</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矩形 13"/>
          <p:cNvSpPr/>
          <p:nvPr/>
        </p:nvSpPr>
        <p:spPr>
          <a:xfrm>
            <a:off x="1494657" y="4006410"/>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祝福</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矩形 14"/>
          <p:cNvSpPr/>
          <p:nvPr/>
        </p:nvSpPr>
        <p:spPr>
          <a:xfrm>
            <a:off x="1494657" y="3670370"/>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结束</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矩形 15"/>
          <p:cNvSpPr/>
          <p:nvPr/>
        </p:nvSpPr>
        <p:spPr>
          <a:xfrm>
            <a:off x="1494657" y="4342800"/>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离台</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矩形 16"/>
          <p:cNvSpPr/>
          <p:nvPr/>
        </p:nvSpPr>
        <p:spPr>
          <a:xfrm>
            <a:off x="990600" y="1664444"/>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1</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矩形 17"/>
          <p:cNvSpPr/>
          <p:nvPr/>
        </p:nvSpPr>
        <p:spPr>
          <a:xfrm>
            <a:off x="990600" y="1998921"/>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矩形 18"/>
          <p:cNvSpPr/>
          <p:nvPr/>
        </p:nvSpPr>
        <p:spPr>
          <a:xfrm>
            <a:off x="990600" y="2669478"/>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4</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矩形 19"/>
          <p:cNvSpPr/>
          <p:nvPr/>
        </p:nvSpPr>
        <p:spPr>
          <a:xfrm>
            <a:off x="990600" y="2333438"/>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3</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矩形 20"/>
          <p:cNvSpPr/>
          <p:nvPr/>
        </p:nvSpPr>
        <p:spPr>
          <a:xfrm>
            <a:off x="990600" y="3001376"/>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矩形 21"/>
          <p:cNvSpPr/>
          <p:nvPr/>
        </p:nvSpPr>
        <p:spPr>
          <a:xfrm>
            <a:off x="990600" y="3335853"/>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6</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矩形 22"/>
          <p:cNvSpPr/>
          <p:nvPr/>
        </p:nvSpPr>
        <p:spPr>
          <a:xfrm>
            <a:off x="990600" y="4006410"/>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8</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矩形 23"/>
          <p:cNvSpPr/>
          <p:nvPr/>
        </p:nvSpPr>
        <p:spPr>
          <a:xfrm>
            <a:off x="990600" y="3670370"/>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7</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矩形 24"/>
          <p:cNvSpPr/>
          <p:nvPr/>
        </p:nvSpPr>
        <p:spPr>
          <a:xfrm>
            <a:off x="990600" y="4342800"/>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9</a:t>
            </a:r>
            <a:endPar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矩形 26"/>
          <p:cNvSpPr/>
          <p:nvPr/>
        </p:nvSpPr>
        <p:spPr>
          <a:xfrm>
            <a:off x="3011184" y="1657350"/>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穿着得体，投影、话筒等设备调试完毕</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8" name="矩形 27"/>
          <p:cNvSpPr/>
          <p:nvPr/>
        </p:nvSpPr>
        <p:spPr>
          <a:xfrm>
            <a:off x="3011184" y="1991829"/>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站稳后用坚定而沉着的目光扫视全场后停顿</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矩形 28"/>
          <p:cNvSpPr/>
          <p:nvPr/>
        </p:nvSpPr>
        <p:spPr>
          <a:xfrm>
            <a:off x="3011184" y="2662386"/>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向听众介绍你自己，用</a:t>
            </a: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秒钟让听众记住你</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矩形 33"/>
          <p:cNvSpPr/>
          <p:nvPr/>
        </p:nvSpPr>
        <p:spPr>
          <a:xfrm>
            <a:off x="3011184" y="2326344"/>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简单问候学员</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5" name="矩形 34"/>
          <p:cNvSpPr/>
          <p:nvPr/>
        </p:nvSpPr>
        <p:spPr>
          <a:xfrm>
            <a:off x="3011184" y="2994282"/>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简略介绍要点，激起听众注意</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6" name="矩形 35"/>
          <p:cNvSpPr/>
          <p:nvPr/>
        </p:nvSpPr>
        <p:spPr>
          <a:xfrm>
            <a:off x="3011184" y="3328761"/>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内容的好坏在于准备</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 name="矩形 36"/>
          <p:cNvSpPr/>
          <p:nvPr/>
        </p:nvSpPr>
        <p:spPr>
          <a:xfrm>
            <a:off x="3011184" y="3999318"/>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必不可缺</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 name="矩形 37"/>
          <p:cNvSpPr/>
          <p:nvPr/>
        </p:nvSpPr>
        <p:spPr>
          <a:xfrm>
            <a:off x="3011184" y="3663276"/>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感谢听众</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 name="矩形 38"/>
          <p:cNvSpPr/>
          <p:nvPr/>
        </p:nvSpPr>
        <p:spPr>
          <a:xfrm>
            <a:off x="3011184" y="4335708"/>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注意不要按着上台原路离台</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3" name="TextBox 1"/>
          <p:cNvSpPr txBox="1"/>
          <p:nvPr/>
        </p:nvSpPr>
        <p:spPr>
          <a:xfrm>
            <a:off x="990600" y="1051156"/>
            <a:ext cx="7296816" cy="461665"/>
          </a:xfrm>
          <a:prstGeom prst="chevron">
            <a:avLst>
              <a:gd name="adj" fmla="val 0"/>
            </a:avLst>
          </a:prstGeom>
          <a:solidFill>
            <a:schemeClr val="accent2"/>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专业讲师上台九流程</a:t>
            </a:r>
            <a:endPar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6" name="组合 5"/>
          <p:cNvGrpSpPr/>
          <p:nvPr/>
        </p:nvGrpSpPr>
        <p:grpSpPr>
          <a:xfrm>
            <a:off x="2693530" y="1657351"/>
            <a:ext cx="165253" cy="2958064"/>
            <a:chOff x="2704807" y="1657351"/>
            <a:chExt cx="165253" cy="2958064"/>
          </a:xfrm>
        </p:grpSpPr>
        <p:sp>
          <p:nvSpPr>
            <p:cNvPr id="4" name="等腰三角形 3"/>
            <p:cNvSpPr/>
            <p:nvPr/>
          </p:nvSpPr>
          <p:spPr>
            <a:xfrm rot="5400000">
              <a:off x="2672242" y="168991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等腰三角形 44"/>
            <p:cNvSpPr/>
            <p:nvPr/>
          </p:nvSpPr>
          <p:spPr>
            <a:xfrm rot="5400000">
              <a:off x="2672242" y="203087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等腰三角形 45"/>
            <p:cNvSpPr/>
            <p:nvPr/>
          </p:nvSpPr>
          <p:spPr>
            <a:xfrm rot="5400000">
              <a:off x="2672242" y="237183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等腰三角形 50"/>
            <p:cNvSpPr/>
            <p:nvPr/>
          </p:nvSpPr>
          <p:spPr>
            <a:xfrm rot="5400000">
              <a:off x="2672242" y="271279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等腰三角形 51"/>
            <p:cNvSpPr/>
            <p:nvPr/>
          </p:nvSpPr>
          <p:spPr>
            <a:xfrm rot="5400000">
              <a:off x="2672242" y="305375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等腰三角形 52"/>
            <p:cNvSpPr/>
            <p:nvPr/>
          </p:nvSpPr>
          <p:spPr>
            <a:xfrm rot="5400000">
              <a:off x="2672242" y="339471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等腰三角形 53"/>
            <p:cNvSpPr/>
            <p:nvPr/>
          </p:nvSpPr>
          <p:spPr>
            <a:xfrm rot="5400000">
              <a:off x="2672242" y="373567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5400000">
              <a:off x="2672242" y="407663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p:cNvSpPr/>
            <p:nvPr/>
          </p:nvSpPr>
          <p:spPr>
            <a:xfrm rot="5400000">
              <a:off x="2672242" y="441759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ppt_x"/>
                                          </p:val>
                                        </p:tav>
                                        <p:tav tm="100000">
                                          <p:val>
                                            <p:strVal val="#ppt_x"/>
                                          </p:val>
                                        </p:tav>
                                      </p:tavLst>
                                    </p:anim>
                                    <p:anim calcmode="lin" valueType="num">
                                      <p:cBhvr additive="base">
                                        <p:cTn id="8"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animEffect transition="in" filter="fade">
                                      <p:cBhvr>
                                        <p:cTn id="25" dur="500"/>
                                        <p:tgtEl>
                                          <p:spTgt spid="10"/>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ppt_w</p:attrName>
                                        </p:attrNameLst>
                                      </p:cBhvr>
                                      <p:tavLst>
                                        <p:tav tm="0">
                                          <p:val>
                                            <p:fltVal val="0"/>
                                          </p:val>
                                        </p:tav>
                                        <p:tav tm="100000">
                                          <p:val>
                                            <p:strVal val="#ppt_w"/>
                                          </p:val>
                                        </p:tav>
                                      </p:tavLst>
                                    </p:anim>
                                    <p:anim calcmode="lin" valueType="num">
                                      <p:cBhvr>
                                        <p:cTn id="44" dur="500" fill="hold"/>
                                        <p:tgtEl>
                                          <p:spTgt spid="14"/>
                                        </p:tgtEl>
                                        <p:attrNameLst>
                                          <p:attrName>ppt_h</p:attrName>
                                        </p:attrNameLst>
                                      </p:cBhvr>
                                      <p:tavLst>
                                        <p:tav tm="0">
                                          <p:val>
                                            <p:fltVal val="0"/>
                                          </p:val>
                                        </p:tav>
                                        <p:tav tm="100000">
                                          <p:val>
                                            <p:strVal val="#ppt_h"/>
                                          </p:val>
                                        </p:tav>
                                      </p:tavLst>
                                    </p:anim>
                                    <p:animEffect transition="in" filter="fade">
                                      <p:cBhvr>
                                        <p:cTn id="45" dur="500"/>
                                        <p:tgtEl>
                                          <p:spTgt spid="14"/>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Effect transition="in" filter="fade">
                                      <p:cBhvr>
                                        <p:cTn id="50" dur="500"/>
                                        <p:tgtEl>
                                          <p:spTgt spid="15"/>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p:cTn id="53" dur="500" fill="hold"/>
                                        <p:tgtEl>
                                          <p:spTgt spid="16"/>
                                        </p:tgtEl>
                                        <p:attrNameLst>
                                          <p:attrName>ppt_w</p:attrName>
                                        </p:attrNameLst>
                                      </p:cBhvr>
                                      <p:tavLst>
                                        <p:tav tm="0">
                                          <p:val>
                                            <p:fltVal val="0"/>
                                          </p:val>
                                        </p:tav>
                                        <p:tav tm="100000">
                                          <p:val>
                                            <p:strVal val="#ppt_w"/>
                                          </p:val>
                                        </p:tav>
                                      </p:tavLst>
                                    </p:anim>
                                    <p:anim calcmode="lin" valueType="num">
                                      <p:cBhvr>
                                        <p:cTn id="54" dur="500" fill="hold"/>
                                        <p:tgtEl>
                                          <p:spTgt spid="16"/>
                                        </p:tgtEl>
                                        <p:attrNameLst>
                                          <p:attrName>ppt_h</p:attrName>
                                        </p:attrNameLst>
                                      </p:cBhvr>
                                      <p:tavLst>
                                        <p:tav tm="0">
                                          <p:val>
                                            <p:fltVal val="0"/>
                                          </p:val>
                                        </p:tav>
                                        <p:tav tm="100000">
                                          <p:val>
                                            <p:strVal val="#ppt_h"/>
                                          </p:val>
                                        </p:tav>
                                      </p:tavLst>
                                    </p:anim>
                                    <p:animEffect transition="in" filter="fade">
                                      <p:cBhvr>
                                        <p:cTn id="55" dur="500"/>
                                        <p:tgtEl>
                                          <p:spTgt spid="16"/>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fltVal val="0"/>
                                          </p:val>
                                        </p:tav>
                                        <p:tav tm="100000">
                                          <p:val>
                                            <p:strVal val="#ppt_w"/>
                                          </p:val>
                                        </p:tav>
                                      </p:tavLst>
                                    </p:anim>
                                    <p:anim calcmode="lin" valueType="num">
                                      <p:cBhvr>
                                        <p:cTn id="59" dur="500" fill="hold"/>
                                        <p:tgtEl>
                                          <p:spTgt spid="17"/>
                                        </p:tgtEl>
                                        <p:attrNameLst>
                                          <p:attrName>ppt_h</p:attrName>
                                        </p:attrNameLst>
                                      </p:cBhvr>
                                      <p:tavLst>
                                        <p:tav tm="0">
                                          <p:val>
                                            <p:fltVal val="0"/>
                                          </p:val>
                                        </p:tav>
                                        <p:tav tm="100000">
                                          <p:val>
                                            <p:strVal val="#ppt_h"/>
                                          </p:val>
                                        </p:tav>
                                      </p:tavLst>
                                    </p:anim>
                                    <p:animEffect transition="in" filter="fade">
                                      <p:cBhvr>
                                        <p:cTn id="60" dur="500"/>
                                        <p:tgtEl>
                                          <p:spTgt spid="17"/>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p:cTn id="63" dur="500" fill="hold"/>
                                        <p:tgtEl>
                                          <p:spTgt spid="18"/>
                                        </p:tgtEl>
                                        <p:attrNameLst>
                                          <p:attrName>ppt_w</p:attrName>
                                        </p:attrNameLst>
                                      </p:cBhvr>
                                      <p:tavLst>
                                        <p:tav tm="0">
                                          <p:val>
                                            <p:fltVal val="0"/>
                                          </p:val>
                                        </p:tav>
                                        <p:tav tm="100000">
                                          <p:val>
                                            <p:strVal val="#ppt_w"/>
                                          </p:val>
                                        </p:tav>
                                      </p:tavLst>
                                    </p:anim>
                                    <p:anim calcmode="lin" valueType="num">
                                      <p:cBhvr>
                                        <p:cTn id="64" dur="500" fill="hold"/>
                                        <p:tgtEl>
                                          <p:spTgt spid="18"/>
                                        </p:tgtEl>
                                        <p:attrNameLst>
                                          <p:attrName>ppt_h</p:attrName>
                                        </p:attrNameLst>
                                      </p:cBhvr>
                                      <p:tavLst>
                                        <p:tav tm="0">
                                          <p:val>
                                            <p:fltVal val="0"/>
                                          </p:val>
                                        </p:tav>
                                        <p:tav tm="100000">
                                          <p:val>
                                            <p:strVal val="#ppt_h"/>
                                          </p:val>
                                        </p:tav>
                                      </p:tavLst>
                                    </p:anim>
                                    <p:animEffect transition="in" filter="fade">
                                      <p:cBhvr>
                                        <p:cTn id="65" dur="500"/>
                                        <p:tgtEl>
                                          <p:spTgt spid="18"/>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p:cTn id="68" dur="500" fill="hold"/>
                                        <p:tgtEl>
                                          <p:spTgt spid="19"/>
                                        </p:tgtEl>
                                        <p:attrNameLst>
                                          <p:attrName>ppt_w</p:attrName>
                                        </p:attrNameLst>
                                      </p:cBhvr>
                                      <p:tavLst>
                                        <p:tav tm="0">
                                          <p:val>
                                            <p:fltVal val="0"/>
                                          </p:val>
                                        </p:tav>
                                        <p:tav tm="100000">
                                          <p:val>
                                            <p:strVal val="#ppt_w"/>
                                          </p:val>
                                        </p:tav>
                                      </p:tavLst>
                                    </p:anim>
                                    <p:anim calcmode="lin" valueType="num">
                                      <p:cBhvr>
                                        <p:cTn id="69" dur="500" fill="hold"/>
                                        <p:tgtEl>
                                          <p:spTgt spid="19"/>
                                        </p:tgtEl>
                                        <p:attrNameLst>
                                          <p:attrName>ppt_h</p:attrName>
                                        </p:attrNameLst>
                                      </p:cBhvr>
                                      <p:tavLst>
                                        <p:tav tm="0">
                                          <p:val>
                                            <p:fltVal val="0"/>
                                          </p:val>
                                        </p:tav>
                                        <p:tav tm="100000">
                                          <p:val>
                                            <p:strVal val="#ppt_h"/>
                                          </p:val>
                                        </p:tav>
                                      </p:tavLst>
                                    </p:anim>
                                    <p:animEffect transition="in" filter="fade">
                                      <p:cBhvr>
                                        <p:cTn id="70" dur="500"/>
                                        <p:tgtEl>
                                          <p:spTgt spid="1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21"/>
                                        </p:tgtEl>
                                        <p:attrNameLst>
                                          <p:attrName>style.visibility</p:attrName>
                                        </p:attrNameLst>
                                      </p:cBhvr>
                                      <p:to>
                                        <p:strVal val="visible"/>
                                      </p:to>
                                    </p:set>
                                    <p:anim calcmode="lin" valueType="num">
                                      <p:cBhvr>
                                        <p:cTn id="78" dur="500" fill="hold"/>
                                        <p:tgtEl>
                                          <p:spTgt spid="21"/>
                                        </p:tgtEl>
                                        <p:attrNameLst>
                                          <p:attrName>ppt_w</p:attrName>
                                        </p:attrNameLst>
                                      </p:cBhvr>
                                      <p:tavLst>
                                        <p:tav tm="0">
                                          <p:val>
                                            <p:fltVal val="0"/>
                                          </p:val>
                                        </p:tav>
                                        <p:tav tm="100000">
                                          <p:val>
                                            <p:strVal val="#ppt_w"/>
                                          </p:val>
                                        </p:tav>
                                      </p:tavLst>
                                    </p:anim>
                                    <p:anim calcmode="lin" valueType="num">
                                      <p:cBhvr>
                                        <p:cTn id="79" dur="500" fill="hold"/>
                                        <p:tgtEl>
                                          <p:spTgt spid="21"/>
                                        </p:tgtEl>
                                        <p:attrNameLst>
                                          <p:attrName>ppt_h</p:attrName>
                                        </p:attrNameLst>
                                      </p:cBhvr>
                                      <p:tavLst>
                                        <p:tav tm="0">
                                          <p:val>
                                            <p:fltVal val="0"/>
                                          </p:val>
                                        </p:tav>
                                        <p:tav tm="100000">
                                          <p:val>
                                            <p:strVal val="#ppt_h"/>
                                          </p:val>
                                        </p:tav>
                                      </p:tavLst>
                                    </p:anim>
                                    <p:animEffect transition="in" filter="fade">
                                      <p:cBhvr>
                                        <p:cTn id="80" dur="500"/>
                                        <p:tgtEl>
                                          <p:spTgt spid="21"/>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p:cTn id="83" dur="500" fill="hold"/>
                                        <p:tgtEl>
                                          <p:spTgt spid="22"/>
                                        </p:tgtEl>
                                        <p:attrNameLst>
                                          <p:attrName>ppt_w</p:attrName>
                                        </p:attrNameLst>
                                      </p:cBhvr>
                                      <p:tavLst>
                                        <p:tav tm="0">
                                          <p:val>
                                            <p:fltVal val="0"/>
                                          </p:val>
                                        </p:tav>
                                        <p:tav tm="100000">
                                          <p:val>
                                            <p:strVal val="#ppt_w"/>
                                          </p:val>
                                        </p:tav>
                                      </p:tavLst>
                                    </p:anim>
                                    <p:anim calcmode="lin" valueType="num">
                                      <p:cBhvr>
                                        <p:cTn id="84" dur="500" fill="hold"/>
                                        <p:tgtEl>
                                          <p:spTgt spid="22"/>
                                        </p:tgtEl>
                                        <p:attrNameLst>
                                          <p:attrName>ppt_h</p:attrName>
                                        </p:attrNameLst>
                                      </p:cBhvr>
                                      <p:tavLst>
                                        <p:tav tm="0">
                                          <p:val>
                                            <p:fltVal val="0"/>
                                          </p:val>
                                        </p:tav>
                                        <p:tav tm="100000">
                                          <p:val>
                                            <p:strVal val="#ppt_h"/>
                                          </p:val>
                                        </p:tav>
                                      </p:tavLst>
                                    </p:anim>
                                    <p:animEffect transition="in" filter="fade">
                                      <p:cBhvr>
                                        <p:cTn id="85" dur="500"/>
                                        <p:tgtEl>
                                          <p:spTgt spid="22"/>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 calcmode="lin" valueType="num">
                                      <p:cBhvr>
                                        <p:cTn id="88" dur="500" fill="hold"/>
                                        <p:tgtEl>
                                          <p:spTgt spid="23"/>
                                        </p:tgtEl>
                                        <p:attrNameLst>
                                          <p:attrName>ppt_w</p:attrName>
                                        </p:attrNameLst>
                                      </p:cBhvr>
                                      <p:tavLst>
                                        <p:tav tm="0">
                                          <p:val>
                                            <p:fltVal val="0"/>
                                          </p:val>
                                        </p:tav>
                                        <p:tav tm="100000">
                                          <p:val>
                                            <p:strVal val="#ppt_w"/>
                                          </p:val>
                                        </p:tav>
                                      </p:tavLst>
                                    </p:anim>
                                    <p:anim calcmode="lin" valueType="num">
                                      <p:cBhvr>
                                        <p:cTn id="89" dur="500" fill="hold"/>
                                        <p:tgtEl>
                                          <p:spTgt spid="23"/>
                                        </p:tgtEl>
                                        <p:attrNameLst>
                                          <p:attrName>ppt_h</p:attrName>
                                        </p:attrNameLst>
                                      </p:cBhvr>
                                      <p:tavLst>
                                        <p:tav tm="0">
                                          <p:val>
                                            <p:fltVal val="0"/>
                                          </p:val>
                                        </p:tav>
                                        <p:tav tm="100000">
                                          <p:val>
                                            <p:strVal val="#ppt_h"/>
                                          </p:val>
                                        </p:tav>
                                      </p:tavLst>
                                    </p:anim>
                                    <p:animEffect transition="in" filter="fade">
                                      <p:cBhvr>
                                        <p:cTn id="90" dur="500"/>
                                        <p:tgtEl>
                                          <p:spTgt spid="23"/>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anim calcmode="lin" valueType="num">
                                      <p:cBhvr>
                                        <p:cTn id="93" dur="500" fill="hold"/>
                                        <p:tgtEl>
                                          <p:spTgt spid="24"/>
                                        </p:tgtEl>
                                        <p:attrNameLst>
                                          <p:attrName>ppt_w</p:attrName>
                                        </p:attrNameLst>
                                      </p:cBhvr>
                                      <p:tavLst>
                                        <p:tav tm="0">
                                          <p:val>
                                            <p:fltVal val="0"/>
                                          </p:val>
                                        </p:tav>
                                        <p:tav tm="100000">
                                          <p:val>
                                            <p:strVal val="#ppt_w"/>
                                          </p:val>
                                        </p:tav>
                                      </p:tavLst>
                                    </p:anim>
                                    <p:anim calcmode="lin" valueType="num">
                                      <p:cBhvr>
                                        <p:cTn id="94" dur="500" fill="hold"/>
                                        <p:tgtEl>
                                          <p:spTgt spid="24"/>
                                        </p:tgtEl>
                                        <p:attrNameLst>
                                          <p:attrName>ppt_h</p:attrName>
                                        </p:attrNameLst>
                                      </p:cBhvr>
                                      <p:tavLst>
                                        <p:tav tm="0">
                                          <p:val>
                                            <p:fltVal val="0"/>
                                          </p:val>
                                        </p:tav>
                                        <p:tav tm="100000">
                                          <p:val>
                                            <p:strVal val="#ppt_h"/>
                                          </p:val>
                                        </p:tav>
                                      </p:tavLst>
                                    </p:anim>
                                    <p:animEffect transition="in" filter="fade">
                                      <p:cBhvr>
                                        <p:cTn id="95" dur="500"/>
                                        <p:tgtEl>
                                          <p:spTgt spid="24"/>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childTnLst>
                                </p:cTn>
                              </p:par>
                            </p:childTnLst>
                          </p:cTn>
                        </p:par>
                      </p:childTnLst>
                    </p:cTn>
                  </p:par>
                  <p:par>
                    <p:cTn id="101" fill="hold">
                      <p:stCondLst>
                        <p:cond delay="indefinite"/>
                      </p:stCondLst>
                      <p:childTnLst>
                        <p:par>
                          <p:cTn id="102" fill="hold">
                            <p:stCondLst>
                              <p:cond delay="0"/>
                            </p:stCondLst>
                            <p:childTnLst>
                              <p:par>
                                <p:cTn id="103" presetID="12" presetClass="entr" presetSubtype="8" fill="hold" nodeType="clickEffect">
                                  <p:stCondLst>
                                    <p:cond delay="0"/>
                                  </p:stCondLst>
                                  <p:childTnLst>
                                    <p:set>
                                      <p:cBhvr>
                                        <p:cTn id="104" dur="1" fill="hold">
                                          <p:stCondLst>
                                            <p:cond delay="0"/>
                                          </p:stCondLst>
                                        </p:cTn>
                                        <p:tgtEl>
                                          <p:spTgt spid="6"/>
                                        </p:tgtEl>
                                        <p:attrNameLst>
                                          <p:attrName>style.visibility</p:attrName>
                                        </p:attrNameLst>
                                      </p:cBhvr>
                                      <p:to>
                                        <p:strVal val="visible"/>
                                      </p:to>
                                    </p:set>
                                    <p:anim calcmode="lin" valueType="num">
                                      <p:cBhvr additive="base">
                                        <p:cTn id="105" dur="500"/>
                                        <p:tgtEl>
                                          <p:spTgt spid="6"/>
                                        </p:tgtEl>
                                        <p:attrNameLst>
                                          <p:attrName>ppt_x</p:attrName>
                                        </p:attrNameLst>
                                      </p:cBhvr>
                                      <p:tavLst>
                                        <p:tav tm="0">
                                          <p:val>
                                            <p:strVal val="#ppt_x-#ppt_w*1.125000"/>
                                          </p:val>
                                        </p:tav>
                                        <p:tav tm="100000">
                                          <p:val>
                                            <p:strVal val="#ppt_x"/>
                                          </p:val>
                                        </p:tav>
                                      </p:tavLst>
                                    </p:anim>
                                    <p:animEffect transition="in" filter="wipe(right)">
                                      <p:cBhvr>
                                        <p:cTn id="106" dur="500"/>
                                        <p:tgtEl>
                                          <p:spTgt spid="6"/>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27"/>
                                        </p:tgtEl>
                                        <p:attrNameLst>
                                          <p:attrName>style.visibility</p:attrName>
                                        </p:attrNameLst>
                                      </p:cBhvr>
                                      <p:to>
                                        <p:strVal val="visible"/>
                                      </p:to>
                                    </p:set>
                                    <p:animEffect transition="in" filter="wipe(left)">
                                      <p:cBhvr>
                                        <p:cTn id="111" dur="500"/>
                                        <p:tgtEl>
                                          <p:spTgt spid="27"/>
                                        </p:tgtEl>
                                      </p:cBhvr>
                                    </p:animEffect>
                                  </p:childTnLst>
                                </p:cTn>
                              </p:par>
                              <p:par>
                                <p:cTn id="112" presetID="22" presetClass="entr" presetSubtype="8" fill="hold" grpId="0" nodeType="withEffect">
                                  <p:stCondLst>
                                    <p:cond delay="0"/>
                                  </p:stCondLst>
                                  <p:childTnLst>
                                    <p:set>
                                      <p:cBhvr>
                                        <p:cTn id="113" dur="1" fill="hold">
                                          <p:stCondLst>
                                            <p:cond delay="0"/>
                                          </p:stCondLst>
                                        </p:cTn>
                                        <p:tgtEl>
                                          <p:spTgt spid="28"/>
                                        </p:tgtEl>
                                        <p:attrNameLst>
                                          <p:attrName>style.visibility</p:attrName>
                                        </p:attrNameLst>
                                      </p:cBhvr>
                                      <p:to>
                                        <p:strVal val="visible"/>
                                      </p:to>
                                    </p:set>
                                    <p:animEffect transition="in" filter="wipe(left)">
                                      <p:cBhvr>
                                        <p:cTn id="114" dur="500"/>
                                        <p:tgtEl>
                                          <p:spTgt spid="28"/>
                                        </p:tgtEl>
                                      </p:cBhvr>
                                    </p:animEffect>
                                  </p:childTnLst>
                                </p:cTn>
                              </p:par>
                              <p:par>
                                <p:cTn id="115" presetID="22" presetClass="entr" presetSubtype="8" fill="hold" grpId="0" nodeType="with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wipe(left)">
                                      <p:cBhvr>
                                        <p:cTn id="117" dur="500"/>
                                        <p:tgtEl>
                                          <p:spTgt spid="29"/>
                                        </p:tgtEl>
                                      </p:cBhvr>
                                    </p:animEffect>
                                  </p:childTnLst>
                                </p:cTn>
                              </p:par>
                              <p:par>
                                <p:cTn id="118" presetID="22" presetClass="entr" presetSubtype="8" fill="hold" grpId="0" nodeType="withEffect">
                                  <p:stCondLst>
                                    <p:cond delay="0"/>
                                  </p:stCondLst>
                                  <p:childTnLst>
                                    <p:set>
                                      <p:cBhvr>
                                        <p:cTn id="119" dur="1" fill="hold">
                                          <p:stCondLst>
                                            <p:cond delay="0"/>
                                          </p:stCondLst>
                                        </p:cTn>
                                        <p:tgtEl>
                                          <p:spTgt spid="34"/>
                                        </p:tgtEl>
                                        <p:attrNameLst>
                                          <p:attrName>style.visibility</p:attrName>
                                        </p:attrNameLst>
                                      </p:cBhvr>
                                      <p:to>
                                        <p:strVal val="visible"/>
                                      </p:to>
                                    </p:set>
                                    <p:animEffect transition="in" filter="wipe(left)">
                                      <p:cBhvr>
                                        <p:cTn id="120" dur="500"/>
                                        <p:tgtEl>
                                          <p:spTgt spid="34"/>
                                        </p:tgtEl>
                                      </p:cBhvr>
                                    </p:animEffect>
                                  </p:childTnLst>
                                </p:cTn>
                              </p:par>
                              <p:par>
                                <p:cTn id="121" presetID="22" presetClass="entr" presetSubtype="8" fill="hold" grpId="0" nodeType="withEffect">
                                  <p:stCondLst>
                                    <p:cond delay="0"/>
                                  </p:stCondLst>
                                  <p:childTnLst>
                                    <p:set>
                                      <p:cBhvr>
                                        <p:cTn id="122" dur="1" fill="hold">
                                          <p:stCondLst>
                                            <p:cond delay="0"/>
                                          </p:stCondLst>
                                        </p:cTn>
                                        <p:tgtEl>
                                          <p:spTgt spid="35"/>
                                        </p:tgtEl>
                                        <p:attrNameLst>
                                          <p:attrName>style.visibility</p:attrName>
                                        </p:attrNameLst>
                                      </p:cBhvr>
                                      <p:to>
                                        <p:strVal val="visible"/>
                                      </p:to>
                                    </p:set>
                                    <p:animEffect transition="in" filter="wipe(left)">
                                      <p:cBhvr>
                                        <p:cTn id="123" dur="500"/>
                                        <p:tgtEl>
                                          <p:spTgt spid="35"/>
                                        </p:tgtEl>
                                      </p:cBhvr>
                                    </p:animEffect>
                                  </p:childTnLst>
                                </p:cTn>
                              </p:par>
                              <p:par>
                                <p:cTn id="124" presetID="22" presetClass="entr" presetSubtype="8" fill="hold" grpId="0" nodeType="withEffect">
                                  <p:stCondLst>
                                    <p:cond delay="0"/>
                                  </p:stCondLst>
                                  <p:childTnLst>
                                    <p:set>
                                      <p:cBhvr>
                                        <p:cTn id="125" dur="1" fill="hold">
                                          <p:stCondLst>
                                            <p:cond delay="0"/>
                                          </p:stCondLst>
                                        </p:cTn>
                                        <p:tgtEl>
                                          <p:spTgt spid="36"/>
                                        </p:tgtEl>
                                        <p:attrNameLst>
                                          <p:attrName>style.visibility</p:attrName>
                                        </p:attrNameLst>
                                      </p:cBhvr>
                                      <p:to>
                                        <p:strVal val="visible"/>
                                      </p:to>
                                    </p:set>
                                    <p:animEffect transition="in" filter="wipe(left)">
                                      <p:cBhvr>
                                        <p:cTn id="126" dur="500"/>
                                        <p:tgtEl>
                                          <p:spTgt spid="36"/>
                                        </p:tgtEl>
                                      </p:cBhvr>
                                    </p:animEffect>
                                  </p:childTnLst>
                                </p:cTn>
                              </p:par>
                              <p:par>
                                <p:cTn id="127" presetID="22" presetClass="entr" presetSubtype="8" fill="hold" grpId="0" nodeType="withEffect">
                                  <p:stCondLst>
                                    <p:cond delay="0"/>
                                  </p:stCondLst>
                                  <p:childTnLst>
                                    <p:set>
                                      <p:cBhvr>
                                        <p:cTn id="128" dur="1" fill="hold">
                                          <p:stCondLst>
                                            <p:cond delay="0"/>
                                          </p:stCondLst>
                                        </p:cTn>
                                        <p:tgtEl>
                                          <p:spTgt spid="37"/>
                                        </p:tgtEl>
                                        <p:attrNameLst>
                                          <p:attrName>style.visibility</p:attrName>
                                        </p:attrNameLst>
                                      </p:cBhvr>
                                      <p:to>
                                        <p:strVal val="visible"/>
                                      </p:to>
                                    </p:set>
                                    <p:animEffect transition="in" filter="wipe(left)">
                                      <p:cBhvr>
                                        <p:cTn id="129" dur="500"/>
                                        <p:tgtEl>
                                          <p:spTgt spid="37"/>
                                        </p:tgtEl>
                                      </p:cBhvr>
                                    </p:animEffect>
                                  </p:childTnLst>
                                </p:cTn>
                              </p:par>
                              <p:par>
                                <p:cTn id="130" presetID="22" presetClass="entr" presetSubtype="8" fill="hold" grpId="0" nodeType="withEffect">
                                  <p:stCondLst>
                                    <p:cond delay="0"/>
                                  </p:stCondLst>
                                  <p:childTnLst>
                                    <p:set>
                                      <p:cBhvr>
                                        <p:cTn id="131" dur="1" fill="hold">
                                          <p:stCondLst>
                                            <p:cond delay="0"/>
                                          </p:stCondLst>
                                        </p:cTn>
                                        <p:tgtEl>
                                          <p:spTgt spid="38"/>
                                        </p:tgtEl>
                                        <p:attrNameLst>
                                          <p:attrName>style.visibility</p:attrName>
                                        </p:attrNameLst>
                                      </p:cBhvr>
                                      <p:to>
                                        <p:strVal val="visible"/>
                                      </p:to>
                                    </p:set>
                                    <p:animEffect transition="in" filter="wipe(left)">
                                      <p:cBhvr>
                                        <p:cTn id="132" dur="500"/>
                                        <p:tgtEl>
                                          <p:spTgt spid="38"/>
                                        </p:tgtEl>
                                      </p:cBhvr>
                                    </p:animEffect>
                                  </p:childTnLst>
                                </p:cTn>
                              </p:par>
                              <p:par>
                                <p:cTn id="133" presetID="22" presetClass="entr" presetSubtype="8" fill="hold" grpId="0" nodeType="with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wipe(left)">
                                      <p:cBhvr>
                                        <p:cTn id="135"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4" grpId="0" animBg="1"/>
      <p:bldP spid="35" grpId="0" animBg="1"/>
      <p:bldP spid="36" grpId="0" animBg="1"/>
      <p:bldP spid="37" grpId="0" animBg="1"/>
      <p:bldP spid="38" grpId="0" animBg="1"/>
      <p:bldP spid="39"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64022" y="1657350"/>
            <a:ext cx="7594178" cy="584775"/>
          </a:xfrm>
          <a:prstGeom prst="rect">
            <a:avLst/>
          </a:prstGeom>
          <a:no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sym typeface="微软雅黑" panose="020B0503020204020204" pitchFamily="34" charset="-122"/>
              </a:rPr>
              <a:t>心态决定一切，是否拥有正确的心态是衡量讲师的一项重要指标，如何建设正确的教学心态需要注意以下几个方面：</a:t>
            </a:r>
            <a:endParaRPr lang="zh-CN" altLang="en-US" sz="16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7" name="组合 6"/>
          <p:cNvGrpSpPr/>
          <p:nvPr/>
        </p:nvGrpSpPr>
        <p:grpSpPr>
          <a:xfrm>
            <a:off x="835969" y="2409355"/>
            <a:ext cx="7594178" cy="2099392"/>
            <a:chOff x="835969" y="2409355"/>
            <a:chExt cx="7594178" cy="2099392"/>
          </a:xfrm>
        </p:grpSpPr>
        <p:sp>
          <p:nvSpPr>
            <p:cNvPr id="21" name="矩形 20"/>
            <p:cNvSpPr/>
            <p:nvPr/>
          </p:nvSpPr>
          <p:spPr>
            <a:xfrm>
              <a:off x="1468504" y="2438673"/>
              <a:ext cx="1580160" cy="849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激励</a:t>
              </a: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与赞美</a:t>
              </a:r>
              <a:endPar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lvl="0" algn="ctr"/>
              <a:r>
                <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人类</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往往生活在别人的期待</a:t>
              </a:r>
              <a:r>
                <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中</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矩形 22"/>
            <p:cNvSpPr/>
            <p:nvPr/>
          </p:nvSpPr>
          <p:spPr>
            <a:xfrm>
              <a:off x="6811595" y="2437995"/>
              <a:ext cx="1618552"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流畅</a:t>
              </a: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的表达</a:t>
              </a:r>
              <a:endPar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lvl="0" algn="ctr"/>
              <a:r>
                <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唯有</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容易的吸收，才能提高效能</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矩形 26"/>
            <p:cNvSpPr/>
            <p:nvPr/>
          </p:nvSpPr>
          <p:spPr>
            <a:xfrm>
              <a:off x="4069168" y="2417690"/>
              <a:ext cx="1638307"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强烈的</a:t>
              </a:r>
              <a:r>
                <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热情</a:t>
              </a:r>
              <a:endPar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lvl="0" algn="ctr"/>
              <a:r>
                <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热情，让学员感受</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到</a:t>
              </a:r>
              <a:r>
                <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情感的</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表</a:t>
              </a:r>
              <a:r>
                <a:rPr lang="zh-CN" altLang="en-US" sz="14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达</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8" name="矩形 27"/>
            <p:cNvSpPr/>
            <p:nvPr/>
          </p:nvSpPr>
          <p:spPr>
            <a:xfrm>
              <a:off x="1500729" y="3631462"/>
              <a:ext cx="1430129"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自信的</a:t>
              </a:r>
              <a:r>
                <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态度</a:t>
              </a:r>
              <a:endPar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lvl="0"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自信是创造公信的良方</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矩形 28"/>
            <p:cNvSpPr/>
            <p:nvPr/>
          </p:nvSpPr>
          <p:spPr>
            <a:xfrm>
              <a:off x="6777279" y="3512049"/>
              <a:ext cx="1452571"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真诚的</a:t>
              </a:r>
              <a:r>
                <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行动</a:t>
              </a:r>
              <a:endPar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lvl="0"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唯有付出，别人才能获得</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 name="矩形 29"/>
            <p:cNvSpPr/>
            <p:nvPr/>
          </p:nvSpPr>
          <p:spPr>
            <a:xfrm>
              <a:off x="4014955" y="3646180"/>
              <a:ext cx="1640941"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尊重与</a:t>
              </a:r>
              <a:r>
                <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信任</a:t>
              </a:r>
              <a:endPar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lvl="0" algn="ct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学习是共修，必须师生共同投入</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6" name="组合 5"/>
            <p:cNvGrpSpPr/>
            <p:nvPr/>
          </p:nvGrpSpPr>
          <p:grpSpPr>
            <a:xfrm>
              <a:off x="835969" y="2409355"/>
              <a:ext cx="2251469" cy="879239"/>
              <a:chOff x="683569" y="2144024"/>
              <a:chExt cx="2251469" cy="879239"/>
            </a:xfrm>
          </p:grpSpPr>
          <p:sp>
            <p:nvSpPr>
              <p:cNvPr id="4" name="矩形 3"/>
              <p:cNvSpPr/>
              <p:nvPr/>
            </p:nvSpPr>
            <p:spPr>
              <a:xfrm>
                <a:off x="832092" y="2144025"/>
                <a:ext cx="484011" cy="713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1</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矩形 4"/>
              <p:cNvSpPr/>
              <p:nvPr/>
            </p:nvSpPr>
            <p:spPr>
              <a:xfrm>
                <a:off x="683569" y="2144024"/>
                <a:ext cx="2251469" cy="87923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20" name="组合 19"/>
            <p:cNvGrpSpPr/>
            <p:nvPr/>
          </p:nvGrpSpPr>
          <p:grpSpPr>
            <a:xfrm>
              <a:off x="3441713" y="2409355"/>
              <a:ext cx="2251469" cy="879239"/>
              <a:chOff x="683569" y="2144024"/>
              <a:chExt cx="2251469" cy="879239"/>
            </a:xfrm>
          </p:grpSpPr>
          <p:sp>
            <p:nvSpPr>
              <p:cNvPr id="22" name="矩形 21"/>
              <p:cNvSpPr/>
              <p:nvPr/>
            </p:nvSpPr>
            <p:spPr>
              <a:xfrm>
                <a:off x="832092" y="2144025"/>
                <a:ext cx="484011" cy="713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2</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矩形 23"/>
              <p:cNvSpPr/>
              <p:nvPr/>
            </p:nvSpPr>
            <p:spPr>
              <a:xfrm>
                <a:off x="683569" y="2144024"/>
                <a:ext cx="2251469" cy="879239"/>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25" name="组合 24"/>
            <p:cNvGrpSpPr/>
            <p:nvPr/>
          </p:nvGrpSpPr>
          <p:grpSpPr>
            <a:xfrm>
              <a:off x="850495" y="3611417"/>
              <a:ext cx="2251469" cy="879239"/>
              <a:chOff x="683569" y="2144024"/>
              <a:chExt cx="2251469" cy="879239"/>
            </a:xfrm>
          </p:grpSpPr>
          <p:sp>
            <p:nvSpPr>
              <p:cNvPr id="26" name="矩形 25"/>
              <p:cNvSpPr/>
              <p:nvPr/>
            </p:nvSpPr>
            <p:spPr>
              <a:xfrm>
                <a:off x="832092" y="2144025"/>
                <a:ext cx="484011" cy="713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4</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 name="矩形 30"/>
              <p:cNvSpPr/>
              <p:nvPr/>
            </p:nvSpPr>
            <p:spPr>
              <a:xfrm>
                <a:off x="683569" y="2144024"/>
                <a:ext cx="2251469" cy="879239"/>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32" name="组合 31"/>
            <p:cNvGrpSpPr/>
            <p:nvPr/>
          </p:nvGrpSpPr>
          <p:grpSpPr>
            <a:xfrm>
              <a:off x="3441713" y="3608279"/>
              <a:ext cx="2251469" cy="879239"/>
              <a:chOff x="683569" y="2144024"/>
              <a:chExt cx="2251469" cy="879239"/>
            </a:xfrm>
          </p:grpSpPr>
          <p:sp>
            <p:nvSpPr>
              <p:cNvPr id="33" name="矩形 32"/>
              <p:cNvSpPr/>
              <p:nvPr/>
            </p:nvSpPr>
            <p:spPr>
              <a:xfrm>
                <a:off x="832092" y="2144025"/>
                <a:ext cx="484011" cy="713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5</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矩形 33"/>
              <p:cNvSpPr/>
              <p:nvPr/>
            </p:nvSpPr>
            <p:spPr>
              <a:xfrm>
                <a:off x="683569" y="2144024"/>
                <a:ext cx="2251469" cy="87923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35" name="组合 34"/>
            <p:cNvGrpSpPr/>
            <p:nvPr/>
          </p:nvGrpSpPr>
          <p:grpSpPr>
            <a:xfrm>
              <a:off x="6117685" y="2409355"/>
              <a:ext cx="2251469" cy="879239"/>
              <a:chOff x="683569" y="2144024"/>
              <a:chExt cx="2251469" cy="879239"/>
            </a:xfrm>
          </p:grpSpPr>
          <p:sp>
            <p:nvSpPr>
              <p:cNvPr id="36" name="矩形 35"/>
              <p:cNvSpPr/>
              <p:nvPr/>
            </p:nvSpPr>
            <p:spPr>
              <a:xfrm>
                <a:off x="832092" y="2144025"/>
                <a:ext cx="484011" cy="713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3</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 name="矩形 36"/>
              <p:cNvSpPr/>
              <p:nvPr/>
            </p:nvSpPr>
            <p:spPr>
              <a:xfrm>
                <a:off x="683569" y="2144024"/>
                <a:ext cx="2251469" cy="87923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38" name="组合 37"/>
            <p:cNvGrpSpPr/>
            <p:nvPr/>
          </p:nvGrpSpPr>
          <p:grpSpPr>
            <a:xfrm>
              <a:off x="6070272" y="3524017"/>
              <a:ext cx="2251469" cy="879239"/>
              <a:chOff x="683569" y="2144024"/>
              <a:chExt cx="2251469" cy="879239"/>
            </a:xfrm>
          </p:grpSpPr>
          <p:sp>
            <p:nvSpPr>
              <p:cNvPr id="39" name="矩形 38"/>
              <p:cNvSpPr/>
              <p:nvPr/>
            </p:nvSpPr>
            <p:spPr>
              <a:xfrm>
                <a:off x="832092" y="2144025"/>
                <a:ext cx="484011" cy="713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6</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 name="矩形 39"/>
              <p:cNvSpPr/>
              <p:nvPr/>
            </p:nvSpPr>
            <p:spPr>
              <a:xfrm>
                <a:off x="683569" y="2144024"/>
                <a:ext cx="2251469" cy="879239"/>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sp>
        <p:nvSpPr>
          <p:cNvPr id="41" name="TextBox 1"/>
          <p:cNvSpPr txBox="1"/>
          <p:nvPr/>
        </p:nvSpPr>
        <p:spPr>
          <a:xfrm>
            <a:off x="990600" y="1051156"/>
            <a:ext cx="7296816" cy="461665"/>
          </a:xfrm>
          <a:prstGeom prst="chevron">
            <a:avLst>
              <a:gd name="adj" fmla="val 0"/>
            </a:avLst>
          </a:prstGeom>
          <a:solidFill>
            <a:schemeClr val="accent2"/>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成功讲师的六大教学心态</a:t>
            </a:r>
            <a:endPar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fill="hold"/>
                                        <p:tgtEl>
                                          <p:spTgt spid="41"/>
                                        </p:tgtEl>
                                        <p:attrNameLst>
                                          <p:attrName>ppt_x</p:attrName>
                                        </p:attrNameLst>
                                      </p:cBhvr>
                                      <p:tavLst>
                                        <p:tav tm="0">
                                          <p:val>
                                            <p:strVal val="#ppt_x"/>
                                          </p:val>
                                        </p:tav>
                                        <p:tav tm="100000">
                                          <p:val>
                                            <p:strVal val="#ppt_x"/>
                                          </p:val>
                                        </p:tav>
                                      </p:tavLst>
                                    </p:anim>
                                    <p:anim calcmode="lin" valueType="num">
                                      <p:cBhvr additive="base">
                                        <p:cTn id="8"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5159710" y="1733550"/>
            <a:ext cx="3079254"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正确的眼神</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圆角矩形 11"/>
          <p:cNvSpPr/>
          <p:nvPr/>
        </p:nvSpPr>
        <p:spPr>
          <a:xfrm>
            <a:off x="2286000" y="1733550"/>
            <a:ext cx="2585678"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不适宜的眼神</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圆角矩形 12"/>
          <p:cNvSpPr/>
          <p:nvPr/>
        </p:nvSpPr>
        <p:spPr>
          <a:xfrm>
            <a:off x="5150345" y="2425502"/>
            <a:ext cx="3079255" cy="1975048"/>
          </a:xfrm>
          <a:prstGeom prst="roundRect">
            <a:avLst>
              <a:gd name="adj" fmla="val 8725"/>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C00000"/>
              </a:buClr>
              <a:buFont typeface="Wingdings" panose="05000000000000000000" pitchFamily="2" charset="2"/>
              <a:buChar char="l"/>
            </a:pP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眼神锁住某一人之后再开始表达；</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在某一个角落固定找一个目标（人），轮流扫描这些目标；</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巡视全场，以</a:t>
            </a:r>
            <a:r>
              <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S</a:t>
            </a: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形扫描最佳；</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要</a:t>
            </a: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做眼神接触，以</a:t>
            </a:r>
            <a:r>
              <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3-5</a:t>
            </a: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秒最佳，切记死盯着一个人或眼神飘忽；</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回答问题时，兼顾个人及整体；</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Clr>
                <a:srgbClr val="C00000"/>
              </a:buClr>
              <a:buFont typeface="Wingdings" panose="05000000000000000000" pitchFamily="2" charset="2"/>
              <a:buChar char="l"/>
            </a:pPr>
            <a:endPar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圆角矩形 13"/>
          <p:cNvSpPr/>
          <p:nvPr/>
        </p:nvSpPr>
        <p:spPr>
          <a:xfrm>
            <a:off x="2276636" y="2425502"/>
            <a:ext cx="2585678" cy="1959007"/>
          </a:xfrm>
          <a:prstGeom prst="roundRect">
            <a:avLst>
              <a:gd name="adj" fmla="val 8725"/>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上下、左右闪烁；</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r>
              <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只</a:t>
            </a: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看</a:t>
            </a:r>
            <a:r>
              <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个人；</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熟视无睹，目光呆滞；</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l"/>
            </a:pPr>
            <a:r>
              <a:rPr lang="zh-CN" altLang="en-US" sz="1400" dirty="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三板讲</a:t>
            </a: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员</a:t>
            </a:r>
            <a:r>
              <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rPr>
              <a:t>只盯天花板、地板、黑板；</a:t>
            </a:r>
            <a:endParaRPr lang="en-US" altLang="zh-CN" sz="1400" dirty="0" smtClean="0">
              <a:solidFill>
                <a:schemeClr val="tx2">
                  <a:lumMod val="7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4" name="图片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609600" y="1695849"/>
            <a:ext cx="1905000" cy="3247342"/>
          </a:xfrm>
          <a:prstGeom prst="rect">
            <a:avLst/>
          </a:prstGeom>
        </p:spPr>
      </p:pic>
      <p:sp>
        <p:nvSpPr>
          <p:cNvPr id="8" name="TextBox 1"/>
          <p:cNvSpPr txBox="1"/>
          <p:nvPr/>
        </p:nvSpPr>
        <p:spPr>
          <a:xfrm>
            <a:off x="990600" y="1051156"/>
            <a:ext cx="7296816" cy="461665"/>
          </a:xfrm>
          <a:prstGeom prst="chevron">
            <a:avLst>
              <a:gd name="adj" fmla="val 0"/>
            </a:avLst>
          </a:prstGeom>
          <a:solidFill>
            <a:schemeClr val="accent2"/>
          </a:solidFill>
        </p:spPr>
        <p:txBody>
          <a:bodyPr wrap="squar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身体语言</a:t>
            </a:r>
            <a:r>
              <a:rPr lang="en-US" altLang="zh-CN"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眼神的运用</a:t>
            </a:r>
            <a:endParaRPr lang="zh-CN" altLang="en-US" sz="2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8" grpId="0" animBg="1"/>
    </p:bldLst>
  </p:timing>
</p:sld>
</file>

<file path=ppt/tags/tag1.xml><?xml version="1.0" encoding="utf-8"?>
<p:tagLst xmlns:p="http://schemas.openxmlformats.org/presentationml/2006/main">
  <p:tag name="ISPRING_ULTRA_SCORM_COURSE_ID" val="82ADB108-2F67-4B4E-A97E-19ABB6FAC58E"/>
  <p:tag name="ISPRING_SCORM_RATE_SLIDES" val="1"/>
  <p:tag name="ISPRINGONLINEFOLDERID" val="0"/>
  <p:tag name="ISPRINGONLINEFOLDERPATH" val="Content List"/>
  <p:tag name="ISPRINGCLOUDFOLDERID" val="0"/>
  <p:tag name="ISPRINGCLOUDFOLDERPATH" val="Repository"/>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commondata" val="eyJoZGlkIjoiYTQ3YTc2YjBlNWRhYjQ0NTA0MDBkN2E0YWM4YTZjZGMifQ=="/>
</p:tagLst>
</file>

<file path=ppt/theme/theme1.xml><?xml version="1.0" encoding="utf-8"?>
<a:theme xmlns:a="http://schemas.openxmlformats.org/drawingml/2006/main" name="Office 主题">
  <a:themeElements>
    <a:clrScheme name="自定义 10">
      <a:dk1>
        <a:sysClr val="windowText" lastClr="000000"/>
      </a:dk1>
      <a:lt1>
        <a:srgbClr val="FFFFFF"/>
      </a:lt1>
      <a:dk2>
        <a:srgbClr val="000000"/>
      </a:dk2>
      <a:lt2>
        <a:srgbClr val="FFFFFF"/>
      </a:lt2>
      <a:accent1>
        <a:srgbClr val="3D4C89"/>
      </a:accent1>
      <a:accent2>
        <a:srgbClr val="F23F36"/>
      </a:accent2>
      <a:accent3>
        <a:srgbClr val="3D4C89"/>
      </a:accent3>
      <a:accent4>
        <a:srgbClr val="F23F36"/>
      </a:accent4>
      <a:accent5>
        <a:srgbClr val="3D4C89"/>
      </a:accent5>
      <a:accent6>
        <a:srgbClr val="F23F36"/>
      </a:accent6>
      <a:hlink>
        <a:srgbClr val="3D4C89"/>
      </a:hlink>
      <a:folHlink>
        <a:srgbClr val="F23F36"/>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2943</Words>
  <Application>WPS 演示</Application>
  <PresentationFormat>全屏显示(16:9)</PresentationFormat>
  <Paragraphs>369</Paragraphs>
  <Slides>28</Slides>
  <Notes>28</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28</vt:i4>
      </vt:variant>
    </vt:vector>
  </HeadingPairs>
  <TitlesOfParts>
    <vt:vector size="43" baseType="lpstr">
      <vt:lpstr>Arial</vt:lpstr>
      <vt:lpstr>宋体</vt:lpstr>
      <vt:lpstr>Wingdings</vt:lpstr>
      <vt:lpstr>微软雅黑</vt:lpstr>
      <vt:lpstr>Impact</vt:lpstr>
      <vt:lpstr>汉仪锐智W</vt:lpstr>
      <vt:lpstr>Arial Unicode MS</vt:lpstr>
      <vt:lpstr>Calibri</vt:lpstr>
      <vt:lpstr>Times New Roman</vt:lpstr>
      <vt:lpstr>Meiryo</vt:lpstr>
      <vt:lpstr>Yu Gothic UI</vt:lpstr>
      <vt:lpstr>Arial Narrow</vt:lpstr>
      <vt:lpstr>Arial Black</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培训讲师的授课目的</vt:lpstr>
      <vt:lpstr>直销中演讲至少应达到五个目的：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http:/www.ypppt.com</cp:keywords>
  <cp:lastModifiedBy>Years later</cp:lastModifiedBy>
  <cp:revision>3</cp:revision>
  <dcterms:created xsi:type="dcterms:W3CDTF">2019-05-13T05:48:00Z</dcterms:created>
  <dcterms:modified xsi:type="dcterms:W3CDTF">2024-06-28T13:45:49Z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69D3206E111F4EF3A4BC64333F74564B_13</vt:lpwstr>
  </property>
  <property fmtid="{D5CDD505-2E9C-101B-9397-08002B2CF9AE}" pid="3" name="KSOProductBuildVer">
    <vt:lpwstr>2052-12.1.0.17133</vt:lpwstr>
  </property>
</Properties>
</file>