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2.svg" ContentType="image/svg+xml"/>
  <Override PartName="/ppt/media/image21.svg" ContentType="image/svg+xml"/>
  <Override PartName="/ppt/media/image22.svg" ContentType="image/svg+xml"/>
  <Override PartName="/ppt/media/image26.svg" ContentType="image/svg+xml"/>
  <Override PartName="/ppt/media/image2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3"/>
  </p:notesMasterIdLst>
  <p:handoutMasterIdLst>
    <p:handoutMasterId r:id="rId34"/>
  </p:handoutMasterIdLst>
  <p:sldIdLst>
    <p:sldId id="9880" r:id="rId4"/>
    <p:sldId id="9881" r:id="rId5"/>
    <p:sldId id="9882" r:id="rId6"/>
    <p:sldId id="263" r:id="rId7"/>
    <p:sldId id="264" r:id="rId8"/>
    <p:sldId id="265" r:id="rId9"/>
    <p:sldId id="266" r:id="rId10"/>
    <p:sldId id="9886" r:id="rId11"/>
    <p:sldId id="268" r:id="rId12"/>
    <p:sldId id="269" r:id="rId13"/>
    <p:sldId id="270" r:id="rId14"/>
    <p:sldId id="988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9887" r:id="rId30"/>
    <p:sldId id="9883" r:id="rId31"/>
    <p:sldId id="9909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98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2069" userDrawn="1">
          <p15:clr>
            <a:srgbClr val="A4A3A4"/>
          </p15:clr>
        </p15:guide>
        <p15:guide id="8" orient="horz" pos="3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15"/>
    <a:srgbClr val="79B7EA"/>
    <a:srgbClr val="FBDFDE"/>
    <a:srgbClr val="FC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870" y="114"/>
      </p:cViewPr>
      <p:guideLst>
        <p:guide pos="3863"/>
        <p:guide pos="1005"/>
        <p:guide pos="6698"/>
        <p:guide orient="horz" pos="845"/>
        <p:guide orient="horz" pos="2069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2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09126" y="-218138"/>
            <a:ext cx="12517434" cy="7573730"/>
            <a:chOff x="-109126" y="-218138"/>
            <a:chExt cx="12517434" cy="7573730"/>
          </a:xfrm>
        </p:grpSpPr>
        <p:sp>
          <p:nvSpPr>
            <p:cNvPr id="8" name="任意多边形: 形状 7"/>
            <p:cNvSpPr/>
            <p:nvPr/>
          </p:nvSpPr>
          <p:spPr>
            <a:xfrm rot="20970089">
              <a:off x="-109126" y="-218138"/>
              <a:ext cx="2562759" cy="691970"/>
            </a:xfrm>
            <a:custGeom>
              <a:avLst/>
              <a:gdLst>
                <a:gd name="connsiteX0" fmla="*/ 115997 w 2562759"/>
                <a:gd name="connsiteY0" fmla="*/ 0 h 691970"/>
                <a:gd name="connsiteX1" fmla="*/ 2562759 w 2562759"/>
                <a:gd name="connsiteY1" fmla="*/ 453415 h 691970"/>
                <a:gd name="connsiteX2" fmla="*/ 2424084 w 2562759"/>
                <a:gd name="connsiteY2" fmla="*/ 504156 h 691970"/>
                <a:gd name="connsiteX3" fmla="*/ 922136 w 2562759"/>
                <a:gd name="connsiteY3" fmla="*/ 691970 h 691970"/>
                <a:gd name="connsiteX4" fmla="*/ 95350 w 2562759"/>
                <a:gd name="connsiteY4" fmla="*/ 641578 h 691970"/>
                <a:gd name="connsiteX5" fmla="*/ 0 w 2562759"/>
                <a:gd name="connsiteY5" fmla="*/ 625954 h 69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759" h="691970">
                  <a:moveTo>
                    <a:pt x="115997" y="0"/>
                  </a:moveTo>
                  <a:lnTo>
                    <a:pt x="2562759" y="453415"/>
                  </a:lnTo>
                  <a:lnTo>
                    <a:pt x="2424084" y="504156"/>
                  </a:lnTo>
                  <a:cubicBezTo>
                    <a:pt x="2039702" y="620197"/>
                    <a:pt x="1508683" y="691970"/>
                    <a:pt x="922136" y="691970"/>
                  </a:cubicBezTo>
                  <a:cubicBezTo>
                    <a:pt x="628863" y="691970"/>
                    <a:pt x="349471" y="674027"/>
                    <a:pt x="95350" y="641578"/>
                  </a:cubicBezTo>
                  <a:lnTo>
                    <a:pt x="0" y="625954"/>
                  </a:lnTo>
                  <a:close/>
                </a:path>
              </a:pathLst>
            </a:custGeom>
            <a:solidFill>
              <a:srgbClr val="C8E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 rot="20970089">
              <a:off x="7127165" y="5463005"/>
              <a:ext cx="5281143" cy="1892587"/>
            </a:xfrm>
            <a:custGeom>
              <a:avLst/>
              <a:gdLst>
                <a:gd name="connsiteX0" fmla="*/ 5281143 w 5281143"/>
                <a:gd name="connsiteY0" fmla="*/ 1759 h 1803623"/>
                <a:gd name="connsiteX1" fmla="*/ 4951708 w 5281143"/>
                <a:gd name="connsiteY1" fmla="*/ 1779489 h 1803623"/>
                <a:gd name="connsiteX2" fmla="*/ 4804423 w 5281143"/>
                <a:gd name="connsiteY2" fmla="*/ 1803623 h 1803623"/>
                <a:gd name="connsiteX3" fmla="*/ 6913 w 5281143"/>
                <a:gd name="connsiteY3" fmla="*/ 914585 h 1803623"/>
                <a:gd name="connsiteX4" fmla="*/ 0 w 5281143"/>
                <a:gd name="connsiteY4" fmla="*/ 873258 h 1803623"/>
                <a:gd name="connsiteX5" fmla="*/ 231001 w 5281143"/>
                <a:gd name="connsiteY5" fmla="*/ 915624 h 1803623"/>
                <a:gd name="connsiteX6" fmla="*/ 1858568 w 5281143"/>
                <a:gd name="connsiteY6" fmla="*/ 1040038 h 1803623"/>
                <a:gd name="connsiteX7" fmla="*/ 5273095 w 5281143"/>
                <a:gd name="connsiteY7" fmla="*/ 9225 h 1803623"/>
                <a:gd name="connsiteX8" fmla="*/ 5271552 w 5281143"/>
                <a:gd name="connsiteY8" fmla="*/ 0 h 1803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1143" h="1803623">
                  <a:moveTo>
                    <a:pt x="5281143" y="1759"/>
                  </a:moveTo>
                  <a:lnTo>
                    <a:pt x="4951708" y="1779489"/>
                  </a:lnTo>
                  <a:lnTo>
                    <a:pt x="4804423" y="1803623"/>
                  </a:lnTo>
                  <a:lnTo>
                    <a:pt x="6913" y="914585"/>
                  </a:lnTo>
                  <a:lnTo>
                    <a:pt x="0" y="873258"/>
                  </a:lnTo>
                  <a:lnTo>
                    <a:pt x="231001" y="915624"/>
                  </a:lnTo>
                  <a:cubicBezTo>
                    <a:pt x="714817" y="994968"/>
                    <a:pt x="1269258" y="1040038"/>
                    <a:pt x="1858568" y="1040038"/>
                  </a:cubicBezTo>
                  <a:cubicBezTo>
                    <a:pt x="3744359" y="1040038"/>
                    <a:pt x="5273094" y="578527"/>
                    <a:pt x="5273095" y="9225"/>
                  </a:cubicBezTo>
                  <a:lnTo>
                    <a:pt x="5271552" y="0"/>
                  </a:lnTo>
                  <a:close/>
                </a:path>
              </a:pathLst>
            </a:custGeom>
            <a:solidFill>
              <a:srgbClr val="79B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22.sv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蓝色的天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b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id="7" name="图片 线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4"/>
          <a:stretch>
            <a:fillRect/>
          </a:stretch>
        </p:blipFill>
        <p:spPr>
          <a:xfrm>
            <a:off x="-1" y="-633380"/>
            <a:ext cx="12192001" cy="7502486"/>
          </a:xfrm>
          <a:prstGeom prst="rect">
            <a:avLst/>
          </a:prstGeom>
        </p:spPr>
      </p:pic>
      <p:pic>
        <p:nvPicPr>
          <p:cNvPr id="5" name="图片 4" descr="图片包含 建筑, 镜子, 放大镜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9"/>
          <a:stretch>
            <a:fillRect/>
          </a:stretch>
        </p:blipFill>
        <p:spPr>
          <a:xfrm>
            <a:off x="-722239" y="-856949"/>
            <a:ext cx="9954950" cy="8252588"/>
          </a:xfrm>
          <a:prstGeom prst="rect">
            <a:avLst/>
          </a:prstGeom>
        </p:spPr>
      </p:pic>
      <p:pic>
        <p:nvPicPr>
          <p:cNvPr id="12" name="图片 心" descr="粉色的花朵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5" b="43614"/>
          <a:stretch>
            <a:fillRect/>
          </a:stretch>
        </p:blipFill>
        <p:spPr>
          <a:xfrm rot="592663">
            <a:off x="-562570" y="-928907"/>
            <a:ext cx="7950835" cy="809354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313202" y="2616614"/>
            <a:ext cx="6661540" cy="4476061"/>
            <a:chOff x="4730274" y="1997612"/>
            <a:chExt cx="7233518" cy="4860388"/>
          </a:xfrm>
        </p:grpSpPr>
        <p:sp>
          <p:nvSpPr>
            <p:cNvPr id="10" name="椭圆 9"/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图片包含 男人, 游戏机, 笔记本, 屏幕&#10;&#10;描述已自动生成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479734" y="3749831"/>
            <a:ext cx="558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教师心理健康及其维护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压力情绪管理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28934" y="1529583"/>
            <a:ext cx="282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MENTAL HEALTH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5748" y="2089348"/>
            <a:ext cx="7950835" cy="156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30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心理健康</a:t>
            </a:r>
            <a:endParaRPr lang="zh-CN" altLang="en-US" sz="9600" b="1" dirty="0">
              <a:solidFill>
                <a:srgbClr val="FF30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64386" y="3505858"/>
            <a:ext cx="598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Teachers' mental health and management of pressure emotion</a:t>
            </a:r>
            <a:endParaRPr lang="zh-CN" altLang="en-US" sz="1400" u="sng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97885" y="5280909"/>
            <a:ext cx="36865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400" kern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kern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kern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营   </a:t>
            </a:r>
            <a:endParaRPr lang="en-US" altLang="zh-CN" sz="1400" kern="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汇报时间：</a:t>
            </a:r>
            <a:r>
              <a:rPr lang="en-US" altLang="zh-CN" sz="1400" kern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2021.X.XX</a:t>
            </a:r>
            <a:endParaRPr lang="en-US" altLang="zh-CN" sz="1400" kern="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d-cross_291298"/>
          <p:cNvSpPr>
            <a:spLocks noChangeAspect="1"/>
          </p:cNvSpPr>
          <p:nvPr/>
        </p:nvSpPr>
        <p:spPr bwMode="auto">
          <a:xfrm>
            <a:off x="10475517" y="397538"/>
            <a:ext cx="962815" cy="96136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606722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3" grpId="0"/>
      <p:bldP spid="23" grpId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教师心理健康问题的现状及表现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5201" y="1417290"/>
            <a:ext cx="196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生理变化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5339" y="1417290"/>
            <a:ext cx="196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行为反应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49103" y="1417290"/>
            <a:ext cx="1969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认知变化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89730" y="1908219"/>
            <a:ext cx="2828294" cy="3736720"/>
            <a:chOff x="1589730" y="1908219"/>
            <a:chExt cx="2828294" cy="3736720"/>
          </a:xfrm>
        </p:grpSpPr>
        <p:sp>
          <p:nvSpPr>
            <p:cNvPr id="2" name="文本框 1"/>
            <p:cNvSpPr txBox="1"/>
            <p:nvPr/>
          </p:nvSpPr>
          <p:spPr>
            <a:xfrm>
              <a:off x="1604028" y="1983680"/>
              <a:ext cx="2813996" cy="3661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呼吸急促、心跳加速、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4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瞳孔扩大紧张性头痛、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4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警觉性提高频尿、冒汗、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4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口干舌燥、肠胃不适、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4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消化系统紊乱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4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皮肤问题 肌肉紧张 、背痛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4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血压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(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血糖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)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升高 睡眠失调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4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疲劳感、全身无力、倦怠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589730" y="1908219"/>
              <a:ext cx="2813996" cy="337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91624" y="1908219"/>
            <a:ext cx="2813996" cy="3388472"/>
            <a:chOff x="4691624" y="1908219"/>
            <a:chExt cx="2813996" cy="3388472"/>
          </a:xfrm>
        </p:grpSpPr>
        <p:sp>
          <p:nvSpPr>
            <p:cNvPr id="16" name="文本框 15"/>
            <p:cNvSpPr txBox="1"/>
            <p:nvPr/>
          </p:nvSpPr>
          <p:spPr>
            <a:xfrm>
              <a:off x="4965102" y="1924614"/>
              <a:ext cx="2540518" cy="337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药物滥用饮食失调 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食欲异常烟酒过量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搓手抖脚、坐立不安、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强迫行为说话滔滔不绝、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说话急促工作效率下降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比平时更容易出事故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社会退缩、精神恍惚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富有攻击性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691624" y="1908219"/>
              <a:ext cx="2813996" cy="337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93517" y="1908219"/>
            <a:ext cx="2974237" cy="3856164"/>
            <a:chOff x="7793517" y="1908219"/>
            <a:chExt cx="2974237" cy="3856164"/>
          </a:xfrm>
        </p:grpSpPr>
        <p:sp>
          <p:nvSpPr>
            <p:cNvPr id="20" name="文本框 19"/>
            <p:cNvSpPr txBox="1"/>
            <p:nvPr/>
          </p:nvSpPr>
          <p:spPr>
            <a:xfrm>
              <a:off x="8022030" y="1924614"/>
              <a:ext cx="2745724" cy="383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注意力难以集中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记忆力衰退 、健忘、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丢三落四判断力减弱、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无法清楚思考钻牛角尖、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遇事迟疑不决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丧失自信 夸大的压力感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793517" y="1908219"/>
              <a:ext cx="2813996" cy="337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14" grpId="1"/>
      <p:bldP spid="14" grpId="2"/>
      <p:bldP spid="19" grpId="1"/>
      <p:bldP spid="1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教师心理健康问题的现状及表现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099296" y="2287061"/>
            <a:ext cx="4195178" cy="333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焦虑、紧张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抑郁 、缺乏生活情趣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沮丧、情绪低落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无助感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情绪的波动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生气、易怒、敌意、莫名其妙地发火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卡通人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73" y="1959415"/>
            <a:ext cx="6066050" cy="555928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54164" y="1759360"/>
            <a:ext cx="2960687" cy="513393"/>
            <a:chOff x="1854164" y="1759360"/>
            <a:chExt cx="2960687" cy="513393"/>
          </a:xfrm>
        </p:grpSpPr>
        <p:sp>
          <p:nvSpPr>
            <p:cNvPr id="3" name="文本框 2"/>
            <p:cNvSpPr txBox="1"/>
            <p:nvPr/>
          </p:nvSpPr>
          <p:spPr>
            <a:xfrm>
              <a:off x="2382831" y="1759360"/>
              <a:ext cx="1956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情绪变化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854164" y="2171149"/>
              <a:ext cx="2960687" cy="101604"/>
            </a:xfrm>
            <a:custGeom>
              <a:avLst/>
              <a:gdLst>
                <a:gd name="connsiteX0" fmla="*/ 809181 w 4015349"/>
                <a:gd name="connsiteY0" fmla="*/ 0 h 221321"/>
                <a:gd name="connsiteX1" fmla="*/ 3214368 w 4015349"/>
                <a:gd name="connsiteY1" fmla="*/ 0 h 221321"/>
                <a:gd name="connsiteX2" fmla="*/ 4015349 w 4015349"/>
                <a:gd name="connsiteY2" fmla="*/ 219078 h 221321"/>
                <a:gd name="connsiteX3" fmla="*/ 4015349 w 4015349"/>
                <a:gd name="connsiteY3" fmla="*/ 221321 h 221321"/>
                <a:gd name="connsiteX4" fmla="*/ 0 w 4015349"/>
                <a:gd name="connsiteY4" fmla="*/ 221321 h 22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349" h="221321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蓝色的天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b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id="7" name="图片 线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322"/>
          <a:stretch>
            <a:fillRect/>
          </a:stretch>
        </p:blipFill>
        <p:spPr>
          <a:xfrm>
            <a:off x="-1" y="-633380"/>
            <a:ext cx="12192001" cy="4214780"/>
          </a:xfrm>
          <a:prstGeom prst="rect">
            <a:avLst/>
          </a:prstGeom>
        </p:spPr>
      </p:pic>
      <p:pic>
        <p:nvPicPr>
          <p:cNvPr id="5" name="图片 4" descr="图片包含 建筑, 镜子, 放大镜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9"/>
          <a:stretch>
            <a:fillRect/>
          </a:stretch>
        </p:blipFill>
        <p:spPr>
          <a:xfrm>
            <a:off x="2034516" y="65093"/>
            <a:ext cx="3280434" cy="271945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259711" y="2529503"/>
            <a:ext cx="6661540" cy="4476061"/>
            <a:chOff x="4730274" y="1997612"/>
            <a:chExt cx="7233518" cy="4860388"/>
          </a:xfrm>
        </p:grpSpPr>
        <p:sp>
          <p:nvSpPr>
            <p:cNvPr id="10" name="椭圆 9"/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图片包含 男人, 游戏机, 笔记本, 屏幕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669303" y="736921"/>
            <a:ext cx="2131065" cy="156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FF30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9600" b="1" dirty="0">
              <a:solidFill>
                <a:srgbClr val="FF30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red-cross_291298"/>
          <p:cNvSpPr>
            <a:spLocks noChangeAspect="1"/>
          </p:cNvSpPr>
          <p:nvPr/>
        </p:nvSpPr>
        <p:spPr bwMode="auto">
          <a:xfrm>
            <a:off x="2622620" y="5184918"/>
            <a:ext cx="1495180" cy="149292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606722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</p:sp>
      <p:sp>
        <p:nvSpPr>
          <p:cNvPr id="20" name="文本框 19"/>
          <p:cNvSpPr txBox="1"/>
          <p:nvPr/>
        </p:nvSpPr>
        <p:spPr>
          <a:xfrm>
            <a:off x="92532" y="2917276"/>
            <a:ext cx="8240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面对压力，如何管理情绪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8602" y="3514072"/>
            <a:ext cx="650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Teachers' mental health and management of pressure emotion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线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32155" r="57656" b="43614"/>
          <a:stretch>
            <a:fillRect/>
          </a:stretch>
        </p:blipFill>
        <p:spPr>
          <a:xfrm>
            <a:off x="-3" y="-147565"/>
            <a:ext cx="3110512" cy="32240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0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614224" y="1841659"/>
            <a:ext cx="913322" cy="620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7763808" y="1835724"/>
            <a:ext cx="1058634" cy="620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承受力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898912" y="3172907"/>
            <a:ext cx="1628634" cy="620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压力的来源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7763808" y="3236738"/>
            <a:ext cx="1574778" cy="62029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压力的反应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2898912" y="4504155"/>
            <a:ext cx="1628634" cy="6143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原因的管理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7763808" y="4498220"/>
            <a:ext cx="1550065" cy="62029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反应的管理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580964" y="1961416"/>
            <a:ext cx="3243824" cy="3205630"/>
            <a:chOff x="1148606" y="2261968"/>
            <a:chExt cx="3199210" cy="3161542"/>
          </a:xfrm>
          <a:solidFill>
            <a:schemeClr val="accent2"/>
          </a:solidFill>
        </p:grpSpPr>
        <p:sp>
          <p:nvSpPr>
            <p:cNvPr id="19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1343229" y="3904833"/>
              <a:ext cx="1051322" cy="1516856"/>
            </a:xfrm>
            <a:custGeom>
              <a:avLst/>
              <a:gdLst>
                <a:gd name="T0" fmla="*/ 2147483646 w 399"/>
                <a:gd name="T1" fmla="*/ 2147483646 h 575"/>
                <a:gd name="T2" fmla="*/ 2147483646 w 399"/>
                <a:gd name="T3" fmla="*/ 2147483646 h 575"/>
                <a:gd name="T4" fmla="*/ 2147483646 w 399"/>
                <a:gd name="T5" fmla="*/ 2147483646 h 575"/>
                <a:gd name="T6" fmla="*/ 2147483646 w 399"/>
                <a:gd name="T7" fmla="*/ 2147483646 h 575"/>
                <a:gd name="T8" fmla="*/ 2147483646 w 399"/>
                <a:gd name="T9" fmla="*/ 2147483646 h 575"/>
                <a:gd name="T10" fmla="*/ 2147483646 w 399"/>
                <a:gd name="T11" fmla="*/ 2147483646 h 575"/>
                <a:gd name="T12" fmla="*/ 2147483646 w 399"/>
                <a:gd name="T13" fmla="*/ 2147483646 h 575"/>
                <a:gd name="T14" fmla="*/ 2147483646 w 399"/>
                <a:gd name="T15" fmla="*/ 2147483646 h 575"/>
                <a:gd name="T16" fmla="*/ 2147483646 w 399"/>
                <a:gd name="T17" fmla="*/ 2147483646 h 575"/>
                <a:gd name="T18" fmla="*/ 2147483646 w 399"/>
                <a:gd name="T19" fmla="*/ 2147483646 h 575"/>
                <a:gd name="T20" fmla="*/ 2147483646 w 399"/>
                <a:gd name="T21" fmla="*/ 2147483646 h 575"/>
                <a:gd name="T22" fmla="*/ 2147483646 w 399"/>
                <a:gd name="T23" fmla="*/ 2147483646 h 575"/>
                <a:gd name="T24" fmla="*/ 2147483646 w 399"/>
                <a:gd name="T25" fmla="*/ 2147483646 h 575"/>
                <a:gd name="T26" fmla="*/ 2147483646 w 399"/>
                <a:gd name="T27" fmla="*/ 2147483646 h 575"/>
                <a:gd name="T28" fmla="*/ 2147483646 w 399"/>
                <a:gd name="T29" fmla="*/ 2147483646 h 575"/>
                <a:gd name="T30" fmla="*/ 2147483646 w 399"/>
                <a:gd name="T31" fmla="*/ 2147483646 h 575"/>
                <a:gd name="T32" fmla="*/ 2147483646 w 399"/>
                <a:gd name="T33" fmla="*/ 2147483646 h 575"/>
                <a:gd name="T34" fmla="*/ 2147483646 w 399"/>
                <a:gd name="T35" fmla="*/ 2147483646 h 575"/>
                <a:gd name="T36" fmla="*/ 2147483646 w 399"/>
                <a:gd name="T37" fmla="*/ 2147483646 h 575"/>
                <a:gd name="T38" fmla="*/ 2147483646 w 399"/>
                <a:gd name="T39" fmla="*/ 2147483646 h 575"/>
                <a:gd name="T40" fmla="*/ 2147483646 w 399"/>
                <a:gd name="T41" fmla="*/ 2147483646 h 575"/>
                <a:gd name="T42" fmla="*/ 2147483646 w 399"/>
                <a:gd name="T43" fmla="*/ 2147483646 h 575"/>
                <a:gd name="T44" fmla="*/ 2147483646 w 399"/>
                <a:gd name="T45" fmla="*/ 2147483646 h 575"/>
                <a:gd name="T46" fmla="*/ 2147483646 w 399"/>
                <a:gd name="T47" fmla="*/ 2147483646 h 575"/>
                <a:gd name="T48" fmla="*/ 2147483646 w 399"/>
                <a:gd name="T49" fmla="*/ 2147483646 h 5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9" h="575">
                  <a:moveTo>
                    <a:pt x="370" y="239"/>
                  </a:moveTo>
                  <a:cubicBezTo>
                    <a:pt x="359" y="211"/>
                    <a:pt x="344" y="184"/>
                    <a:pt x="325" y="160"/>
                  </a:cubicBezTo>
                  <a:cubicBezTo>
                    <a:pt x="315" y="148"/>
                    <a:pt x="304" y="137"/>
                    <a:pt x="292" y="127"/>
                  </a:cubicBezTo>
                  <a:cubicBezTo>
                    <a:pt x="289" y="125"/>
                    <a:pt x="286" y="122"/>
                    <a:pt x="283" y="120"/>
                  </a:cubicBezTo>
                  <a:cubicBezTo>
                    <a:pt x="280" y="117"/>
                    <a:pt x="277" y="115"/>
                    <a:pt x="274" y="113"/>
                  </a:cubicBezTo>
                  <a:cubicBezTo>
                    <a:pt x="268" y="108"/>
                    <a:pt x="262" y="104"/>
                    <a:pt x="255" y="100"/>
                  </a:cubicBezTo>
                  <a:cubicBezTo>
                    <a:pt x="229" y="83"/>
                    <a:pt x="201" y="70"/>
                    <a:pt x="171" y="61"/>
                  </a:cubicBezTo>
                  <a:cubicBezTo>
                    <a:pt x="157" y="57"/>
                    <a:pt x="143" y="54"/>
                    <a:pt x="129" y="52"/>
                  </a:cubicBezTo>
                  <a:cubicBezTo>
                    <a:pt x="123" y="28"/>
                    <a:pt x="103" y="9"/>
                    <a:pt x="77" y="5"/>
                  </a:cubicBezTo>
                  <a:cubicBezTo>
                    <a:pt x="42" y="0"/>
                    <a:pt x="10" y="24"/>
                    <a:pt x="5" y="58"/>
                  </a:cubicBezTo>
                  <a:cubicBezTo>
                    <a:pt x="0" y="93"/>
                    <a:pt x="24" y="125"/>
                    <a:pt x="58" y="130"/>
                  </a:cubicBezTo>
                  <a:cubicBezTo>
                    <a:pt x="89" y="134"/>
                    <a:pt x="117" y="117"/>
                    <a:pt x="127" y="89"/>
                  </a:cubicBezTo>
                  <a:cubicBezTo>
                    <a:pt x="139" y="90"/>
                    <a:pt x="150" y="92"/>
                    <a:pt x="162" y="95"/>
                  </a:cubicBezTo>
                  <a:cubicBezTo>
                    <a:pt x="189" y="101"/>
                    <a:pt x="215" y="111"/>
                    <a:pt x="240" y="125"/>
                  </a:cubicBezTo>
                  <a:cubicBezTo>
                    <a:pt x="246" y="129"/>
                    <a:pt x="252" y="132"/>
                    <a:pt x="258" y="136"/>
                  </a:cubicBezTo>
                  <a:cubicBezTo>
                    <a:pt x="261" y="138"/>
                    <a:pt x="264" y="140"/>
                    <a:pt x="266" y="142"/>
                  </a:cubicBezTo>
                  <a:cubicBezTo>
                    <a:pt x="269" y="144"/>
                    <a:pt x="272" y="146"/>
                    <a:pt x="275" y="148"/>
                  </a:cubicBezTo>
                  <a:cubicBezTo>
                    <a:pt x="286" y="157"/>
                    <a:pt x="296" y="166"/>
                    <a:pt x="306" y="177"/>
                  </a:cubicBezTo>
                  <a:cubicBezTo>
                    <a:pt x="325" y="197"/>
                    <a:pt x="340" y="221"/>
                    <a:pt x="352" y="247"/>
                  </a:cubicBezTo>
                  <a:cubicBezTo>
                    <a:pt x="376" y="299"/>
                    <a:pt x="385" y="358"/>
                    <a:pt x="380" y="416"/>
                  </a:cubicBezTo>
                  <a:cubicBezTo>
                    <a:pt x="378" y="445"/>
                    <a:pt x="371" y="473"/>
                    <a:pt x="361" y="500"/>
                  </a:cubicBezTo>
                  <a:cubicBezTo>
                    <a:pt x="350" y="528"/>
                    <a:pt x="335" y="553"/>
                    <a:pt x="316" y="575"/>
                  </a:cubicBezTo>
                  <a:cubicBezTo>
                    <a:pt x="337" y="555"/>
                    <a:pt x="353" y="529"/>
                    <a:pt x="365" y="502"/>
                  </a:cubicBezTo>
                  <a:cubicBezTo>
                    <a:pt x="378" y="475"/>
                    <a:pt x="386" y="446"/>
                    <a:pt x="390" y="417"/>
                  </a:cubicBezTo>
                  <a:cubicBezTo>
                    <a:pt x="399" y="358"/>
                    <a:pt x="392" y="296"/>
                    <a:pt x="370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0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404612" y="3965831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4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MH_Other_5"/>
            <p:cNvSpPr/>
            <p:nvPr>
              <p:custDataLst>
                <p:tags r:id="rId3"/>
              </p:custDataLst>
            </p:nvPr>
          </p:nvSpPr>
          <p:spPr bwMode="auto">
            <a:xfrm>
              <a:off x="1643374" y="3021389"/>
              <a:ext cx="831056" cy="2396728"/>
            </a:xfrm>
            <a:custGeom>
              <a:avLst/>
              <a:gdLst>
                <a:gd name="T0" fmla="*/ 2147483646 w 315"/>
                <a:gd name="T1" fmla="*/ 2147483646 h 909"/>
                <a:gd name="T2" fmla="*/ 2147483646 w 315"/>
                <a:gd name="T3" fmla="*/ 2147483646 h 909"/>
                <a:gd name="T4" fmla="*/ 2147483646 w 315"/>
                <a:gd name="T5" fmla="*/ 2147483646 h 909"/>
                <a:gd name="T6" fmla="*/ 2147483646 w 315"/>
                <a:gd name="T7" fmla="*/ 2147483646 h 909"/>
                <a:gd name="T8" fmla="*/ 2147483646 w 315"/>
                <a:gd name="T9" fmla="*/ 2147483646 h 909"/>
                <a:gd name="T10" fmla="*/ 2147483646 w 315"/>
                <a:gd name="T11" fmla="*/ 2147483646 h 909"/>
                <a:gd name="T12" fmla="*/ 2147483646 w 315"/>
                <a:gd name="T13" fmla="*/ 2147483646 h 909"/>
                <a:gd name="T14" fmla="*/ 2147483646 w 315"/>
                <a:gd name="T15" fmla="*/ 2147483646 h 909"/>
                <a:gd name="T16" fmla="*/ 2004620241 w 315"/>
                <a:gd name="T17" fmla="*/ 2076330864 h 909"/>
                <a:gd name="T18" fmla="*/ 1509651933 w 315"/>
                <a:gd name="T19" fmla="*/ 1310067032 h 909"/>
                <a:gd name="T20" fmla="*/ 1447782653 w 315"/>
                <a:gd name="T21" fmla="*/ 346053386 h 909"/>
                <a:gd name="T22" fmla="*/ 346479223 w 315"/>
                <a:gd name="T23" fmla="*/ 284260524 h 909"/>
                <a:gd name="T24" fmla="*/ 284606425 w 315"/>
                <a:gd name="T25" fmla="*/ 1384220576 h 909"/>
                <a:gd name="T26" fmla="*/ 1126053957 w 315"/>
                <a:gd name="T27" fmla="*/ 1606684723 h 909"/>
                <a:gd name="T28" fmla="*/ 2147483646 w 315"/>
                <a:gd name="T29" fmla="*/ 2147483646 h 909"/>
                <a:gd name="T30" fmla="*/ 2147483646 w 315"/>
                <a:gd name="T31" fmla="*/ 2147483646 h 909"/>
                <a:gd name="T32" fmla="*/ 2147483646 w 315"/>
                <a:gd name="T33" fmla="*/ 2147483646 h 909"/>
                <a:gd name="T34" fmla="*/ 2147483646 w 315"/>
                <a:gd name="T35" fmla="*/ 2147483646 h 909"/>
                <a:gd name="T36" fmla="*/ 2147483646 w 315"/>
                <a:gd name="T37" fmla="*/ 2147483646 h 909"/>
                <a:gd name="T38" fmla="*/ 2147483646 w 315"/>
                <a:gd name="T39" fmla="*/ 2147483646 h 909"/>
                <a:gd name="T40" fmla="*/ 2147483646 w 315"/>
                <a:gd name="T41" fmla="*/ 2147483646 h 909"/>
                <a:gd name="T42" fmla="*/ 2147483646 w 315"/>
                <a:gd name="T43" fmla="*/ 2147483646 h 909"/>
                <a:gd name="T44" fmla="*/ 2147483646 w 315"/>
                <a:gd name="T45" fmla="*/ 2147483646 h 909"/>
                <a:gd name="T46" fmla="*/ 2147483646 w 315"/>
                <a:gd name="T47" fmla="*/ 2147483646 h 9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15" h="909">
                  <a:moveTo>
                    <a:pt x="312" y="691"/>
                  </a:moveTo>
                  <a:cubicBezTo>
                    <a:pt x="310" y="655"/>
                    <a:pt x="307" y="619"/>
                    <a:pt x="302" y="582"/>
                  </a:cubicBezTo>
                  <a:cubicBezTo>
                    <a:pt x="300" y="564"/>
                    <a:pt x="297" y="546"/>
                    <a:pt x="294" y="528"/>
                  </a:cubicBezTo>
                  <a:cubicBezTo>
                    <a:pt x="291" y="510"/>
                    <a:pt x="288" y="492"/>
                    <a:pt x="284" y="474"/>
                  </a:cubicBezTo>
                  <a:cubicBezTo>
                    <a:pt x="280" y="456"/>
                    <a:pt x="276" y="438"/>
                    <a:pt x="271" y="421"/>
                  </a:cubicBezTo>
                  <a:cubicBezTo>
                    <a:pt x="265" y="403"/>
                    <a:pt x="259" y="385"/>
                    <a:pt x="253" y="368"/>
                  </a:cubicBezTo>
                  <a:cubicBezTo>
                    <a:pt x="246" y="351"/>
                    <a:pt x="239" y="334"/>
                    <a:pt x="232" y="317"/>
                  </a:cubicBezTo>
                  <a:cubicBezTo>
                    <a:pt x="225" y="301"/>
                    <a:pt x="218" y="284"/>
                    <a:pt x="210" y="267"/>
                  </a:cubicBezTo>
                  <a:cubicBezTo>
                    <a:pt x="196" y="234"/>
                    <a:pt x="180" y="200"/>
                    <a:pt x="162" y="168"/>
                  </a:cubicBezTo>
                  <a:cubicBezTo>
                    <a:pt x="150" y="147"/>
                    <a:pt x="136" y="126"/>
                    <a:pt x="122" y="106"/>
                  </a:cubicBezTo>
                  <a:cubicBezTo>
                    <a:pt x="138" y="83"/>
                    <a:pt x="137" y="51"/>
                    <a:pt x="117" y="28"/>
                  </a:cubicBezTo>
                  <a:cubicBezTo>
                    <a:pt x="94" y="2"/>
                    <a:pt x="54" y="0"/>
                    <a:pt x="28" y="23"/>
                  </a:cubicBezTo>
                  <a:cubicBezTo>
                    <a:pt x="2" y="46"/>
                    <a:pt x="0" y="86"/>
                    <a:pt x="23" y="112"/>
                  </a:cubicBezTo>
                  <a:cubicBezTo>
                    <a:pt x="41" y="132"/>
                    <a:pt x="68" y="138"/>
                    <a:pt x="91" y="130"/>
                  </a:cubicBezTo>
                  <a:cubicBezTo>
                    <a:pt x="128" y="175"/>
                    <a:pt x="157" y="227"/>
                    <a:pt x="183" y="280"/>
                  </a:cubicBezTo>
                  <a:cubicBezTo>
                    <a:pt x="191" y="296"/>
                    <a:pt x="199" y="312"/>
                    <a:pt x="207" y="329"/>
                  </a:cubicBezTo>
                  <a:cubicBezTo>
                    <a:pt x="215" y="345"/>
                    <a:pt x="222" y="361"/>
                    <a:pt x="229" y="378"/>
                  </a:cubicBezTo>
                  <a:cubicBezTo>
                    <a:pt x="237" y="394"/>
                    <a:pt x="244" y="411"/>
                    <a:pt x="249" y="428"/>
                  </a:cubicBezTo>
                  <a:cubicBezTo>
                    <a:pt x="255" y="444"/>
                    <a:pt x="260" y="462"/>
                    <a:pt x="265" y="479"/>
                  </a:cubicBezTo>
                  <a:cubicBezTo>
                    <a:pt x="269" y="496"/>
                    <a:pt x="273" y="514"/>
                    <a:pt x="277" y="532"/>
                  </a:cubicBezTo>
                  <a:cubicBezTo>
                    <a:pt x="281" y="549"/>
                    <a:pt x="284" y="567"/>
                    <a:pt x="288" y="585"/>
                  </a:cubicBezTo>
                  <a:cubicBezTo>
                    <a:pt x="294" y="620"/>
                    <a:pt x="298" y="656"/>
                    <a:pt x="302" y="692"/>
                  </a:cubicBezTo>
                  <a:cubicBezTo>
                    <a:pt x="308" y="764"/>
                    <a:pt x="308" y="837"/>
                    <a:pt x="302" y="909"/>
                  </a:cubicBezTo>
                  <a:cubicBezTo>
                    <a:pt x="311" y="837"/>
                    <a:pt x="315" y="764"/>
                    <a:pt x="312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2" name="MH_Other_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14295" y="308623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050" b="1" dirty="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MH_Other_7"/>
            <p:cNvSpPr/>
            <p:nvPr>
              <p:custDataLst>
                <p:tags r:id="rId5"/>
              </p:custDataLst>
            </p:nvPr>
          </p:nvSpPr>
          <p:spPr bwMode="auto">
            <a:xfrm>
              <a:off x="2062367" y="2743973"/>
              <a:ext cx="544115" cy="2677716"/>
            </a:xfrm>
            <a:custGeom>
              <a:avLst/>
              <a:gdLst>
                <a:gd name="T0" fmla="*/ 2147483646 w 206"/>
                <a:gd name="T1" fmla="*/ 2147483646 h 1015"/>
                <a:gd name="T2" fmla="*/ 1860440976 w 206"/>
                <a:gd name="T3" fmla="*/ 2147483646 h 1015"/>
                <a:gd name="T4" fmla="*/ 1327116465 w 206"/>
                <a:gd name="T5" fmla="*/ 1534249486 h 1015"/>
                <a:gd name="T6" fmla="*/ 1612384292 w 206"/>
                <a:gd name="T7" fmla="*/ 593902459 h 1015"/>
                <a:gd name="T8" fmla="*/ 607743277 w 206"/>
                <a:gd name="T9" fmla="*/ 148474735 h 1015"/>
                <a:gd name="T10" fmla="*/ 161237725 w 206"/>
                <a:gd name="T11" fmla="*/ 1163059129 h 1015"/>
                <a:gd name="T12" fmla="*/ 868207197 w 206"/>
                <a:gd name="T13" fmla="*/ 1657978432 h 1015"/>
                <a:gd name="T14" fmla="*/ 1500757904 w 206"/>
                <a:gd name="T15" fmla="*/ 2147483646 h 1015"/>
                <a:gd name="T16" fmla="*/ 2046486130 w 206"/>
                <a:gd name="T17" fmla="*/ 2147483646 h 1015"/>
                <a:gd name="T18" fmla="*/ 2147483646 w 206"/>
                <a:gd name="T19" fmla="*/ 2147483646 h 1015"/>
                <a:gd name="T20" fmla="*/ 2147483646 w 206"/>
                <a:gd name="T21" fmla="*/ 2147483646 h 10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" h="1015">
                  <a:moveTo>
                    <a:pt x="185" y="547"/>
                  </a:moveTo>
                  <a:cubicBezTo>
                    <a:pt x="176" y="469"/>
                    <a:pt x="165" y="392"/>
                    <a:pt x="150" y="315"/>
                  </a:cubicBezTo>
                  <a:cubicBezTo>
                    <a:pt x="138" y="251"/>
                    <a:pt x="123" y="187"/>
                    <a:pt x="107" y="124"/>
                  </a:cubicBezTo>
                  <a:cubicBezTo>
                    <a:pt x="131" y="107"/>
                    <a:pt x="142" y="76"/>
                    <a:pt x="130" y="48"/>
                  </a:cubicBezTo>
                  <a:cubicBezTo>
                    <a:pt x="118" y="15"/>
                    <a:pt x="81" y="0"/>
                    <a:pt x="49" y="12"/>
                  </a:cubicBezTo>
                  <a:cubicBezTo>
                    <a:pt x="16" y="25"/>
                    <a:pt x="0" y="62"/>
                    <a:pt x="13" y="94"/>
                  </a:cubicBezTo>
                  <a:cubicBezTo>
                    <a:pt x="23" y="118"/>
                    <a:pt x="46" y="133"/>
                    <a:pt x="70" y="134"/>
                  </a:cubicBezTo>
                  <a:cubicBezTo>
                    <a:pt x="89" y="196"/>
                    <a:pt x="106" y="258"/>
                    <a:pt x="121" y="321"/>
                  </a:cubicBezTo>
                  <a:cubicBezTo>
                    <a:pt x="138" y="397"/>
                    <a:pt x="153" y="473"/>
                    <a:pt x="165" y="550"/>
                  </a:cubicBezTo>
                  <a:cubicBezTo>
                    <a:pt x="188" y="704"/>
                    <a:pt x="199" y="859"/>
                    <a:pt x="198" y="1015"/>
                  </a:cubicBezTo>
                  <a:cubicBezTo>
                    <a:pt x="206" y="859"/>
                    <a:pt x="202" y="703"/>
                    <a:pt x="185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4" name="MH_Other_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35974" y="2814381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050" dirty="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MH_Other_9"/>
            <p:cNvSpPr/>
            <p:nvPr>
              <p:custDataLst>
                <p:tags r:id="rId7"/>
              </p:custDataLst>
            </p:nvPr>
          </p:nvSpPr>
          <p:spPr bwMode="auto">
            <a:xfrm>
              <a:off x="2548141" y="2663011"/>
              <a:ext cx="338138" cy="2755106"/>
            </a:xfrm>
            <a:custGeom>
              <a:avLst/>
              <a:gdLst>
                <a:gd name="T0" fmla="*/ 447328 w 128"/>
                <a:gd name="T1" fmla="*/ 217948 h 1045"/>
                <a:gd name="T2" fmla="*/ 218380 w 128"/>
                <a:gd name="T3" fmla="*/ 3515 h 1045"/>
                <a:gd name="T4" fmla="*/ 3522 w 128"/>
                <a:gd name="T5" fmla="*/ 232009 h 1045"/>
                <a:gd name="T6" fmla="*/ 176113 w 128"/>
                <a:gd name="T7" fmla="*/ 442926 h 1045"/>
                <a:gd name="T8" fmla="*/ 204291 w 128"/>
                <a:gd name="T9" fmla="*/ 3673475 h 1045"/>
                <a:gd name="T10" fmla="*/ 264170 w 128"/>
                <a:gd name="T11" fmla="*/ 1972076 h 1045"/>
                <a:gd name="T12" fmla="*/ 309959 w 128"/>
                <a:gd name="T13" fmla="*/ 432380 h 1045"/>
                <a:gd name="T14" fmla="*/ 447328 w 128"/>
                <a:gd name="T15" fmla="*/ 217948 h 10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8" h="1045">
                  <a:moveTo>
                    <a:pt x="127" y="62"/>
                  </a:moveTo>
                  <a:cubicBezTo>
                    <a:pt x="126" y="28"/>
                    <a:pt x="97" y="0"/>
                    <a:pt x="62" y="1"/>
                  </a:cubicBezTo>
                  <a:cubicBezTo>
                    <a:pt x="27" y="2"/>
                    <a:pt x="0" y="31"/>
                    <a:pt x="1" y="66"/>
                  </a:cubicBezTo>
                  <a:cubicBezTo>
                    <a:pt x="2" y="96"/>
                    <a:pt x="22" y="120"/>
                    <a:pt x="50" y="126"/>
                  </a:cubicBezTo>
                  <a:cubicBezTo>
                    <a:pt x="57" y="432"/>
                    <a:pt x="53" y="739"/>
                    <a:pt x="58" y="1045"/>
                  </a:cubicBezTo>
                  <a:cubicBezTo>
                    <a:pt x="62" y="884"/>
                    <a:pt x="68" y="722"/>
                    <a:pt x="75" y="561"/>
                  </a:cubicBezTo>
                  <a:cubicBezTo>
                    <a:pt x="80" y="415"/>
                    <a:pt x="85" y="269"/>
                    <a:pt x="88" y="123"/>
                  </a:cubicBezTo>
                  <a:cubicBezTo>
                    <a:pt x="111" y="113"/>
                    <a:pt x="128" y="89"/>
                    <a:pt x="127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MH_Other_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0210" y="2705831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050" dirty="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MH_Other_11"/>
            <p:cNvSpPr/>
            <p:nvPr>
              <p:custDataLst>
                <p:tags r:id="rId9"/>
              </p:custDataLst>
            </p:nvPr>
          </p:nvSpPr>
          <p:spPr bwMode="auto">
            <a:xfrm>
              <a:off x="2817223" y="2754689"/>
              <a:ext cx="561975" cy="2663428"/>
            </a:xfrm>
            <a:custGeom>
              <a:avLst/>
              <a:gdLst>
                <a:gd name="T0" fmla="*/ 2147483646 w 213"/>
                <a:gd name="T1" fmla="*/ 2147483646 h 1010"/>
                <a:gd name="T2" fmla="*/ 2147483646 w 213"/>
                <a:gd name="T3" fmla="*/ 2147483646 h 1010"/>
                <a:gd name="T4" fmla="*/ 2147483646 w 213"/>
                <a:gd name="T5" fmla="*/ 2147483646 h 1010"/>
                <a:gd name="T6" fmla="*/ 2147483646 w 213"/>
                <a:gd name="T7" fmla="*/ 2147483646 h 1010"/>
                <a:gd name="T8" fmla="*/ 2147483646 w 213"/>
                <a:gd name="T9" fmla="*/ 2147483646 h 1010"/>
                <a:gd name="T10" fmla="*/ 2147483646 w 213"/>
                <a:gd name="T11" fmla="*/ 2147483646 h 1010"/>
                <a:gd name="T12" fmla="*/ 2147483646 w 213"/>
                <a:gd name="T13" fmla="*/ 2147483646 h 1010"/>
                <a:gd name="T14" fmla="*/ 2147483646 w 213"/>
                <a:gd name="T15" fmla="*/ 2147483646 h 1010"/>
                <a:gd name="T16" fmla="*/ 2147483646 w 213"/>
                <a:gd name="T17" fmla="*/ 2147483646 h 1010"/>
                <a:gd name="T18" fmla="*/ 2147483646 w 213"/>
                <a:gd name="T19" fmla="*/ 2147483646 h 10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" h="1010">
                  <a:moveTo>
                    <a:pt x="162" y="11"/>
                  </a:moveTo>
                  <a:cubicBezTo>
                    <a:pt x="129" y="0"/>
                    <a:pt x="93" y="18"/>
                    <a:pt x="82" y="51"/>
                  </a:cubicBezTo>
                  <a:cubicBezTo>
                    <a:pt x="74" y="76"/>
                    <a:pt x="83" y="104"/>
                    <a:pt x="102" y="120"/>
                  </a:cubicBezTo>
                  <a:cubicBezTo>
                    <a:pt x="82" y="183"/>
                    <a:pt x="66" y="248"/>
                    <a:pt x="52" y="314"/>
                  </a:cubicBezTo>
                  <a:cubicBezTo>
                    <a:pt x="37" y="390"/>
                    <a:pt x="26" y="467"/>
                    <a:pt x="18" y="545"/>
                  </a:cubicBezTo>
                  <a:cubicBezTo>
                    <a:pt x="3" y="699"/>
                    <a:pt x="0" y="855"/>
                    <a:pt x="2" y="1010"/>
                  </a:cubicBezTo>
                  <a:cubicBezTo>
                    <a:pt x="7" y="855"/>
                    <a:pt x="16" y="700"/>
                    <a:pt x="38" y="547"/>
                  </a:cubicBezTo>
                  <a:cubicBezTo>
                    <a:pt x="58" y="406"/>
                    <a:pt x="90" y="267"/>
                    <a:pt x="138" y="134"/>
                  </a:cubicBezTo>
                  <a:cubicBezTo>
                    <a:pt x="166" y="135"/>
                    <a:pt x="193" y="118"/>
                    <a:pt x="202" y="91"/>
                  </a:cubicBezTo>
                  <a:cubicBezTo>
                    <a:pt x="213" y="57"/>
                    <a:pt x="195" y="22"/>
                    <a:pt x="16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1" name="MH_Other_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73578" y="2822831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050" dirty="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MH_Other_13"/>
            <p:cNvSpPr/>
            <p:nvPr>
              <p:custDataLst>
                <p:tags r:id="rId11"/>
              </p:custDataLst>
            </p:nvPr>
          </p:nvSpPr>
          <p:spPr bwMode="auto">
            <a:xfrm>
              <a:off x="2948299" y="3041070"/>
              <a:ext cx="864394" cy="2382440"/>
            </a:xfrm>
            <a:custGeom>
              <a:avLst/>
              <a:gdLst>
                <a:gd name="T0" fmla="*/ 2147483646 w 328"/>
                <a:gd name="T1" fmla="*/ 271647383 h 904"/>
                <a:gd name="T2" fmla="*/ 2147483646 w 328"/>
                <a:gd name="T3" fmla="*/ 395126661 h 904"/>
                <a:gd name="T4" fmla="*/ 2147483646 w 328"/>
                <a:gd name="T5" fmla="*/ 1284156378 h 904"/>
                <a:gd name="T6" fmla="*/ 1358145299 w 328"/>
                <a:gd name="T7" fmla="*/ 2147483646 h 904"/>
                <a:gd name="T8" fmla="*/ 493871018 w 328"/>
                <a:gd name="T9" fmla="*/ 2147483646 h 904"/>
                <a:gd name="T10" fmla="*/ 86428834 w 328"/>
                <a:gd name="T11" fmla="*/ 2147483646 h 904"/>
                <a:gd name="T12" fmla="*/ 24694956 w 328"/>
                <a:gd name="T13" fmla="*/ 2147483646 h 904"/>
                <a:gd name="T14" fmla="*/ 209896588 w 328"/>
                <a:gd name="T15" fmla="*/ 2147483646 h 904"/>
                <a:gd name="T16" fmla="*/ 728459048 w 328"/>
                <a:gd name="T17" fmla="*/ 2147483646 h 904"/>
                <a:gd name="T18" fmla="*/ 1691506127 w 328"/>
                <a:gd name="T19" fmla="*/ 2147483646 h 904"/>
                <a:gd name="T20" fmla="*/ 2147483646 w 328"/>
                <a:gd name="T21" fmla="*/ 1592847545 h 904"/>
                <a:gd name="T22" fmla="*/ 2147483646 w 328"/>
                <a:gd name="T23" fmla="*/ 1358243945 h 904"/>
                <a:gd name="T24" fmla="*/ 2147483646 w 328"/>
                <a:gd name="T25" fmla="*/ 271647383 h 9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8" h="904">
                  <a:moveTo>
                    <a:pt x="296" y="22"/>
                  </a:moveTo>
                  <a:cubicBezTo>
                    <a:pt x="269" y="0"/>
                    <a:pt x="229" y="5"/>
                    <a:pt x="208" y="32"/>
                  </a:cubicBezTo>
                  <a:cubicBezTo>
                    <a:pt x="191" y="53"/>
                    <a:pt x="190" y="82"/>
                    <a:pt x="204" y="104"/>
                  </a:cubicBezTo>
                  <a:cubicBezTo>
                    <a:pt x="167" y="153"/>
                    <a:pt x="135" y="207"/>
                    <a:pt x="110" y="262"/>
                  </a:cubicBezTo>
                  <a:cubicBezTo>
                    <a:pt x="79" y="329"/>
                    <a:pt x="56" y="399"/>
                    <a:pt x="40" y="471"/>
                  </a:cubicBezTo>
                  <a:cubicBezTo>
                    <a:pt x="23" y="542"/>
                    <a:pt x="13" y="614"/>
                    <a:pt x="7" y="687"/>
                  </a:cubicBezTo>
                  <a:cubicBezTo>
                    <a:pt x="1" y="759"/>
                    <a:pt x="0" y="832"/>
                    <a:pt x="2" y="904"/>
                  </a:cubicBezTo>
                  <a:cubicBezTo>
                    <a:pt x="3" y="832"/>
                    <a:pt x="8" y="759"/>
                    <a:pt x="17" y="688"/>
                  </a:cubicBezTo>
                  <a:cubicBezTo>
                    <a:pt x="26" y="616"/>
                    <a:pt x="39" y="545"/>
                    <a:pt x="59" y="476"/>
                  </a:cubicBezTo>
                  <a:cubicBezTo>
                    <a:pt x="78" y="406"/>
                    <a:pt x="104" y="339"/>
                    <a:pt x="137" y="276"/>
                  </a:cubicBezTo>
                  <a:cubicBezTo>
                    <a:pt x="164" y="223"/>
                    <a:pt x="196" y="174"/>
                    <a:pt x="233" y="129"/>
                  </a:cubicBezTo>
                  <a:cubicBezTo>
                    <a:pt x="258" y="140"/>
                    <a:pt x="289" y="133"/>
                    <a:pt x="307" y="110"/>
                  </a:cubicBezTo>
                  <a:cubicBezTo>
                    <a:pt x="328" y="83"/>
                    <a:pt x="324" y="43"/>
                    <a:pt x="29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3" name="MH_Other_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10274" y="3106913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050" dirty="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MH_Other_17"/>
            <p:cNvSpPr/>
            <p:nvPr>
              <p:custDataLst>
                <p:tags r:id="rId13"/>
              </p:custDataLst>
            </p:nvPr>
          </p:nvSpPr>
          <p:spPr bwMode="auto">
            <a:xfrm>
              <a:off x="3054157" y="3965555"/>
              <a:ext cx="1087041" cy="1456135"/>
            </a:xfrm>
            <a:custGeom>
              <a:avLst/>
              <a:gdLst>
                <a:gd name="T0" fmla="*/ 2147483646 w 412"/>
                <a:gd name="T1" fmla="*/ 2147483646 h 552"/>
                <a:gd name="T2" fmla="*/ 2147483646 w 412"/>
                <a:gd name="T3" fmla="*/ 2147483646 h 552"/>
                <a:gd name="T4" fmla="*/ 2147483646 w 412"/>
                <a:gd name="T5" fmla="*/ 2147483646 h 552"/>
                <a:gd name="T6" fmla="*/ 2147483646 w 412"/>
                <a:gd name="T7" fmla="*/ 2147483646 h 552"/>
                <a:gd name="T8" fmla="*/ 2147483646 w 412"/>
                <a:gd name="T9" fmla="*/ 2147483646 h 552"/>
                <a:gd name="T10" fmla="*/ 2147483646 w 412"/>
                <a:gd name="T11" fmla="*/ 2147483646 h 552"/>
                <a:gd name="T12" fmla="*/ 2147483646 w 412"/>
                <a:gd name="T13" fmla="*/ 2147483646 h 552"/>
                <a:gd name="T14" fmla="*/ 2147483646 w 412"/>
                <a:gd name="T15" fmla="*/ 2147483646 h 552"/>
                <a:gd name="T16" fmla="*/ 2147483646 w 412"/>
                <a:gd name="T17" fmla="*/ 2147483646 h 552"/>
                <a:gd name="T18" fmla="*/ 2147483646 w 412"/>
                <a:gd name="T19" fmla="*/ 2147483646 h 552"/>
                <a:gd name="T20" fmla="*/ 2147483646 w 412"/>
                <a:gd name="T21" fmla="*/ 2147483646 h 552"/>
                <a:gd name="T22" fmla="*/ 2147483646 w 412"/>
                <a:gd name="T23" fmla="*/ 2147483646 h 552"/>
                <a:gd name="T24" fmla="*/ 2147483646 w 412"/>
                <a:gd name="T25" fmla="*/ 2147483646 h 552"/>
                <a:gd name="T26" fmla="*/ 2147483646 w 412"/>
                <a:gd name="T27" fmla="*/ 2147483646 h 5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2" h="552">
                  <a:moveTo>
                    <a:pt x="405" y="56"/>
                  </a:moveTo>
                  <a:cubicBezTo>
                    <a:pt x="398" y="21"/>
                    <a:pt x="364" y="0"/>
                    <a:pt x="330" y="7"/>
                  </a:cubicBezTo>
                  <a:cubicBezTo>
                    <a:pt x="306" y="12"/>
                    <a:pt x="288" y="30"/>
                    <a:pt x="282" y="53"/>
                  </a:cubicBezTo>
                  <a:cubicBezTo>
                    <a:pt x="236" y="61"/>
                    <a:pt x="191" y="79"/>
                    <a:pt x="152" y="105"/>
                  </a:cubicBezTo>
                  <a:cubicBezTo>
                    <a:pt x="104" y="136"/>
                    <a:pt x="63" y="179"/>
                    <a:pt x="37" y="229"/>
                  </a:cubicBezTo>
                  <a:cubicBezTo>
                    <a:pt x="23" y="255"/>
                    <a:pt x="14" y="282"/>
                    <a:pt x="8" y="309"/>
                  </a:cubicBezTo>
                  <a:cubicBezTo>
                    <a:pt x="2" y="337"/>
                    <a:pt x="0" y="365"/>
                    <a:pt x="1" y="393"/>
                  </a:cubicBezTo>
                  <a:cubicBezTo>
                    <a:pt x="2" y="449"/>
                    <a:pt x="16" y="505"/>
                    <a:pt x="45" y="552"/>
                  </a:cubicBezTo>
                  <a:cubicBezTo>
                    <a:pt x="19" y="503"/>
                    <a:pt x="9" y="447"/>
                    <a:pt x="11" y="393"/>
                  </a:cubicBezTo>
                  <a:cubicBezTo>
                    <a:pt x="13" y="339"/>
                    <a:pt x="26" y="285"/>
                    <a:pt x="54" y="239"/>
                  </a:cubicBezTo>
                  <a:cubicBezTo>
                    <a:pt x="82" y="193"/>
                    <a:pt x="122" y="156"/>
                    <a:pt x="168" y="130"/>
                  </a:cubicBezTo>
                  <a:cubicBezTo>
                    <a:pt x="204" y="110"/>
                    <a:pt x="244" y="97"/>
                    <a:pt x="284" y="91"/>
                  </a:cubicBezTo>
                  <a:cubicBezTo>
                    <a:pt x="295" y="119"/>
                    <a:pt x="325" y="137"/>
                    <a:pt x="356" y="130"/>
                  </a:cubicBezTo>
                  <a:cubicBezTo>
                    <a:pt x="390" y="123"/>
                    <a:pt x="412" y="90"/>
                    <a:pt x="405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5" name="MH_Other_1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44110" y="4041939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050" dirty="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MH_Other_19"/>
            <p:cNvSpPr/>
            <p:nvPr>
              <p:custDataLst>
                <p:tags r:id="rId15"/>
              </p:custDataLst>
            </p:nvPr>
          </p:nvSpPr>
          <p:spPr bwMode="auto">
            <a:xfrm>
              <a:off x="1148606" y="2261968"/>
              <a:ext cx="3199210" cy="2233613"/>
            </a:xfrm>
            <a:custGeom>
              <a:avLst/>
              <a:gdLst>
                <a:gd name="T0" fmla="*/ 2147483646 w 1213"/>
                <a:gd name="T1" fmla="*/ 2147483646 h 847"/>
                <a:gd name="T2" fmla="*/ 2147483646 w 1213"/>
                <a:gd name="T3" fmla="*/ 2147483646 h 847"/>
                <a:gd name="T4" fmla="*/ 2147483646 w 1213"/>
                <a:gd name="T5" fmla="*/ 2147483646 h 847"/>
                <a:gd name="T6" fmla="*/ 2147483646 w 1213"/>
                <a:gd name="T7" fmla="*/ 2147483646 h 847"/>
                <a:gd name="T8" fmla="*/ 2147483646 w 1213"/>
                <a:gd name="T9" fmla="*/ 2147483646 h 847"/>
                <a:gd name="T10" fmla="*/ 2147483646 w 1213"/>
                <a:gd name="T11" fmla="*/ 2147483646 h 847"/>
                <a:gd name="T12" fmla="*/ 2147483646 w 1213"/>
                <a:gd name="T13" fmla="*/ 2147483646 h 847"/>
                <a:gd name="T14" fmla="*/ 2147483646 w 1213"/>
                <a:gd name="T15" fmla="*/ 2147483646 h 847"/>
                <a:gd name="T16" fmla="*/ 2147483646 w 1213"/>
                <a:gd name="T17" fmla="*/ 2147483646 h 847"/>
                <a:gd name="T18" fmla="*/ 2147483646 w 1213"/>
                <a:gd name="T19" fmla="*/ 2147483646 h 847"/>
                <a:gd name="T20" fmla="*/ 2147483646 w 1213"/>
                <a:gd name="T21" fmla="*/ 2147483646 h 847"/>
                <a:gd name="T22" fmla="*/ 2147483646 w 1213"/>
                <a:gd name="T23" fmla="*/ 2147483646 h 847"/>
                <a:gd name="T24" fmla="*/ 2147483646 w 1213"/>
                <a:gd name="T25" fmla="*/ 2147483646 h 847"/>
                <a:gd name="T26" fmla="*/ 2147483646 w 1213"/>
                <a:gd name="T27" fmla="*/ 2147483646 h 847"/>
                <a:gd name="T28" fmla="*/ 2147483646 w 1213"/>
                <a:gd name="T29" fmla="*/ 2147483646 h 847"/>
                <a:gd name="T30" fmla="*/ 2147483646 w 1213"/>
                <a:gd name="T31" fmla="*/ 2147483646 h 847"/>
                <a:gd name="T32" fmla="*/ 2147483646 w 1213"/>
                <a:gd name="T33" fmla="*/ 2147483646 h 847"/>
                <a:gd name="T34" fmla="*/ 2147483646 w 1213"/>
                <a:gd name="T35" fmla="*/ 2147483646 h 847"/>
                <a:gd name="T36" fmla="*/ 2147483646 w 1213"/>
                <a:gd name="T37" fmla="*/ 2147483646 h 847"/>
                <a:gd name="T38" fmla="*/ 2147483646 w 1213"/>
                <a:gd name="T39" fmla="*/ 2147483646 h 847"/>
                <a:gd name="T40" fmla="*/ 2147483646 w 1213"/>
                <a:gd name="T41" fmla="*/ 2147483646 h 847"/>
                <a:gd name="T42" fmla="*/ 2147483646 w 1213"/>
                <a:gd name="T43" fmla="*/ 2147483646 h 847"/>
                <a:gd name="T44" fmla="*/ 2147483646 w 1213"/>
                <a:gd name="T45" fmla="*/ 2147483646 h 847"/>
                <a:gd name="T46" fmla="*/ 2147483646 w 1213"/>
                <a:gd name="T47" fmla="*/ 2147483646 h 847"/>
                <a:gd name="T48" fmla="*/ 2147483646 w 1213"/>
                <a:gd name="T49" fmla="*/ 2147483646 h 847"/>
                <a:gd name="T50" fmla="*/ 2147483646 w 1213"/>
                <a:gd name="T51" fmla="*/ 2147483646 h 847"/>
                <a:gd name="T52" fmla="*/ 2147483646 w 1213"/>
                <a:gd name="T53" fmla="*/ 2147483646 h 847"/>
                <a:gd name="T54" fmla="*/ 2147483646 w 1213"/>
                <a:gd name="T55" fmla="*/ 2147483646 h 847"/>
                <a:gd name="T56" fmla="*/ 2147483646 w 1213"/>
                <a:gd name="T57" fmla="*/ 2147483646 h 847"/>
                <a:gd name="T58" fmla="*/ 2147483646 w 1213"/>
                <a:gd name="T59" fmla="*/ 2147483646 h 847"/>
                <a:gd name="T60" fmla="*/ 2147483646 w 1213"/>
                <a:gd name="T61" fmla="*/ 2147483646 h 847"/>
                <a:gd name="T62" fmla="*/ 2147483646 w 1213"/>
                <a:gd name="T63" fmla="*/ 2147483646 h 847"/>
                <a:gd name="T64" fmla="*/ 2147483646 w 1213"/>
                <a:gd name="T65" fmla="*/ 2147483646 h 847"/>
                <a:gd name="T66" fmla="*/ 2147483646 w 1213"/>
                <a:gd name="T67" fmla="*/ 2147483646 h 847"/>
                <a:gd name="T68" fmla="*/ 2147483646 w 1213"/>
                <a:gd name="T69" fmla="*/ 2147483646 h 847"/>
                <a:gd name="T70" fmla="*/ 2147483646 w 1213"/>
                <a:gd name="T71" fmla="*/ 2147483646 h 847"/>
                <a:gd name="T72" fmla="*/ 2147483646 w 1213"/>
                <a:gd name="T73" fmla="*/ 2147483646 h 847"/>
                <a:gd name="T74" fmla="*/ 2147483646 w 1213"/>
                <a:gd name="T75" fmla="*/ 2147483646 h 847"/>
                <a:gd name="T76" fmla="*/ 2147483646 w 1213"/>
                <a:gd name="T77" fmla="*/ 2147483646 h 847"/>
                <a:gd name="T78" fmla="*/ 2147483646 w 1213"/>
                <a:gd name="T79" fmla="*/ 2147483646 h 847"/>
                <a:gd name="T80" fmla="*/ 2147483646 w 1213"/>
                <a:gd name="T81" fmla="*/ 2147483646 h 847"/>
                <a:gd name="T82" fmla="*/ 2147483646 w 1213"/>
                <a:gd name="T83" fmla="*/ 2147483646 h 847"/>
                <a:gd name="T84" fmla="*/ 2147483646 w 1213"/>
                <a:gd name="T85" fmla="*/ 2147483646 h 847"/>
                <a:gd name="T86" fmla="*/ 2147483646 w 1213"/>
                <a:gd name="T87" fmla="*/ 2147483646 h 847"/>
                <a:gd name="T88" fmla="*/ 2147483646 w 1213"/>
                <a:gd name="T89" fmla="*/ 2147483646 h 847"/>
                <a:gd name="T90" fmla="*/ 2147483646 w 1213"/>
                <a:gd name="T91" fmla="*/ 2147483646 h 847"/>
                <a:gd name="T92" fmla="*/ 2147483646 w 1213"/>
                <a:gd name="T93" fmla="*/ 2147483646 h 847"/>
                <a:gd name="T94" fmla="*/ 2147483646 w 1213"/>
                <a:gd name="T95" fmla="*/ 2147483646 h 847"/>
                <a:gd name="T96" fmla="*/ 2147483646 w 1213"/>
                <a:gd name="T97" fmla="*/ 2147483646 h 847"/>
                <a:gd name="T98" fmla="*/ 2147483646 w 1213"/>
                <a:gd name="T99" fmla="*/ 2147483646 h 8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13" h="847">
                  <a:moveTo>
                    <a:pt x="1206" y="691"/>
                  </a:moveTo>
                  <a:cubicBezTo>
                    <a:pt x="1197" y="669"/>
                    <a:pt x="1182" y="650"/>
                    <a:pt x="1163" y="637"/>
                  </a:cubicBezTo>
                  <a:cubicBezTo>
                    <a:pt x="1178" y="620"/>
                    <a:pt x="1190" y="600"/>
                    <a:pt x="1196" y="578"/>
                  </a:cubicBezTo>
                  <a:cubicBezTo>
                    <a:pt x="1203" y="553"/>
                    <a:pt x="1203" y="526"/>
                    <a:pt x="1196" y="500"/>
                  </a:cubicBezTo>
                  <a:cubicBezTo>
                    <a:pt x="1189" y="475"/>
                    <a:pt x="1174" y="451"/>
                    <a:pt x="1155" y="433"/>
                  </a:cubicBezTo>
                  <a:cubicBezTo>
                    <a:pt x="1139" y="418"/>
                    <a:pt x="1119" y="407"/>
                    <a:pt x="1098" y="401"/>
                  </a:cubicBezTo>
                  <a:cubicBezTo>
                    <a:pt x="1100" y="393"/>
                    <a:pt x="1102" y="385"/>
                    <a:pt x="1103" y="376"/>
                  </a:cubicBezTo>
                  <a:cubicBezTo>
                    <a:pt x="1103" y="373"/>
                    <a:pt x="1103" y="370"/>
                    <a:pt x="1103" y="366"/>
                  </a:cubicBezTo>
                  <a:cubicBezTo>
                    <a:pt x="1104" y="365"/>
                    <a:pt x="1104" y="363"/>
                    <a:pt x="1104" y="361"/>
                  </a:cubicBezTo>
                  <a:cubicBezTo>
                    <a:pt x="1104" y="360"/>
                    <a:pt x="1104" y="358"/>
                    <a:pt x="1104" y="356"/>
                  </a:cubicBezTo>
                  <a:cubicBezTo>
                    <a:pt x="1103" y="350"/>
                    <a:pt x="1103" y="343"/>
                    <a:pt x="1102" y="337"/>
                  </a:cubicBezTo>
                  <a:cubicBezTo>
                    <a:pt x="1098" y="310"/>
                    <a:pt x="1087" y="285"/>
                    <a:pt x="1071" y="264"/>
                  </a:cubicBezTo>
                  <a:cubicBezTo>
                    <a:pt x="1054" y="242"/>
                    <a:pt x="1033" y="225"/>
                    <a:pt x="1008" y="215"/>
                  </a:cubicBezTo>
                  <a:cubicBezTo>
                    <a:pt x="988" y="206"/>
                    <a:pt x="965" y="202"/>
                    <a:pt x="943" y="202"/>
                  </a:cubicBezTo>
                  <a:cubicBezTo>
                    <a:pt x="938" y="186"/>
                    <a:pt x="931" y="170"/>
                    <a:pt x="921" y="156"/>
                  </a:cubicBezTo>
                  <a:cubicBezTo>
                    <a:pt x="909" y="139"/>
                    <a:pt x="893" y="123"/>
                    <a:pt x="875" y="112"/>
                  </a:cubicBezTo>
                  <a:cubicBezTo>
                    <a:pt x="857" y="100"/>
                    <a:pt x="836" y="92"/>
                    <a:pt x="815" y="89"/>
                  </a:cubicBezTo>
                  <a:cubicBezTo>
                    <a:pt x="804" y="87"/>
                    <a:pt x="793" y="86"/>
                    <a:pt x="783" y="87"/>
                  </a:cubicBezTo>
                  <a:cubicBezTo>
                    <a:pt x="776" y="87"/>
                    <a:pt x="770" y="88"/>
                    <a:pt x="763" y="89"/>
                  </a:cubicBezTo>
                  <a:cubicBezTo>
                    <a:pt x="749" y="68"/>
                    <a:pt x="732" y="50"/>
                    <a:pt x="711" y="36"/>
                  </a:cubicBezTo>
                  <a:cubicBezTo>
                    <a:pt x="687" y="19"/>
                    <a:pt x="659" y="8"/>
                    <a:pt x="630" y="4"/>
                  </a:cubicBezTo>
                  <a:cubicBezTo>
                    <a:pt x="601" y="0"/>
                    <a:pt x="571" y="2"/>
                    <a:pt x="544" y="11"/>
                  </a:cubicBezTo>
                  <a:cubicBezTo>
                    <a:pt x="520" y="19"/>
                    <a:pt x="497" y="31"/>
                    <a:pt x="478" y="48"/>
                  </a:cubicBezTo>
                  <a:cubicBezTo>
                    <a:pt x="457" y="38"/>
                    <a:pt x="434" y="34"/>
                    <a:pt x="411" y="34"/>
                  </a:cubicBezTo>
                  <a:cubicBezTo>
                    <a:pt x="384" y="33"/>
                    <a:pt x="357" y="40"/>
                    <a:pt x="333" y="52"/>
                  </a:cubicBezTo>
                  <a:cubicBezTo>
                    <a:pt x="309" y="64"/>
                    <a:pt x="288" y="82"/>
                    <a:pt x="272" y="104"/>
                  </a:cubicBezTo>
                  <a:cubicBezTo>
                    <a:pt x="259" y="122"/>
                    <a:pt x="249" y="142"/>
                    <a:pt x="244" y="164"/>
                  </a:cubicBezTo>
                  <a:cubicBezTo>
                    <a:pt x="218" y="164"/>
                    <a:pt x="193" y="170"/>
                    <a:pt x="170" y="181"/>
                  </a:cubicBezTo>
                  <a:cubicBezTo>
                    <a:pt x="143" y="194"/>
                    <a:pt x="120" y="215"/>
                    <a:pt x="104" y="240"/>
                  </a:cubicBezTo>
                  <a:cubicBezTo>
                    <a:pt x="88" y="265"/>
                    <a:pt x="79" y="295"/>
                    <a:pt x="78" y="325"/>
                  </a:cubicBezTo>
                  <a:cubicBezTo>
                    <a:pt x="78" y="350"/>
                    <a:pt x="83" y="374"/>
                    <a:pt x="93" y="397"/>
                  </a:cubicBezTo>
                  <a:cubicBezTo>
                    <a:pt x="75" y="404"/>
                    <a:pt x="58" y="415"/>
                    <a:pt x="45" y="430"/>
                  </a:cubicBezTo>
                  <a:cubicBezTo>
                    <a:pt x="28" y="448"/>
                    <a:pt x="16" y="470"/>
                    <a:pt x="11" y="494"/>
                  </a:cubicBezTo>
                  <a:cubicBezTo>
                    <a:pt x="6" y="518"/>
                    <a:pt x="8" y="543"/>
                    <a:pt x="16" y="566"/>
                  </a:cubicBezTo>
                  <a:cubicBezTo>
                    <a:pt x="23" y="585"/>
                    <a:pt x="35" y="603"/>
                    <a:pt x="50" y="617"/>
                  </a:cubicBezTo>
                  <a:cubicBezTo>
                    <a:pt x="33" y="628"/>
                    <a:pt x="20" y="644"/>
                    <a:pt x="12" y="662"/>
                  </a:cubicBezTo>
                  <a:cubicBezTo>
                    <a:pt x="2" y="683"/>
                    <a:pt x="0" y="707"/>
                    <a:pt x="6" y="730"/>
                  </a:cubicBezTo>
                  <a:cubicBezTo>
                    <a:pt x="12" y="752"/>
                    <a:pt x="25" y="772"/>
                    <a:pt x="43" y="785"/>
                  </a:cubicBezTo>
                  <a:cubicBezTo>
                    <a:pt x="62" y="799"/>
                    <a:pt x="84" y="806"/>
                    <a:pt x="106" y="805"/>
                  </a:cubicBezTo>
                  <a:cubicBezTo>
                    <a:pt x="84" y="804"/>
                    <a:pt x="63" y="796"/>
                    <a:pt x="46" y="782"/>
                  </a:cubicBezTo>
                  <a:cubicBezTo>
                    <a:pt x="30" y="768"/>
                    <a:pt x="18" y="749"/>
                    <a:pt x="14" y="728"/>
                  </a:cubicBezTo>
                  <a:cubicBezTo>
                    <a:pt x="10" y="707"/>
                    <a:pt x="13" y="685"/>
                    <a:pt x="22" y="667"/>
                  </a:cubicBezTo>
                  <a:cubicBezTo>
                    <a:pt x="32" y="648"/>
                    <a:pt x="47" y="633"/>
                    <a:pt x="66" y="625"/>
                  </a:cubicBezTo>
                  <a:cubicBezTo>
                    <a:pt x="76" y="620"/>
                    <a:pt x="76" y="620"/>
                    <a:pt x="76" y="620"/>
                  </a:cubicBezTo>
                  <a:cubicBezTo>
                    <a:pt x="67" y="612"/>
                    <a:pt x="67" y="612"/>
                    <a:pt x="67" y="612"/>
                  </a:cubicBezTo>
                  <a:cubicBezTo>
                    <a:pt x="51" y="598"/>
                    <a:pt x="39" y="580"/>
                    <a:pt x="33" y="560"/>
                  </a:cubicBezTo>
                  <a:cubicBezTo>
                    <a:pt x="27" y="540"/>
                    <a:pt x="26" y="519"/>
                    <a:pt x="31" y="499"/>
                  </a:cubicBezTo>
                  <a:cubicBezTo>
                    <a:pt x="36" y="478"/>
                    <a:pt x="47" y="460"/>
                    <a:pt x="61" y="446"/>
                  </a:cubicBezTo>
                  <a:cubicBezTo>
                    <a:pt x="76" y="431"/>
                    <a:pt x="94" y="421"/>
                    <a:pt x="114" y="416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2" y="398"/>
                    <a:pt x="122" y="398"/>
                    <a:pt x="122" y="398"/>
                  </a:cubicBezTo>
                  <a:cubicBezTo>
                    <a:pt x="110" y="376"/>
                    <a:pt x="104" y="351"/>
                    <a:pt x="106" y="326"/>
                  </a:cubicBezTo>
                  <a:cubicBezTo>
                    <a:pt x="107" y="301"/>
                    <a:pt x="115" y="277"/>
                    <a:pt x="129" y="256"/>
                  </a:cubicBezTo>
                  <a:cubicBezTo>
                    <a:pt x="142" y="236"/>
                    <a:pt x="162" y="219"/>
                    <a:pt x="184" y="209"/>
                  </a:cubicBezTo>
                  <a:cubicBezTo>
                    <a:pt x="206" y="198"/>
                    <a:pt x="231" y="194"/>
                    <a:pt x="255" y="196"/>
                  </a:cubicBezTo>
                  <a:cubicBezTo>
                    <a:pt x="270" y="198"/>
                    <a:pt x="270" y="198"/>
                    <a:pt x="270" y="198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62"/>
                    <a:pt x="285" y="141"/>
                    <a:pt x="299" y="124"/>
                  </a:cubicBezTo>
                  <a:cubicBezTo>
                    <a:pt x="312" y="106"/>
                    <a:pt x="329" y="92"/>
                    <a:pt x="348" y="83"/>
                  </a:cubicBezTo>
                  <a:cubicBezTo>
                    <a:pt x="368" y="73"/>
                    <a:pt x="389" y="68"/>
                    <a:pt x="411" y="68"/>
                  </a:cubicBezTo>
                  <a:cubicBezTo>
                    <a:pt x="433" y="69"/>
                    <a:pt x="454" y="74"/>
                    <a:pt x="473" y="84"/>
                  </a:cubicBezTo>
                  <a:cubicBezTo>
                    <a:pt x="484" y="90"/>
                    <a:pt x="484" y="90"/>
                    <a:pt x="484" y="90"/>
                  </a:cubicBezTo>
                  <a:cubicBezTo>
                    <a:pt x="493" y="81"/>
                    <a:pt x="493" y="81"/>
                    <a:pt x="493" y="81"/>
                  </a:cubicBezTo>
                  <a:cubicBezTo>
                    <a:pt x="511" y="65"/>
                    <a:pt x="532" y="52"/>
                    <a:pt x="554" y="45"/>
                  </a:cubicBezTo>
                  <a:cubicBezTo>
                    <a:pt x="577" y="38"/>
                    <a:pt x="601" y="36"/>
                    <a:pt x="625" y="40"/>
                  </a:cubicBezTo>
                  <a:cubicBezTo>
                    <a:pt x="649" y="43"/>
                    <a:pt x="671" y="52"/>
                    <a:pt x="691" y="65"/>
                  </a:cubicBezTo>
                  <a:cubicBezTo>
                    <a:pt x="711" y="78"/>
                    <a:pt x="727" y="96"/>
                    <a:pt x="739" y="117"/>
                  </a:cubicBezTo>
                  <a:cubicBezTo>
                    <a:pt x="746" y="128"/>
                    <a:pt x="746" y="128"/>
                    <a:pt x="746" y="128"/>
                  </a:cubicBezTo>
                  <a:cubicBezTo>
                    <a:pt x="759" y="125"/>
                    <a:pt x="759" y="125"/>
                    <a:pt x="759" y="125"/>
                  </a:cubicBezTo>
                  <a:cubicBezTo>
                    <a:pt x="767" y="123"/>
                    <a:pt x="776" y="122"/>
                    <a:pt x="784" y="122"/>
                  </a:cubicBezTo>
                  <a:cubicBezTo>
                    <a:pt x="793" y="121"/>
                    <a:pt x="801" y="122"/>
                    <a:pt x="809" y="123"/>
                  </a:cubicBezTo>
                  <a:cubicBezTo>
                    <a:pt x="826" y="126"/>
                    <a:pt x="842" y="132"/>
                    <a:pt x="857" y="141"/>
                  </a:cubicBezTo>
                  <a:cubicBezTo>
                    <a:pt x="871" y="150"/>
                    <a:pt x="884" y="162"/>
                    <a:pt x="894" y="176"/>
                  </a:cubicBezTo>
                  <a:cubicBezTo>
                    <a:pt x="904" y="189"/>
                    <a:pt x="911" y="205"/>
                    <a:pt x="915" y="222"/>
                  </a:cubicBezTo>
                  <a:cubicBezTo>
                    <a:pt x="918" y="237"/>
                    <a:pt x="918" y="237"/>
                    <a:pt x="918" y="237"/>
                  </a:cubicBezTo>
                  <a:cubicBezTo>
                    <a:pt x="932" y="235"/>
                    <a:pt x="932" y="235"/>
                    <a:pt x="932" y="235"/>
                  </a:cubicBezTo>
                  <a:cubicBezTo>
                    <a:pt x="954" y="233"/>
                    <a:pt x="976" y="236"/>
                    <a:pt x="996" y="244"/>
                  </a:cubicBezTo>
                  <a:cubicBezTo>
                    <a:pt x="1016" y="252"/>
                    <a:pt x="1033" y="265"/>
                    <a:pt x="1047" y="282"/>
                  </a:cubicBezTo>
                  <a:cubicBezTo>
                    <a:pt x="1061" y="299"/>
                    <a:pt x="1070" y="320"/>
                    <a:pt x="1074" y="341"/>
                  </a:cubicBezTo>
                  <a:cubicBezTo>
                    <a:pt x="1075" y="346"/>
                    <a:pt x="1075" y="352"/>
                    <a:pt x="1075" y="357"/>
                  </a:cubicBezTo>
                  <a:cubicBezTo>
                    <a:pt x="1076" y="358"/>
                    <a:pt x="1076" y="360"/>
                    <a:pt x="1076" y="362"/>
                  </a:cubicBezTo>
                  <a:cubicBezTo>
                    <a:pt x="1076" y="366"/>
                    <a:pt x="1076" y="366"/>
                    <a:pt x="1076" y="366"/>
                  </a:cubicBezTo>
                  <a:cubicBezTo>
                    <a:pt x="1076" y="368"/>
                    <a:pt x="1075" y="371"/>
                    <a:pt x="1075" y="374"/>
                  </a:cubicBezTo>
                  <a:cubicBezTo>
                    <a:pt x="1074" y="385"/>
                    <a:pt x="1072" y="396"/>
                    <a:pt x="1069" y="406"/>
                  </a:cubicBezTo>
                  <a:cubicBezTo>
                    <a:pt x="1063" y="421"/>
                    <a:pt x="1063" y="421"/>
                    <a:pt x="1063" y="421"/>
                  </a:cubicBezTo>
                  <a:cubicBezTo>
                    <a:pt x="1079" y="424"/>
                    <a:pt x="1079" y="424"/>
                    <a:pt x="1079" y="424"/>
                  </a:cubicBezTo>
                  <a:cubicBezTo>
                    <a:pt x="1101" y="427"/>
                    <a:pt x="1121" y="437"/>
                    <a:pt x="1138" y="451"/>
                  </a:cubicBezTo>
                  <a:cubicBezTo>
                    <a:pt x="1155" y="466"/>
                    <a:pt x="1168" y="485"/>
                    <a:pt x="1175" y="507"/>
                  </a:cubicBezTo>
                  <a:cubicBezTo>
                    <a:pt x="1181" y="528"/>
                    <a:pt x="1182" y="551"/>
                    <a:pt x="1177" y="573"/>
                  </a:cubicBezTo>
                  <a:cubicBezTo>
                    <a:pt x="1171" y="595"/>
                    <a:pt x="1160" y="616"/>
                    <a:pt x="1143" y="632"/>
                  </a:cubicBezTo>
                  <a:cubicBezTo>
                    <a:pt x="1135" y="641"/>
                    <a:pt x="1135" y="641"/>
                    <a:pt x="1135" y="641"/>
                  </a:cubicBezTo>
                  <a:cubicBezTo>
                    <a:pt x="1145" y="646"/>
                    <a:pt x="1145" y="646"/>
                    <a:pt x="1145" y="646"/>
                  </a:cubicBezTo>
                  <a:cubicBezTo>
                    <a:pt x="1166" y="656"/>
                    <a:pt x="1184" y="674"/>
                    <a:pt x="1193" y="696"/>
                  </a:cubicBezTo>
                  <a:cubicBezTo>
                    <a:pt x="1198" y="707"/>
                    <a:pt x="1201" y="719"/>
                    <a:pt x="1202" y="730"/>
                  </a:cubicBezTo>
                  <a:cubicBezTo>
                    <a:pt x="1203" y="743"/>
                    <a:pt x="1201" y="755"/>
                    <a:pt x="1198" y="766"/>
                  </a:cubicBezTo>
                  <a:cubicBezTo>
                    <a:pt x="1191" y="790"/>
                    <a:pt x="1176" y="811"/>
                    <a:pt x="1156" y="825"/>
                  </a:cubicBezTo>
                  <a:cubicBezTo>
                    <a:pt x="1135" y="839"/>
                    <a:pt x="1109" y="845"/>
                    <a:pt x="1084" y="843"/>
                  </a:cubicBezTo>
                  <a:cubicBezTo>
                    <a:pt x="1109" y="847"/>
                    <a:pt x="1136" y="842"/>
                    <a:pt x="1158" y="829"/>
                  </a:cubicBezTo>
                  <a:cubicBezTo>
                    <a:pt x="1181" y="816"/>
                    <a:pt x="1198" y="794"/>
                    <a:pt x="1207" y="769"/>
                  </a:cubicBezTo>
                  <a:cubicBezTo>
                    <a:pt x="1211" y="757"/>
                    <a:pt x="1213" y="743"/>
                    <a:pt x="1213" y="730"/>
                  </a:cubicBezTo>
                  <a:cubicBezTo>
                    <a:pt x="1213" y="717"/>
                    <a:pt x="1210" y="703"/>
                    <a:pt x="1206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/>
      <p:bldP spid="102410" grpId="0"/>
      <p:bldP spid="102411" grpId="0"/>
      <p:bldP spid="102412" grpId="0"/>
      <p:bldP spid="102413" grpId="0"/>
      <p:bldP spid="102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0450" y="2205179"/>
            <a:ext cx="2133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管理压力的方法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1856743" y="2651240"/>
            <a:ext cx="2960687" cy="101604"/>
          </a:xfrm>
          <a:custGeom>
            <a:avLst/>
            <a:gdLst>
              <a:gd name="connsiteX0" fmla="*/ 809181 w 4015349"/>
              <a:gd name="connsiteY0" fmla="*/ 0 h 221321"/>
              <a:gd name="connsiteX1" fmla="*/ 3214368 w 4015349"/>
              <a:gd name="connsiteY1" fmla="*/ 0 h 221321"/>
              <a:gd name="connsiteX2" fmla="*/ 4015349 w 4015349"/>
              <a:gd name="connsiteY2" fmla="*/ 219078 h 221321"/>
              <a:gd name="connsiteX3" fmla="*/ 4015349 w 4015349"/>
              <a:gd name="connsiteY3" fmla="*/ 221321 h 221321"/>
              <a:gd name="connsiteX4" fmla="*/ 0 w 4015349"/>
              <a:gd name="connsiteY4" fmla="*/ 221321 h 22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5349" h="221321">
                <a:moveTo>
                  <a:pt x="809181" y="0"/>
                </a:moveTo>
                <a:lnTo>
                  <a:pt x="3214368" y="0"/>
                </a:lnTo>
                <a:lnTo>
                  <a:pt x="4015349" y="219078"/>
                </a:lnTo>
                <a:lnTo>
                  <a:pt x="4015349" y="221321"/>
                </a:lnTo>
                <a:lnTo>
                  <a:pt x="0" y="2213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25734" y="2993325"/>
            <a:ext cx="2750288" cy="56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管理原因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减少压力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dobe Arab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1318" y="3603041"/>
            <a:ext cx="2892058" cy="56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管理评价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管理的核心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dobe Arab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87644" y="4212757"/>
            <a:ext cx="3607981" cy="56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管理反应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——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rPr>
              <a:t>减少压力的不良反应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dobe Arab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33" y="1148870"/>
            <a:ext cx="4125949" cy="456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04323" y="1623509"/>
            <a:ext cx="3924446" cy="626907"/>
            <a:chOff x="2279650" y="2071104"/>
            <a:chExt cx="3924446" cy="626907"/>
          </a:xfrm>
        </p:grpSpPr>
        <p:sp>
          <p:nvSpPr>
            <p:cNvPr id="4" name="文本框 3"/>
            <p:cNvSpPr txBox="1"/>
            <p:nvPr/>
          </p:nvSpPr>
          <p:spPr>
            <a:xfrm>
              <a:off x="2881689" y="2071104"/>
              <a:ext cx="2805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思路之一：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ABC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理论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任意多边形: 形状 1"/>
            <p:cNvSpPr/>
            <p:nvPr/>
          </p:nvSpPr>
          <p:spPr>
            <a:xfrm>
              <a:off x="2279650" y="2563333"/>
              <a:ext cx="3924446" cy="134678"/>
            </a:xfrm>
            <a:custGeom>
              <a:avLst/>
              <a:gdLst>
                <a:gd name="connsiteX0" fmla="*/ 809181 w 4015349"/>
                <a:gd name="connsiteY0" fmla="*/ 0 h 221321"/>
                <a:gd name="connsiteX1" fmla="*/ 3214368 w 4015349"/>
                <a:gd name="connsiteY1" fmla="*/ 0 h 221321"/>
                <a:gd name="connsiteX2" fmla="*/ 4015349 w 4015349"/>
                <a:gd name="connsiteY2" fmla="*/ 219078 h 221321"/>
                <a:gd name="connsiteX3" fmla="*/ 4015349 w 4015349"/>
                <a:gd name="connsiteY3" fmla="*/ 221321 h 221321"/>
                <a:gd name="connsiteX4" fmla="*/ 0 w 4015349"/>
                <a:gd name="connsiteY4" fmla="*/ 221321 h 22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349" h="221321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15273" y="2471183"/>
            <a:ext cx="5652727" cy="3511859"/>
            <a:chOff x="5015273" y="2471183"/>
            <a:chExt cx="5259573" cy="3511859"/>
          </a:xfrm>
        </p:grpSpPr>
        <p:sp>
          <p:nvSpPr>
            <p:cNvPr id="7" name="文本框 6"/>
            <p:cNvSpPr txBox="1"/>
            <p:nvPr/>
          </p:nvSpPr>
          <p:spPr>
            <a:xfrm>
              <a:off x="5015273" y="2471183"/>
              <a:ext cx="5259573" cy="351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Acting event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：事件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………………………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前因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       Belief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：对事件的信念、观点或者态度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信念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Consequence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：结果和反应 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……………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后果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哪个因素最重要？？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rgbClr val="FF4715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6630131" y="5468754"/>
              <a:ext cx="18933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9" y="2095991"/>
            <a:ext cx="3795438" cy="487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32344" y="1736621"/>
            <a:ext cx="5422265" cy="588443"/>
            <a:chOff x="1532344" y="1736621"/>
            <a:chExt cx="5422265" cy="588443"/>
          </a:xfrm>
        </p:grpSpPr>
        <p:sp>
          <p:nvSpPr>
            <p:cNvPr id="4" name="文本框 3"/>
            <p:cNvSpPr txBox="1"/>
            <p:nvPr/>
          </p:nvSpPr>
          <p:spPr>
            <a:xfrm>
              <a:off x="1532344" y="1736621"/>
              <a:ext cx="542226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一个摆脱情绪困扰的良方：合理情绪疗法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532344" y="2152640"/>
              <a:ext cx="5223576" cy="172424"/>
            </a:xfrm>
            <a:custGeom>
              <a:avLst/>
              <a:gdLst>
                <a:gd name="connsiteX0" fmla="*/ 0 w 1945044"/>
                <a:gd name="connsiteY0" fmla="*/ 598061 h 700548"/>
                <a:gd name="connsiteX1" fmla="*/ 499895 w 1945044"/>
                <a:gd name="connsiteY1" fmla="*/ 102487 h 700548"/>
                <a:gd name="connsiteX2" fmla="*/ 1481155 w 1945044"/>
                <a:gd name="connsiteY2" fmla="*/ 102487 h 700548"/>
                <a:gd name="connsiteX3" fmla="*/ 1481155 w 1945044"/>
                <a:gd name="connsiteY3" fmla="*/ 0 h 700548"/>
                <a:gd name="connsiteX4" fmla="*/ 1945044 w 1945044"/>
                <a:gd name="connsiteY4" fmla="*/ 350274 h 700548"/>
                <a:gd name="connsiteX5" fmla="*/ 1481155 w 1945044"/>
                <a:gd name="connsiteY5" fmla="*/ 700548 h 700548"/>
                <a:gd name="connsiteX6" fmla="*/ 1481155 w 1945044"/>
                <a:gd name="connsiteY6" fmla="*/ 598061 h 70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044" h="700548">
                  <a:moveTo>
                    <a:pt x="0" y="598061"/>
                  </a:moveTo>
                  <a:lnTo>
                    <a:pt x="499895" y="102487"/>
                  </a:lnTo>
                  <a:lnTo>
                    <a:pt x="1481155" y="102487"/>
                  </a:lnTo>
                  <a:lnTo>
                    <a:pt x="1481155" y="0"/>
                  </a:lnTo>
                  <a:lnTo>
                    <a:pt x="1945044" y="350274"/>
                  </a:lnTo>
                  <a:lnTo>
                    <a:pt x="1481155" y="700548"/>
                  </a:lnTo>
                  <a:lnTo>
                    <a:pt x="1481155" y="5980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84887" y="2622342"/>
            <a:ext cx="7887970" cy="463588"/>
            <a:chOff x="1884887" y="2622342"/>
            <a:chExt cx="7887970" cy="463588"/>
          </a:xfrm>
        </p:grpSpPr>
        <p:sp>
          <p:nvSpPr>
            <p:cNvPr id="7" name="文本框 6"/>
            <p:cNvSpPr txBox="1"/>
            <p:nvPr/>
          </p:nvSpPr>
          <p:spPr>
            <a:xfrm>
              <a:off x="1884887" y="2622342"/>
              <a:ext cx="7887970" cy="463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艾里斯认为，“人不是为事情困扰着，而是被对这件事的看法困扰着。”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063750" y="3085930"/>
              <a:ext cx="73566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956391" y="3463636"/>
            <a:ext cx="8208372" cy="1923527"/>
            <a:chOff x="1956391" y="3463636"/>
            <a:chExt cx="8208372" cy="1923527"/>
          </a:xfrm>
        </p:grpSpPr>
        <p:grpSp>
          <p:nvGrpSpPr>
            <p:cNvPr id="14" name="组合 13"/>
            <p:cNvGrpSpPr/>
            <p:nvPr/>
          </p:nvGrpSpPr>
          <p:grpSpPr>
            <a:xfrm>
              <a:off x="2063750" y="3603550"/>
              <a:ext cx="8101013" cy="1783613"/>
              <a:chOff x="2063750" y="3603550"/>
              <a:chExt cx="8101013" cy="1783613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2276793" y="3603550"/>
                <a:ext cx="7887970" cy="171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一是绝对化要求（包括完美主义倾向）总是想“应该如何”“必须如何”。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二是过分概括化（以偏概全）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三是糟糕至极。（一般的负性事件也能感受为是灭顶之灾。）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063750" y="3954240"/>
                <a:ext cx="7356698" cy="14329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956391" y="3463636"/>
              <a:ext cx="6096000" cy="463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所有的不合理信念概括起来都有三个特征：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821647" y="3456464"/>
            <a:ext cx="10972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（事件）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911231" y="3463484"/>
            <a:ext cx="23288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（认识、观念）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699238" y="3424047"/>
            <a:ext cx="22402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（情绪或行为反应）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80566" y="4200585"/>
            <a:ext cx="4873890" cy="1375319"/>
            <a:chOff x="1980566" y="4200585"/>
            <a:chExt cx="4873890" cy="1375319"/>
          </a:xfrm>
        </p:grpSpPr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1980566" y="4200585"/>
              <a:ext cx="4873890" cy="645160"/>
            </a:xfrm>
            <a:prstGeom prst="rect">
              <a:avLst/>
            </a:prstGeom>
            <a:noFill/>
            <a:ln w="12700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劝导干预、自我辩论与不合理信念作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斗争，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以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合理信念取代不合理信念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>
              <a:off x="1980566" y="5207604"/>
              <a:ext cx="4873890" cy="3683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效果（不良情绪或行为消除或减弱）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9823" y="2694167"/>
            <a:ext cx="3728403" cy="545229"/>
            <a:chOff x="2119823" y="2694167"/>
            <a:chExt cx="3728403" cy="545229"/>
          </a:xfrm>
        </p:grpSpPr>
        <p:sp>
          <p:nvSpPr>
            <p:cNvPr id="121865" name="AutoShape 9"/>
            <p:cNvSpPr>
              <a:spLocks noChangeArrowheads="1"/>
            </p:cNvSpPr>
            <p:nvPr/>
          </p:nvSpPr>
          <p:spPr bwMode="auto">
            <a:xfrm>
              <a:off x="2641336" y="2753621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866" name="AutoShape 10"/>
            <p:cNvSpPr>
              <a:spLocks noChangeArrowheads="1"/>
            </p:cNvSpPr>
            <p:nvPr/>
          </p:nvSpPr>
          <p:spPr bwMode="auto">
            <a:xfrm>
              <a:off x="4301491" y="2753621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2119823" y="2694167"/>
              <a:ext cx="369012" cy="52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3815550" y="2694167"/>
              <a:ext cx="341760" cy="52322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5484024" y="2694167"/>
              <a:ext cx="364202" cy="52322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1980566" y="1767522"/>
            <a:ext cx="3297238" cy="3987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想一想：关键在哪里？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卡通人物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16" y="2821638"/>
            <a:ext cx="5016882" cy="4597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1" animBg="1"/>
      <p:bldP spid="121858" grpId="2"/>
      <p:bldP spid="121859" grpId="1" animBg="1"/>
      <p:bldP spid="121859" grpId="2"/>
      <p:bldP spid="121860" grpId="1" animBg="1"/>
      <p:bldP spid="121860" grpId="2"/>
      <p:bldP spid="121872" grpId="1"/>
      <p:bldP spid="12187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98801" y="1980344"/>
            <a:ext cx="3688715" cy="2748829"/>
            <a:chOff x="6206652" y="2398558"/>
            <a:chExt cx="3688715" cy="2748829"/>
          </a:xfrm>
        </p:grpSpPr>
        <p:sp>
          <p:nvSpPr>
            <p:cNvPr id="2" name="文本框 1"/>
            <p:cNvSpPr txBox="1"/>
            <p:nvPr/>
          </p:nvSpPr>
          <p:spPr>
            <a:xfrm>
              <a:off x="6206652" y="2398558"/>
              <a:ext cx="3688715" cy="27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态度决定一切，信念决定情绪！！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消极信念            消极情绪；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积极信念             积极情绪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改变情绪，就要先改变信念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箭头: 右 2"/>
            <p:cNvSpPr/>
            <p:nvPr/>
          </p:nvSpPr>
          <p:spPr>
            <a:xfrm>
              <a:off x="7272669" y="3449955"/>
              <a:ext cx="510363" cy="25279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箭头: 右 3"/>
            <p:cNvSpPr/>
            <p:nvPr/>
          </p:nvSpPr>
          <p:spPr>
            <a:xfrm>
              <a:off x="7272669" y="4101236"/>
              <a:ext cx="510363" cy="25279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43" y="1860070"/>
            <a:ext cx="4125949" cy="4560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69455" y="715878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465114" y="1341438"/>
            <a:ext cx="0" cy="417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图片包含 画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3637" y="4075384"/>
            <a:ext cx="2816239" cy="279196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510580" y="1714553"/>
            <a:ext cx="4585420" cy="1929389"/>
            <a:chOff x="1510580" y="1714553"/>
            <a:chExt cx="4585420" cy="1929389"/>
          </a:xfrm>
        </p:grpSpPr>
        <p:grpSp>
          <p:nvGrpSpPr>
            <p:cNvPr id="19" name="组合 18"/>
            <p:cNvGrpSpPr/>
            <p:nvPr/>
          </p:nvGrpSpPr>
          <p:grpSpPr>
            <a:xfrm>
              <a:off x="1653222" y="1768428"/>
              <a:ext cx="4442778" cy="1875514"/>
              <a:chOff x="1653222" y="1768428"/>
              <a:chExt cx="4442778" cy="1875514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013540" y="1768428"/>
                <a:ext cx="19564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情境一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653222" y="1968483"/>
                <a:ext cx="4442778" cy="1675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：校长批评：怎么又迟到了！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B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：该死，他又想整我了，想拿我出气了！ 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：精神紧张，生气，脸色难看，一言不发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形 23" descr="方向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968970">
              <a:off x="1510580" y="1714553"/>
              <a:ext cx="499339" cy="499339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6834023" y="1718813"/>
            <a:ext cx="3415763" cy="4100251"/>
            <a:chOff x="6834023" y="1718813"/>
            <a:chExt cx="3415763" cy="4100251"/>
          </a:xfrm>
        </p:grpSpPr>
        <p:grpSp>
          <p:nvGrpSpPr>
            <p:cNvPr id="18" name="组合 17"/>
            <p:cNvGrpSpPr/>
            <p:nvPr/>
          </p:nvGrpSpPr>
          <p:grpSpPr>
            <a:xfrm>
              <a:off x="6974958" y="1759163"/>
              <a:ext cx="3274828" cy="4059901"/>
              <a:chOff x="6974958" y="1759163"/>
              <a:chExt cx="3274828" cy="4059901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7334299" y="1759163"/>
                <a:ext cx="19564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spcBef>
                    <a:spcPct val="50000"/>
                  </a:spcBef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情境二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974958" y="2064831"/>
                <a:ext cx="3274828" cy="3754233"/>
                <a:chOff x="6974958" y="2064831"/>
                <a:chExt cx="3274828" cy="3754233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6982043" y="2508016"/>
                  <a:ext cx="3267743" cy="1710084"/>
                  <a:chOff x="6599271" y="2638288"/>
                  <a:chExt cx="3267743" cy="1710084"/>
                </a:xfrm>
              </p:grpSpPr>
              <p:sp>
                <p:nvSpPr>
                  <p:cNvPr id="11" name="文本框 10"/>
                  <p:cNvSpPr txBox="1"/>
                  <p:nvPr/>
                </p:nvSpPr>
                <p:spPr>
                  <a:xfrm>
                    <a:off x="6599271" y="2723754"/>
                    <a:ext cx="737868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dobe Arabic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B</a:t>
                    </a:r>
                    <a:r>
                      <a: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dobe Arabic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：</a:t>
                    </a:r>
                    <a:endParaRPr lang="zh-CN" altLang="en-US" dirty="0"/>
                  </a:p>
                </p:txBody>
              </p:sp>
              <p:sp>
                <p:nvSpPr>
                  <p:cNvPr id="13" name="文本框 12"/>
                  <p:cNvSpPr txBox="1"/>
                  <p:nvPr/>
                </p:nvSpPr>
                <p:spPr>
                  <a:xfrm>
                    <a:off x="6967870" y="2638288"/>
                    <a:ext cx="2899144" cy="171008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dobe Arabic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校长可能在找机会开除我，如果下次再迟到，我就会下岗，房贷谁还呢？老婆孩子喝西北风去？</a:t>
                    </a: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dobe Arabic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" name="文本框 14"/>
                <p:cNvSpPr txBox="1"/>
                <p:nvPr/>
              </p:nvSpPr>
              <p:spPr>
                <a:xfrm>
                  <a:off x="6974958" y="2064831"/>
                  <a:ext cx="3160441" cy="4635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dobe Arabic"/>
                      <a:ea typeface="微软雅黑" panose="020B0503020204020204" pitchFamily="34" charset="-122"/>
                      <a:cs typeface="+mn-ea"/>
                      <a:sym typeface="+mn-lt"/>
                    </a:rPr>
                    <a:t>A</a:t>
                  </a: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dobe Arabic"/>
                      <a:ea typeface="微软雅黑" panose="020B0503020204020204" pitchFamily="34" charset="-122"/>
                      <a:cs typeface="+mn-ea"/>
                      <a:sym typeface="+mn-lt"/>
                    </a:rPr>
                    <a:t>：</a:t>
                  </a:r>
                  <a:r>
                    <a: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dobe Arabic"/>
                      <a:ea typeface="微软雅黑" panose="020B0503020204020204" pitchFamily="34" charset="-122"/>
                      <a:cs typeface="+mn-ea"/>
                      <a:sym typeface="+mn-lt"/>
                    </a:rPr>
                    <a:t>校长批评：怎么又迟到了！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dobe Arabic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6996219" y="4149120"/>
                  <a:ext cx="3215959" cy="1669944"/>
                  <a:chOff x="6613447" y="4279392"/>
                  <a:chExt cx="3215959" cy="1669944"/>
                </a:xfrm>
              </p:grpSpPr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6930262" y="4279392"/>
                    <a:ext cx="2899144" cy="1669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害怕，想办法为自己辩解或道歉，胃不舒服。上课找学生的麻烦。</a:t>
                    </a:r>
                    <a:endPara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  <a:p>
                    <a:pPr>
                      <a:lnSpc>
                        <a:spcPct val="150000"/>
                      </a:lnSpc>
                    </a:pPr>
                    <a:endPara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文本框 16"/>
                  <p:cNvSpPr txBox="1"/>
                  <p:nvPr/>
                </p:nvSpPr>
                <p:spPr>
                  <a:xfrm>
                    <a:off x="6613447" y="4345691"/>
                    <a:ext cx="43947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dobe Arabic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C</a:t>
                    </a:r>
                    <a:r>
                      <a: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dobe Arabic"/>
                        <a:ea typeface="微软雅黑" panose="020B0503020204020204" pitchFamily="34" charset="-122"/>
                        <a:cs typeface="+mn-ea"/>
                        <a:sym typeface="+mn-lt"/>
                      </a:rPr>
                      <a:t>：</a:t>
                    </a:r>
                    <a:endParaRPr lang="zh-CN" altLang="en-US" dirty="0"/>
                  </a:p>
                </p:txBody>
              </p:sp>
            </p:grpSp>
          </p:grpSp>
        </p:grpSp>
        <p:pic>
          <p:nvPicPr>
            <p:cNvPr id="25" name="图形 24" descr="方向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968970">
              <a:off x="6834023" y="1718813"/>
              <a:ext cx="499339" cy="49933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蓝色的天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b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id="35" name="图片 34" descr="图片包含 建筑, 镜子, 放大镜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9"/>
          <a:stretch>
            <a:fillRect/>
          </a:stretch>
        </p:blipFill>
        <p:spPr>
          <a:xfrm>
            <a:off x="-316037" y="681690"/>
            <a:ext cx="5401121" cy="447749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836747" y="3763637"/>
            <a:ext cx="4872141" cy="3273717"/>
            <a:chOff x="4730274" y="1997612"/>
            <a:chExt cx="7233518" cy="4860388"/>
          </a:xfrm>
        </p:grpSpPr>
        <p:sp>
          <p:nvSpPr>
            <p:cNvPr id="32" name="椭圆 31"/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 descr="图片包含 男人, 游戏机, 笔记本, 屏幕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257214" y="1509361"/>
            <a:ext cx="6746875" cy="568325"/>
            <a:chOff x="6951" y="2497"/>
            <a:chExt cx="10625" cy="895"/>
          </a:xfrm>
        </p:grpSpPr>
        <p:grpSp>
          <p:nvGrpSpPr>
            <p:cNvPr id="28" name="组合 27"/>
            <p:cNvGrpSpPr/>
            <p:nvPr/>
          </p:nvGrpSpPr>
          <p:grpSpPr>
            <a:xfrm>
              <a:off x="6951" y="2536"/>
              <a:ext cx="812" cy="856"/>
              <a:chOff x="2031972" y="1416832"/>
              <a:chExt cx="515673" cy="543359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031972" y="1416832"/>
                <a:ext cx="515673" cy="515673"/>
              </a:xfrm>
              <a:prstGeom prst="ellipse">
                <a:avLst/>
              </a:prstGeom>
              <a:solidFill>
                <a:srgbClr val="FF3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068636" y="1438221"/>
                <a:ext cx="442344" cy="52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zh-CN" altLang="en-US" sz="2800" b="1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  <a:endParaRPr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7921" y="2497"/>
              <a:ext cx="96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正视心理健康，心理健康是一种状态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73033" y="2638279"/>
            <a:ext cx="6830695" cy="543367"/>
            <a:chOff x="6951" y="2536"/>
            <a:chExt cx="10757" cy="856"/>
          </a:xfrm>
        </p:grpSpPr>
        <p:grpSp>
          <p:nvGrpSpPr>
            <p:cNvPr id="17" name="组合 16"/>
            <p:cNvGrpSpPr/>
            <p:nvPr/>
          </p:nvGrpSpPr>
          <p:grpSpPr>
            <a:xfrm>
              <a:off x="6951" y="2536"/>
              <a:ext cx="812" cy="856"/>
              <a:chOff x="2031972" y="1416832"/>
              <a:chExt cx="515673" cy="54316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031972" y="1416832"/>
                <a:ext cx="515673" cy="515673"/>
              </a:xfrm>
              <a:prstGeom prst="ellipse">
                <a:avLst/>
              </a:prstGeom>
              <a:solidFill>
                <a:srgbClr val="FF3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068636" y="1438221"/>
                <a:ext cx="442344" cy="521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zh-CN" altLang="en-US" sz="2800" b="1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  <a:endParaRPr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053" y="2536"/>
              <a:ext cx="96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教师心理健康问题的现状及表现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93874" y="3742240"/>
            <a:ext cx="6864350" cy="583358"/>
            <a:chOff x="6951" y="2536"/>
            <a:chExt cx="10810" cy="919"/>
          </a:xfrm>
        </p:grpSpPr>
        <p:grpSp>
          <p:nvGrpSpPr>
            <p:cNvPr id="22" name="组合 21"/>
            <p:cNvGrpSpPr/>
            <p:nvPr/>
          </p:nvGrpSpPr>
          <p:grpSpPr>
            <a:xfrm>
              <a:off x="6951" y="2536"/>
              <a:ext cx="812" cy="856"/>
              <a:chOff x="2031972" y="1416832"/>
              <a:chExt cx="515673" cy="54316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031972" y="1416832"/>
                <a:ext cx="515673" cy="515673"/>
              </a:xfrm>
              <a:prstGeom prst="ellipse">
                <a:avLst/>
              </a:prstGeom>
              <a:solidFill>
                <a:srgbClr val="FF3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068636" y="1438221"/>
                <a:ext cx="442344" cy="521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zh-CN" altLang="en-US" sz="2800" b="1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  <a:endParaRPr lang="zh-CN" altLang="en-US" sz="28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8106" y="2631"/>
              <a:ext cx="965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面对压力，如何管理情绪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352507" y="2203378"/>
            <a:ext cx="5017222" cy="1651902"/>
            <a:chOff x="-410889" y="2038707"/>
            <a:chExt cx="5017222" cy="1651902"/>
          </a:xfrm>
        </p:grpSpPr>
        <p:sp>
          <p:nvSpPr>
            <p:cNvPr id="10" name="文本框 9"/>
            <p:cNvSpPr txBox="1"/>
            <p:nvPr/>
          </p:nvSpPr>
          <p:spPr>
            <a:xfrm>
              <a:off x="-410889" y="2038707"/>
              <a:ext cx="50172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600" b="1">
                  <a:solidFill>
                    <a:srgbClr val="FF303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7200">
                  <a:sym typeface="+mn-lt"/>
                </a:rPr>
                <a:t>目录</a:t>
              </a:r>
              <a:endParaRPr lang="zh-CN" altLang="en-US" sz="7200"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41469" y="3167389"/>
              <a:ext cx="2349045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800" b="1" kern="0">
                  <a:solidFill>
                    <a:srgbClr val="FF303D"/>
                  </a:solidFill>
                  <a:cs typeface="+mn-ea"/>
                  <a:sym typeface="+mn-lt"/>
                </a:rPr>
                <a:t>CONTENTS</a:t>
              </a:r>
              <a:endParaRPr lang="en-US" altLang="zh-CN" sz="2800" b="1" kern="0">
                <a:solidFill>
                  <a:srgbClr val="FF303D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29851" y="4827175"/>
            <a:ext cx="8205323" cy="4635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是关键，如何改变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？改变情绪负性状况改变一些不合理的观念和看法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27444" y="1857548"/>
            <a:ext cx="2462753" cy="499339"/>
            <a:chOff x="1627444" y="1857548"/>
            <a:chExt cx="2462753" cy="499339"/>
          </a:xfrm>
        </p:grpSpPr>
        <p:sp>
          <p:nvSpPr>
            <p:cNvPr id="4" name="文本框 3"/>
            <p:cNvSpPr txBox="1"/>
            <p:nvPr/>
          </p:nvSpPr>
          <p:spPr>
            <a:xfrm>
              <a:off x="2133762" y="1907162"/>
              <a:ext cx="1956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情境三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" name="图形 2" descr="方向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2968970">
              <a:off x="1627444" y="1857548"/>
              <a:ext cx="499339" cy="499339"/>
            </a:xfrm>
            <a:prstGeom prst="rect">
              <a:avLst/>
            </a:prstGeom>
          </p:spPr>
        </p:pic>
      </p:grpSp>
      <p:sp>
        <p:nvSpPr>
          <p:cNvPr id="8" name="speech-bubble-with-question-mark_63078"/>
          <p:cNvSpPr>
            <a:spLocks noChangeAspect="1"/>
          </p:cNvSpPr>
          <p:nvPr/>
        </p:nvSpPr>
        <p:spPr bwMode="auto">
          <a:xfrm>
            <a:off x="2063750" y="4324911"/>
            <a:ext cx="606694" cy="562139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9" h="5353">
                <a:moveTo>
                  <a:pt x="5712" y="2276"/>
                </a:moveTo>
                <a:cubicBezTo>
                  <a:pt x="5589" y="971"/>
                  <a:pt x="4536" y="24"/>
                  <a:pt x="3247" y="16"/>
                </a:cubicBezTo>
                <a:cubicBezTo>
                  <a:pt x="2023" y="0"/>
                  <a:pt x="660" y="750"/>
                  <a:pt x="334" y="1991"/>
                </a:cubicBezTo>
                <a:cubicBezTo>
                  <a:pt x="0" y="3272"/>
                  <a:pt x="1191" y="4683"/>
                  <a:pt x="2472" y="4602"/>
                </a:cubicBezTo>
                <a:cubicBezTo>
                  <a:pt x="2496" y="4806"/>
                  <a:pt x="2488" y="5002"/>
                  <a:pt x="2456" y="5214"/>
                </a:cubicBezTo>
                <a:cubicBezTo>
                  <a:pt x="2439" y="5271"/>
                  <a:pt x="2488" y="5353"/>
                  <a:pt x="2570" y="5328"/>
                </a:cubicBezTo>
                <a:cubicBezTo>
                  <a:pt x="2790" y="5255"/>
                  <a:pt x="3002" y="5116"/>
                  <a:pt x="3157" y="4953"/>
                </a:cubicBezTo>
                <a:cubicBezTo>
                  <a:pt x="3239" y="4863"/>
                  <a:pt x="3345" y="4651"/>
                  <a:pt x="3288" y="4528"/>
                </a:cubicBezTo>
                <a:cubicBezTo>
                  <a:pt x="3949" y="4545"/>
                  <a:pt x="4643" y="4357"/>
                  <a:pt x="5140" y="3941"/>
                </a:cubicBezTo>
                <a:cubicBezTo>
                  <a:pt x="5622" y="3533"/>
                  <a:pt x="5769" y="2872"/>
                  <a:pt x="5712" y="2276"/>
                </a:cubicBezTo>
                <a:close/>
                <a:moveTo>
                  <a:pt x="3272" y="3704"/>
                </a:moveTo>
                <a:cubicBezTo>
                  <a:pt x="3190" y="3696"/>
                  <a:pt x="3108" y="3696"/>
                  <a:pt x="3019" y="3704"/>
                </a:cubicBezTo>
                <a:cubicBezTo>
                  <a:pt x="3019" y="3655"/>
                  <a:pt x="3011" y="3598"/>
                  <a:pt x="3011" y="3549"/>
                </a:cubicBezTo>
                <a:cubicBezTo>
                  <a:pt x="3011" y="3525"/>
                  <a:pt x="3011" y="3492"/>
                  <a:pt x="3002" y="3459"/>
                </a:cubicBezTo>
                <a:cubicBezTo>
                  <a:pt x="3100" y="3468"/>
                  <a:pt x="3198" y="3468"/>
                  <a:pt x="3296" y="3476"/>
                </a:cubicBezTo>
                <a:cubicBezTo>
                  <a:pt x="3280" y="3549"/>
                  <a:pt x="3272" y="3631"/>
                  <a:pt x="3272" y="3704"/>
                </a:cubicBezTo>
                <a:close/>
                <a:moveTo>
                  <a:pt x="3402" y="2513"/>
                </a:moveTo>
                <a:cubicBezTo>
                  <a:pt x="3345" y="2513"/>
                  <a:pt x="3304" y="2554"/>
                  <a:pt x="3304" y="2611"/>
                </a:cubicBezTo>
                <a:cubicBezTo>
                  <a:pt x="3304" y="2709"/>
                  <a:pt x="3280" y="2807"/>
                  <a:pt x="3296" y="2905"/>
                </a:cubicBezTo>
                <a:lnTo>
                  <a:pt x="2945" y="2905"/>
                </a:lnTo>
                <a:cubicBezTo>
                  <a:pt x="2937" y="2807"/>
                  <a:pt x="2913" y="2701"/>
                  <a:pt x="2904" y="2603"/>
                </a:cubicBezTo>
                <a:cubicBezTo>
                  <a:pt x="2880" y="2423"/>
                  <a:pt x="2937" y="2382"/>
                  <a:pt x="3084" y="2309"/>
                </a:cubicBezTo>
                <a:cubicBezTo>
                  <a:pt x="3304" y="2203"/>
                  <a:pt x="3353" y="2007"/>
                  <a:pt x="3288" y="1787"/>
                </a:cubicBezTo>
                <a:cubicBezTo>
                  <a:pt x="3239" y="1607"/>
                  <a:pt x="3043" y="1525"/>
                  <a:pt x="2880" y="1607"/>
                </a:cubicBezTo>
                <a:cubicBezTo>
                  <a:pt x="2700" y="1697"/>
                  <a:pt x="2562" y="1876"/>
                  <a:pt x="2545" y="2080"/>
                </a:cubicBezTo>
                <a:cubicBezTo>
                  <a:pt x="2488" y="2072"/>
                  <a:pt x="2423" y="2089"/>
                  <a:pt x="2374" y="2097"/>
                </a:cubicBezTo>
                <a:cubicBezTo>
                  <a:pt x="2292" y="2105"/>
                  <a:pt x="2203" y="2121"/>
                  <a:pt x="2121" y="2137"/>
                </a:cubicBezTo>
                <a:cubicBezTo>
                  <a:pt x="1942" y="1305"/>
                  <a:pt x="3002" y="685"/>
                  <a:pt x="3631" y="1256"/>
                </a:cubicBezTo>
                <a:cubicBezTo>
                  <a:pt x="4055" y="1632"/>
                  <a:pt x="4104" y="2464"/>
                  <a:pt x="3402" y="2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17" name="组合 16"/>
          <p:cNvGrpSpPr/>
          <p:nvPr/>
        </p:nvGrpSpPr>
        <p:grpSpPr>
          <a:xfrm>
            <a:off x="1595992" y="2429496"/>
            <a:ext cx="4874895" cy="1719661"/>
            <a:chOff x="1595992" y="2429496"/>
            <a:chExt cx="4874895" cy="1719661"/>
          </a:xfrm>
        </p:grpSpPr>
        <p:sp>
          <p:nvSpPr>
            <p:cNvPr id="5" name="文本框 4"/>
            <p:cNvSpPr txBox="1"/>
            <p:nvPr/>
          </p:nvSpPr>
          <p:spPr>
            <a:xfrm>
              <a:off x="1595992" y="2429496"/>
              <a:ext cx="4874895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：校长批评：怎么又迟到了！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：校长心情不好（小道消息：校长要被调离了）。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：无所谓，比较平静，或者幸灾乐祸。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95992" y="4149157"/>
              <a:ext cx="45365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110" y="1222167"/>
            <a:ext cx="3630768" cy="379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64292" y="3149859"/>
            <a:ext cx="4419496" cy="171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情绪反应：自主神经系统、行为反应、表情（体态语言）、情绪体验我们能改变哪些？表情、体态语言是可以改变的，因为表情和情绪相互影响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4292" y="1865433"/>
            <a:ext cx="4503420" cy="604717"/>
            <a:chOff x="5564292" y="1865433"/>
            <a:chExt cx="4503420" cy="604717"/>
          </a:xfrm>
        </p:grpSpPr>
        <p:sp>
          <p:nvSpPr>
            <p:cNvPr id="4" name="文本框 3"/>
            <p:cNvSpPr txBox="1"/>
            <p:nvPr/>
          </p:nvSpPr>
          <p:spPr>
            <a:xfrm>
              <a:off x="5564292" y="1865433"/>
              <a:ext cx="4503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思路之二：改变反应，改变情绪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任意多边形: 形状 1"/>
            <p:cNvSpPr/>
            <p:nvPr/>
          </p:nvSpPr>
          <p:spPr>
            <a:xfrm>
              <a:off x="5853779" y="2335472"/>
              <a:ext cx="3924446" cy="134678"/>
            </a:xfrm>
            <a:custGeom>
              <a:avLst/>
              <a:gdLst>
                <a:gd name="connsiteX0" fmla="*/ 809181 w 4015349"/>
                <a:gd name="connsiteY0" fmla="*/ 0 h 221321"/>
                <a:gd name="connsiteX1" fmla="*/ 3214368 w 4015349"/>
                <a:gd name="connsiteY1" fmla="*/ 0 h 221321"/>
                <a:gd name="connsiteX2" fmla="*/ 4015349 w 4015349"/>
                <a:gd name="connsiteY2" fmla="*/ 219078 h 221321"/>
                <a:gd name="connsiteX3" fmla="*/ 4015349 w 4015349"/>
                <a:gd name="connsiteY3" fmla="*/ 221321 h 221321"/>
                <a:gd name="connsiteX4" fmla="*/ 0 w 4015349"/>
                <a:gd name="connsiteY4" fmla="*/ 221321 h 22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349" h="221321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98" y="1834062"/>
            <a:ext cx="3695705" cy="4084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38857" y="1895888"/>
            <a:ext cx="450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）改变表情，改变情绪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7467" y="2616140"/>
            <a:ext cx="7591012" cy="254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研究：让被试评价一些卡通画的有趣程度，同时把一支铅笔叼在嘴里。有些被试用牙咬着铅笔，有些被试用嘴唇含着铅笔，谁对这些卡通画的评价更高？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结果：用牙咬着铅笔的被试对卡通画的评价更高。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原因：用牙咬着铅笔，你的面部就不得不形成微笑的样子，而用嘴唇含着铅笔，则形成皱眉的样子。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57334" y="1608505"/>
            <a:ext cx="4849200" cy="987494"/>
            <a:chOff x="1357334" y="1608505"/>
            <a:chExt cx="4849200" cy="987494"/>
          </a:xfrm>
        </p:grpSpPr>
        <p:sp>
          <p:nvSpPr>
            <p:cNvPr id="4" name="文本框 3"/>
            <p:cNvSpPr txBox="1"/>
            <p:nvPr/>
          </p:nvSpPr>
          <p:spPr>
            <a:xfrm>
              <a:off x="1357334" y="1608505"/>
              <a:ext cx="4503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）改变身体状态，改变情绪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06008" y="2028536"/>
              <a:ext cx="4200526" cy="56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深呼吸法     放松（冥想）  运动    饮食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01381" y="3284538"/>
            <a:ext cx="5170303" cy="2110194"/>
            <a:chOff x="1301381" y="3284538"/>
            <a:chExt cx="5170303" cy="2110194"/>
          </a:xfrm>
        </p:grpSpPr>
        <p:sp>
          <p:nvSpPr>
            <p:cNvPr id="2" name="文本框 1"/>
            <p:cNvSpPr txBox="1"/>
            <p:nvPr/>
          </p:nvSpPr>
          <p:spPr>
            <a:xfrm>
              <a:off x="1301381" y="3284538"/>
              <a:ext cx="3908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）直接调节情绪反应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144144" y="3684648"/>
              <a:ext cx="4327540" cy="171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渲泄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消极情绪出口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渲泄找人倾诉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自我渲泄，如大哭一场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不伤害自己（自虐）不伤害别人（暴力）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4865"/>
            <a:ext cx="4353721" cy="4999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99539" y="2597811"/>
            <a:ext cx="4757420" cy="137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减少消极刺激、增加积极刺激转移目标法注意力转移环境改变法（冷处理）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1021" y="4386314"/>
            <a:ext cx="6107430" cy="67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情绪中心策略或问题中心策略？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32513" y="1841440"/>
            <a:ext cx="3924446" cy="609690"/>
            <a:chOff x="6132513" y="1841440"/>
            <a:chExt cx="3924446" cy="609690"/>
          </a:xfrm>
        </p:grpSpPr>
        <p:sp>
          <p:nvSpPr>
            <p:cNvPr id="4" name="文本框 3"/>
            <p:cNvSpPr txBox="1"/>
            <p:nvPr/>
          </p:nvSpPr>
          <p:spPr>
            <a:xfrm>
              <a:off x="6132513" y="1841440"/>
              <a:ext cx="3794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思路之三</a:t>
              </a: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: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调整刺激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任意多边形: 形状 2"/>
            <p:cNvSpPr/>
            <p:nvPr/>
          </p:nvSpPr>
          <p:spPr>
            <a:xfrm>
              <a:off x="6132513" y="2316452"/>
              <a:ext cx="3924446" cy="134678"/>
            </a:xfrm>
            <a:custGeom>
              <a:avLst/>
              <a:gdLst>
                <a:gd name="connsiteX0" fmla="*/ 809181 w 4015349"/>
                <a:gd name="connsiteY0" fmla="*/ 0 h 221321"/>
                <a:gd name="connsiteX1" fmla="*/ 3214368 w 4015349"/>
                <a:gd name="connsiteY1" fmla="*/ 0 h 221321"/>
                <a:gd name="connsiteX2" fmla="*/ 4015349 w 4015349"/>
                <a:gd name="connsiteY2" fmla="*/ 219078 h 221321"/>
                <a:gd name="connsiteX3" fmla="*/ 4015349 w 4015349"/>
                <a:gd name="connsiteY3" fmla="*/ 221321 h 221321"/>
                <a:gd name="connsiteX4" fmla="*/ 0 w 4015349"/>
                <a:gd name="connsiteY4" fmla="*/ 221321 h 22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349" h="221321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question_326774"/>
          <p:cNvSpPr>
            <a:spLocks noChangeAspect="1"/>
          </p:cNvSpPr>
          <p:nvPr/>
        </p:nvSpPr>
        <p:spPr bwMode="auto">
          <a:xfrm>
            <a:off x="5507665" y="4117945"/>
            <a:ext cx="855981" cy="1068953"/>
          </a:xfrm>
          <a:custGeom>
            <a:avLst/>
            <a:gdLst>
              <a:gd name="connsiteX0" fmla="*/ 192150 w 485843"/>
              <a:gd name="connsiteY0" fmla="*/ 278593 h 606722"/>
              <a:gd name="connsiteX1" fmla="*/ 206757 w 485843"/>
              <a:gd name="connsiteY1" fmla="*/ 293165 h 606722"/>
              <a:gd name="connsiteX2" fmla="*/ 192150 w 485843"/>
              <a:gd name="connsiteY2" fmla="*/ 307737 h 606722"/>
              <a:gd name="connsiteX3" fmla="*/ 177543 w 485843"/>
              <a:gd name="connsiteY3" fmla="*/ 293165 h 606722"/>
              <a:gd name="connsiteX4" fmla="*/ 192150 w 485843"/>
              <a:gd name="connsiteY4" fmla="*/ 278593 h 606722"/>
              <a:gd name="connsiteX5" fmla="*/ 298679 w 485843"/>
              <a:gd name="connsiteY5" fmla="*/ 241907 h 606722"/>
              <a:gd name="connsiteX6" fmla="*/ 288088 w 485843"/>
              <a:gd name="connsiteY6" fmla="*/ 245995 h 606722"/>
              <a:gd name="connsiteX7" fmla="*/ 282838 w 485843"/>
              <a:gd name="connsiteY7" fmla="*/ 257726 h 606722"/>
              <a:gd name="connsiteX8" fmla="*/ 282838 w 485843"/>
              <a:gd name="connsiteY8" fmla="*/ 495900 h 606722"/>
              <a:gd name="connsiteX9" fmla="*/ 374862 w 485843"/>
              <a:gd name="connsiteY9" fmla="*/ 587704 h 606722"/>
              <a:gd name="connsiteX10" fmla="*/ 466798 w 485843"/>
              <a:gd name="connsiteY10" fmla="*/ 495900 h 606722"/>
              <a:gd name="connsiteX11" fmla="*/ 466798 w 485843"/>
              <a:gd name="connsiteY11" fmla="*/ 421337 h 606722"/>
              <a:gd name="connsiteX12" fmla="*/ 452558 w 485843"/>
              <a:gd name="connsiteY12" fmla="*/ 404096 h 606722"/>
              <a:gd name="connsiteX13" fmla="*/ 440276 w 485843"/>
              <a:gd name="connsiteY13" fmla="*/ 408095 h 606722"/>
              <a:gd name="connsiteX14" fmla="*/ 435114 w 485843"/>
              <a:gd name="connsiteY14" fmla="*/ 419826 h 606722"/>
              <a:gd name="connsiteX15" fmla="*/ 425591 w 485843"/>
              <a:gd name="connsiteY15" fmla="*/ 429336 h 606722"/>
              <a:gd name="connsiteX16" fmla="*/ 416068 w 485843"/>
              <a:gd name="connsiteY16" fmla="*/ 419826 h 606722"/>
              <a:gd name="connsiteX17" fmla="*/ 416068 w 485843"/>
              <a:gd name="connsiteY17" fmla="*/ 411206 h 606722"/>
              <a:gd name="connsiteX18" fmla="*/ 401829 w 485843"/>
              <a:gd name="connsiteY18" fmla="*/ 393965 h 606722"/>
              <a:gd name="connsiteX19" fmla="*/ 389547 w 485843"/>
              <a:gd name="connsiteY19" fmla="*/ 397964 h 606722"/>
              <a:gd name="connsiteX20" fmla="*/ 384296 w 485843"/>
              <a:gd name="connsiteY20" fmla="*/ 409695 h 606722"/>
              <a:gd name="connsiteX21" fmla="*/ 374862 w 485843"/>
              <a:gd name="connsiteY21" fmla="*/ 419204 h 606722"/>
              <a:gd name="connsiteX22" fmla="*/ 365339 w 485843"/>
              <a:gd name="connsiteY22" fmla="*/ 409695 h 606722"/>
              <a:gd name="connsiteX23" fmla="*/ 365339 w 485843"/>
              <a:gd name="connsiteY23" fmla="*/ 401075 h 606722"/>
              <a:gd name="connsiteX24" fmla="*/ 351099 w 485843"/>
              <a:gd name="connsiteY24" fmla="*/ 383834 h 606722"/>
              <a:gd name="connsiteX25" fmla="*/ 338818 w 485843"/>
              <a:gd name="connsiteY25" fmla="*/ 387833 h 606722"/>
              <a:gd name="connsiteX26" fmla="*/ 333567 w 485843"/>
              <a:gd name="connsiteY26" fmla="*/ 399564 h 606722"/>
              <a:gd name="connsiteX27" fmla="*/ 324044 w 485843"/>
              <a:gd name="connsiteY27" fmla="*/ 409073 h 606722"/>
              <a:gd name="connsiteX28" fmla="*/ 314610 w 485843"/>
              <a:gd name="connsiteY28" fmla="*/ 399564 h 606722"/>
              <a:gd name="connsiteX29" fmla="*/ 314610 w 485843"/>
              <a:gd name="connsiteY29" fmla="*/ 259237 h 606722"/>
              <a:gd name="connsiteX30" fmla="*/ 300370 w 485843"/>
              <a:gd name="connsiteY30" fmla="*/ 241996 h 606722"/>
              <a:gd name="connsiteX31" fmla="*/ 298679 w 485843"/>
              <a:gd name="connsiteY31" fmla="*/ 241907 h 606722"/>
              <a:gd name="connsiteX32" fmla="*/ 193278 w 485843"/>
              <a:gd name="connsiteY32" fmla="*/ 81064 h 606722"/>
              <a:gd name="connsiteX33" fmla="*/ 248822 w 485843"/>
              <a:gd name="connsiteY33" fmla="*/ 104877 h 606722"/>
              <a:gd name="connsiteX34" fmla="*/ 272677 w 485843"/>
              <a:gd name="connsiteY34" fmla="*/ 160322 h 606722"/>
              <a:gd name="connsiteX35" fmla="*/ 202001 w 485843"/>
              <a:gd name="connsiteY35" fmla="*/ 241269 h 606722"/>
              <a:gd name="connsiteX36" fmla="*/ 201645 w 485843"/>
              <a:gd name="connsiteY36" fmla="*/ 241802 h 606722"/>
              <a:gd name="connsiteX37" fmla="*/ 201645 w 485843"/>
              <a:gd name="connsiteY37" fmla="*/ 252643 h 606722"/>
              <a:gd name="connsiteX38" fmla="*/ 192121 w 485843"/>
              <a:gd name="connsiteY38" fmla="*/ 262150 h 606722"/>
              <a:gd name="connsiteX39" fmla="*/ 182596 w 485843"/>
              <a:gd name="connsiteY39" fmla="*/ 252643 h 606722"/>
              <a:gd name="connsiteX40" fmla="*/ 182596 w 485843"/>
              <a:gd name="connsiteY40" fmla="*/ 241802 h 606722"/>
              <a:gd name="connsiteX41" fmla="*/ 199687 w 485843"/>
              <a:gd name="connsiteY41" fmla="*/ 222432 h 606722"/>
              <a:gd name="connsiteX42" fmla="*/ 253628 w 485843"/>
              <a:gd name="connsiteY42" fmla="*/ 160589 h 606722"/>
              <a:gd name="connsiteX43" fmla="*/ 193011 w 485843"/>
              <a:gd name="connsiteY43" fmla="*/ 100079 h 606722"/>
              <a:gd name="connsiteX44" fmla="*/ 148949 w 485843"/>
              <a:gd name="connsiteY44" fmla="*/ 117761 h 606722"/>
              <a:gd name="connsiteX45" fmla="*/ 130612 w 485843"/>
              <a:gd name="connsiteY45" fmla="*/ 161477 h 606722"/>
              <a:gd name="connsiteX46" fmla="*/ 121088 w 485843"/>
              <a:gd name="connsiteY46" fmla="*/ 170985 h 606722"/>
              <a:gd name="connsiteX47" fmla="*/ 111564 w 485843"/>
              <a:gd name="connsiteY47" fmla="*/ 161477 h 606722"/>
              <a:gd name="connsiteX48" fmla="*/ 135597 w 485843"/>
              <a:gd name="connsiteY48" fmla="*/ 104255 h 606722"/>
              <a:gd name="connsiteX49" fmla="*/ 193278 w 485843"/>
              <a:gd name="connsiteY49" fmla="*/ 81064 h 606722"/>
              <a:gd name="connsiteX50" fmla="*/ 192148 w 485843"/>
              <a:gd name="connsiteY50" fmla="*/ 19018 h 606722"/>
              <a:gd name="connsiteX51" fmla="*/ 19045 w 485843"/>
              <a:gd name="connsiteY51" fmla="*/ 191872 h 606722"/>
              <a:gd name="connsiteX52" fmla="*/ 192148 w 485843"/>
              <a:gd name="connsiteY52" fmla="*/ 364815 h 606722"/>
              <a:gd name="connsiteX53" fmla="*/ 263792 w 485843"/>
              <a:gd name="connsiteY53" fmla="*/ 349352 h 606722"/>
              <a:gd name="connsiteX54" fmla="*/ 263792 w 485843"/>
              <a:gd name="connsiteY54" fmla="*/ 257726 h 606722"/>
              <a:gd name="connsiteX55" fmla="*/ 275362 w 485843"/>
              <a:gd name="connsiteY55" fmla="*/ 231953 h 606722"/>
              <a:gd name="connsiteX56" fmla="*/ 302239 w 485843"/>
              <a:gd name="connsiteY56" fmla="*/ 223066 h 606722"/>
              <a:gd name="connsiteX57" fmla="*/ 333567 w 485843"/>
              <a:gd name="connsiteY57" fmla="*/ 259237 h 606722"/>
              <a:gd name="connsiteX58" fmla="*/ 333567 w 485843"/>
              <a:gd name="connsiteY58" fmla="*/ 291674 h 606722"/>
              <a:gd name="connsiteX59" fmla="*/ 365339 w 485843"/>
              <a:gd name="connsiteY59" fmla="*/ 191872 h 606722"/>
              <a:gd name="connsiteX60" fmla="*/ 192148 w 485843"/>
              <a:gd name="connsiteY60" fmla="*/ 19018 h 606722"/>
              <a:gd name="connsiteX61" fmla="*/ 192148 w 485843"/>
              <a:gd name="connsiteY61" fmla="*/ 0 h 606722"/>
              <a:gd name="connsiteX62" fmla="*/ 384296 w 485843"/>
              <a:gd name="connsiteY62" fmla="*/ 191872 h 606722"/>
              <a:gd name="connsiteX63" fmla="*/ 333567 w 485843"/>
              <a:gd name="connsiteY63" fmla="*/ 321802 h 606722"/>
              <a:gd name="connsiteX64" fmla="*/ 333567 w 485843"/>
              <a:gd name="connsiteY64" fmla="*/ 368548 h 606722"/>
              <a:gd name="connsiteX65" fmla="*/ 353057 w 485843"/>
              <a:gd name="connsiteY65" fmla="*/ 364993 h 606722"/>
              <a:gd name="connsiteX66" fmla="*/ 379045 w 485843"/>
              <a:gd name="connsiteY66" fmla="*/ 381967 h 606722"/>
              <a:gd name="connsiteX67" fmla="*/ 403787 w 485843"/>
              <a:gd name="connsiteY67" fmla="*/ 375124 h 606722"/>
              <a:gd name="connsiteX68" fmla="*/ 429774 w 485843"/>
              <a:gd name="connsiteY68" fmla="*/ 392188 h 606722"/>
              <a:gd name="connsiteX69" fmla="*/ 454516 w 485843"/>
              <a:gd name="connsiteY69" fmla="*/ 385256 h 606722"/>
              <a:gd name="connsiteX70" fmla="*/ 485843 w 485843"/>
              <a:gd name="connsiteY70" fmla="*/ 421337 h 606722"/>
              <a:gd name="connsiteX71" fmla="*/ 485843 w 485843"/>
              <a:gd name="connsiteY71" fmla="*/ 495900 h 606722"/>
              <a:gd name="connsiteX72" fmla="*/ 374862 w 485843"/>
              <a:gd name="connsiteY72" fmla="*/ 606722 h 606722"/>
              <a:gd name="connsiteX73" fmla="*/ 263792 w 485843"/>
              <a:gd name="connsiteY73" fmla="*/ 495900 h 606722"/>
              <a:gd name="connsiteX74" fmla="*/ 263792 w 485843"/>
              <a:gd name="connsiteY74" fmla="*/ 369970 h 606722"/>
              <a:gd name="connsiteX75" fmla="*/ 192148 w 485843"/>
              <a:gd name="connsiteY75" fmla="*/ 383745 h 606722"/>
              <a:gd name="connsiteX76" fmla="*/ 0 w 485843"/>
              <a:gd name="connsiteY76" fmla="*/ 191872 h 606722"/>
              <a:gd name="connsiteX77" fmla="*/ 192148 w 485843"/>
              <a:gd name="connsiteY7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85843" h="606722">
                <a:moveTo>
                  <a:pt x="192150" y="278593"/>
                </a:moveTo>
                <a:cubicBezTo>
                  <a:pt x="200217" y="278593"/>
                  <a:pt x="206757" y="285117"/>
                  <a:pt x="206757" y="293165"/>
                </a:cubicBezTo>
                <a:cubicBezTo>
                  <a:pt x="206757" y="301213"/>
                  <a:pt x="200217" y="307737"/>
                  <a:pt x="192150" y="307737"/>
                </a:cubicBezTo>
                <a:cubicBezTo>
                  <a:pt x="184083" y="307737"/>
                  <a:pt x="177543" y="301213"/>
                  <a:pt x="177543" y="293165"/>
                </a:cubicBezTo>
                <a:cubicBezTo>
                  <a:pt x="177543" y="285117"/>
                  <a:pt x="184083" y="278593"/>
                  <a:pt x="192150" y="278593"/>
                </a:cubicBezTo>
                <a:close/>
                <a:moveTo>
                  <a:pt x="298679" y="241907"/>
                </a:moveTo>
                <a:cubicBezTo>
                  <a:pt x="294763" y="241907"/>
                  <a:pt x="291025" y="243329"/>
                  <a:pt x="288088" y="245995"/>
                </a:cubicBezTo>
                <a:cubicBezTo>
                  <a:pt x="284796" y="249016"/>
                  <a:pt x="282838" y="253282"/>
                  <a:pt x="282838" y="257726"/>
                </a:cubicBezTo>
                <a:lnTo>
                  <a:pt x="282838" y="495900"/>
                </a:lnTo>
                <a:cubicBezTo>
                  <a:pt x="282838" y="546467"/>
                  <a:pt x="324133" y="587704"/>
                  <a:pt x="374862" y="587704"/>
                </a:cubicBezTo>
                <a:cubicBezTo>
                  <a:pt x="425502" y="587704"/>
                  <a:pt x="466798" y="546467"/>
                  <a:pt x="466798" y="495900"/>
                </a:cubicBezTo>
                <a:lnTo>
                  <a:pt x="466798" y="421337"/>
                </a:lnTo>
                <a:cubicBezTo>
                  <a:pt x="466798" y="412450"/>
                  <a:pt x="460568" y="404896"/>
                  <a:pt x="452558" y="404096"/>
                </a:cubicBezTo>
                <a:cubicBezTo>
                  <a:pt x="448019" y="403652"/>
                  <a:pt x="443658" y="405074"/>
                  <a:pt x="440276" y="408095"/>
                </a:cubicBezTo>
                <a:cubicBezTo>
                  <a:pt x="436983" y="411117"/>
                  <a:pt x="435114" y="415383"/>
                  <a:pt x="435114" y="419826"/>
                </a:cubicBezTo>
                <a:cubicBezTo>
                  <a:pt x="435114" y="425159"/>
                  <a:pt x="430842" y="429336"/>
                  <a:pt x="425591" y="429336"/>
                </a:cubicBezTo>
                <a:cubicBezTo>
                  <a:pt x="420340" y="429336"/>
                  <a:pt x="416068" y="425070"/>
                  <a:pt x="416068" y="419826"/>
                </a:cubicBezTo>
                <a:lnTo>
                  <a:pt x="416068" y="411206"/>
                </a:lnTo>
                <a:cubicBezTo>
                  <a:pt x="416068" y="402319"/>
                  <a:pt x="409838" y="394765"/>
                  <a:pt x="401829" y="393965"/>
                </a:cubicBezTo>
                <a:cubicBezTo>
                  <a:pt x="397290" y="393521"/>
                  <a:pt x="392929" y="394943"/>
                  <a:pt x="389547" y="397964"/>
                </a:cubicBezTo>
                <a:cubicBezTo>
                  <a:pt x="386254" y="400986"/>
                  <a:pt x="384296" y="405252"/>
                  <a:pt x="384296" y="409695"/>
                </a:cubicBezTo>
                <a:cubicBezTo>
                  <a:pt x="384296" y="415027"/>
                  <a:pt x="380113" y="419204"/>
                  <a:pt x="374862" y="419204"/>
                </a:cubicBezTo>
                <a:cubicBezTo>
                  <a:pt x="369611" y="419204"/>
                  <a:pt x="365339" y="414938"/>
                  <a:pt x="365339" y="409695"/>
                </a:cubicBezTo>
                <a:lnTo>
                  <a:pt x="365339" y="401075"/>
                </a:lnTo>
                <a:cubicBezTo>
                  <a:pt x="365339" y="392188"/>
                  <a:pt x="359109" y="384633"/>
                  <a:pt x="351099" y="383834"/>
                </a:cubicBezTo>
                <a:cubicBezTo>
                  <a:pt x="346561" y="383389"/>
                  <a:pt x="342200" y="384811"/>
                  <a:pt x="338818" y="387833"/>
                </a:cubicBezTo>
                <a:cubicBezTo>
                  <a:pt x="335525" y="390854"/>
                  <a:pt x="333567" y="395120"/>
                  <a:pt x="333567" y="399564"/>
                </a:cubicBezTo>
                <a:cubicBezTo>
                  <a:pt x="333567" y="404896"/>
                  <a:pt x="329384" y="409073"/>
                  <a:pt x="324044" y="409073"/>
                </a:cubicBezTo>
                <a:cubicBezTo>
                  <a:pt x="318793" y="409073"/>
                  <a:pt x="314610" y="404807"/>
                  <a:pt x="314610" y="399564"/>
                </a:cubicBezTo>
                <a:lnTo>
                  <a:pt x="314610" y="259237"/>
                </a:lnTo>
                <a:cubicBezTo>
                  <a:pt x="314610" y="250349"/>
                  <a:pt x="308380" y="242795"/>
                  <a:pt x="300370" y="241996"/>
                </a:cubicBezTo>
                <a:cubicBezTo>
                  <a:pt x="299836" y="241907"/>
                  <a:pt x="299302" y="241907"/>
                  <a:pt x="298679" y="241907"/>
                </a:cubicBezTo>
                <a:close/>
                <a:moveTo>
                  <a:pt x="193278" y="81064"/>
                </a:moveTo>
                <a:cubicBezTo>
                  <a:pt x="214018" y="81330"/>
                  <a:pt x="233779" y="89860"/>
                  <a:pt x="248822" y="104877"/>
                </a:cubicBezTo>
                <a:cubicBezTo>
                  <a:pt x="263954" y="119982"/>
                  <a:pt x="272410" y="139619"/>
                  <a:pt x="272677" y="160322"/>
                </a:cubicBezTo>
                <a:cubicBezTo>
                  <a:pt x="273300" y="201551"/>
                  <a:pt x="242858" y="236293"/>
                  <a:pt x="202001" y="241269"/>
                </a:cubicBezTo>
                <a:cubicBezTo>
                  <a:pt x="201823" y="241358"/>
                  <a:pt x="201645" y="241536"/>
                  <a:pt x="201645" y="241802"/>
                </a:cubicBezTo>
                <a:lnTo>
                  <a:pt x="201645" y="252643"/>
                </a:lnTo>
                <a:cubicBezTo>
                  <a:pt x="201645" y="257885"/>
                  <a:pt x="197372" y="262150"/>
                  <a:pt x="192121" y="262150"/>
                </a:cubicBezTo>
                <a:cubicBezTo>
                  <a:pt x="186869" y="262150"/>
                  <a:pt x="182596" y="257885"/>
                  <a:pt x="182596" y="252643"/>
                </a:cubicBezTo>
                <a:lnTo>
                  <a:pt x="182596" y="241802"/>
                </a:lnTo>
                <a:cubicBezTo>
                  <a:pt x="182596" y="231939"/>
                  <a:pt x="189984" y="223676"/>
                  <a:pt x="199687" y="222432"/>
                </a:cubicBezTo>
                <a:cubicBezTo>
                  <a:pt x="230930" y="218611"/>
                  <a:pt x="254074" y="192043"/>
                  <a:pt x="253628" y="160589"/>
                </a:cubicBezTo>
                <a:cubicBezTo>
                  <a:pt x="253183" y="128246"/>
                  <a:pt x="225411" y="100523"/>
                  <a:pt x="193011" y="100079"/>
                </a:cubicBezTo>
                <a:cubicBezTo>
                  <a:pt x="176365" y="99812"/>
                  <a:pt x="160788" y="106121"/>
                  <a:pt x="148949" y="117761"/>
                </a:cubicBezTo>
                <a:cubicBezTo>
                  <a:pt x="137110" y="129401"/>
                  <a:pt x="130612" y="144950"/>
                  <a:pt x="130612" y="161477"/>
                </a:cubicBezTo>
                <a:cubicBezTo>
                  <a:pt x="130612" y="166720"/>
                  <a:pt x="126340" y="170985"/>
                  <a:pt x="121088" y="170985"/>
                </a:cubicBezTo>
                <a:cubicBezTo>
                  <a:pt x="115836" y="170985"/>
                  <a:pt x="111564" y="166720"/>
                  <a:pt x="111564" y="161477"/>
                </a:cubicBezTo>
                <a:cubicBezTo>
                  <a:pt x="111564" y="139797"/>
                  <a:pt x="120109" y="119449"/>
                  <a:pt x="135597" y="104255"/>
                </a:cubicBezTo>
                <a:cubicBezTo>
                  <a:pt x="151085" y="88972"/>
                  <a:pt x="171469" y="80797"/>
                  <a:pt x="193278" y="81064"/>
                </a:cubicBezTo>
                <a:close/>
                <a:moveTo>
                  <a:pt x="192148" y="19018"/>
                </a:moveTo>
                <a:cubicBezTo>
                  <a:pt x="96741" y="19018"/>
                  <a:pt x="19045" y="96514"/>
                  <a:pt x="19045" y="191872"/>
                </a:cubicBezTo>
                <a:cubicBezTo>
                  <a:pt x="19045" y="287231"/>
                  <a:pt x="96741" y="364815"/>
                  <a:pt x="192148" y="364815"/>
                </a:cubicBezTo>
                <a:cubicBezTo>
                  <a:pt x="217246" y="364815"/>
                  <a:pt x="241275" y="359572"/>
                  <a:pt x="263792" y="349352"/>
                </a:cubicBezTo>
                <a:lnTo>
                  <a:pt x="263792" y="257726"/>
                </a:lnTo>
                <a:cubicBezTo>
                  <a:pt x="263792" y="247950"/>
                  <a:pt x="268064" y="238530"/>
                  <a:pt x="275362" y="231953"/>
                </a:cubicBezTo>
                <a:cubicBezTo>
                  <a:pt x="282571" y="225288"/>
                  <a:pt x="292449" y="222089"/>
                  <a:pt x="302239" y="223066"/>
                </a:cubicBezTo>
                <a:cubicBezTo>
                  <a:pt x="319861" y="224844"/>
                  <a:pt x="333567" y="240663"/>
                  <a:pt x="333567" y="259237"/>
                </a:cubicBezTo>
                <a:lnTo>
                  <a:pt x="333567" y="291674"/>
                </a:lnTo>
                <a:cubicBezTo>
                  <a:pt x="354214" y="262614"/>
                  <a:pt x="365339" y="228043"/>
                  <a:pt x="365339" y="191872"/>
                </a:cubicBezTo>
                <a:cubicBezTo>
                  <a:pt x="365339" y="96514"/>
                  <a:pt x="287643" y="19018"/>
                  <a:pt x="192148" y="19018"/>
                </a:cubicBezTo>
                <a:close/>
                <a:moveTo>
                  <a:pt x="192148" y="0"/>
                </a:moveTo>
                <a:cubicBezTo>
                  <a:pt x="298145" y="0"/>
                  <a:pt x="384296" y="86116"/>
                  <a:pt x="384296" y="191872"/>
                </a:cubicBezTo>
                <a:cubicBezTo>
                  <a:pt x="384296" y="240307"/>
                  <a:pt x="366318" y="286253"/>
                  <a:pt x="333567" y="321802"/>
                </a:cubicBezTo>
                <a:lnTo>
                  <a:pt x="333567" y="368548"/>
                </a:lnTo>
                <a:cubicBezTo>
                  <a:pt x="339530" y="365615"/>
                  <a:pt x="346294" y="364282"/>
                  <a:pt x="353057" y="364993"/>
                </a:cubicBezTo>
                <a:cubicBezTo>
                  <a:pt x="364004" y="366059"/>
                  <a:pt x="373527" y="372636"/>
                  <a:pt x="379045" y="381967"/>
                </a:cubicBezTo>
                <a:cubicBezTo>
                  <a:pt x="386076" y="376724"/>
                  <a:pt x="394887" y="374236"/>
                  <a:pt x="403787" y="375124"/>
                </a:cubicBezTo>
                <a:cubicBezTo>
                  <a:pt x="414733" y="376191"/>
                  <a:pt x="424256" y="382767"/>
                  <a:pt x="429774" y="392188"/>
                </a:cubicBezTo>
                <a:cubicBezTo>
                  <a:pt x="436805" y="386855"/>
                  <a:pt x="445616" y="384367"/>
                  <a:pt x="454516" y="385256"/>
                </a:cubicBezTo>
                <a:cubicBezTo>
                  <a:pt x="472048" y="386944"/>
                  <a:pt x="485843" y="402852"/>
                  <a:pt x="485843" y="421337"/>
                </a:cubicBezTo>
                <a:lnTo>
                  <a:pt x="485843" y="495900"/>
                </a:lnTo>
                <a:cubicBezTo>
                  <a:pt x="485843" y="556954"/>
                  <a:pt x="436004" y="606722"/>
                  <a:pt x="374862" y="606722"/>
                </a:cubicBezTo>
                <a:cubicBezTo>
                  <a:pt x="313631" y="606722"/>
                  <a:pt x="263792" y="556954"/>
                  <a:pt x="263792" y="495900"/>
                </a:cubicBezTo>
                <a:lnTo>
                  <a:pt x="263792" y="369970"/>
                </a:lnTo>
                <a:cubicBezTo>
                  <a:pt x="241097" y="379123"/>
                  <a:pt x="217068" y="383745"/>
                  <a:pt x="192148" y="383745"/>
                </a:cubicBezTo>
                <a:cubicBezTo>
                  <a:pt x="86239" y="383745"/>
                  <a:pt x="0" y="297718"/>
                  <a:pt x="0" y="191872"/>
                </a:cubicBezTo>
                <a:cubicBezTo>
                  <a:pt x="0" y="86116"/>
                  <a:pt x="86239" y="0"/>
                  <a:pt x="192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" name="图片 9" descr="图片包含 画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669" y="3122724"/>
            <a:ext cx="3767758" cy="3735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2" grpId="1"/>
      <p:bldP spid="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7181" y="2337379"/>
            <a:ext cx="9037637" cy="4177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一件是「自己的事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」，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诸如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：教学、生活：上不上班、吃什么东西、开不开心、结不结婚、要不要帮助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自己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能安排的皆属之。　　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一件是「别人的事」，诸如：小张好吃懒做、小陈婚姻不幸福、老陈对我很不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满意、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帮助别人，别人却不感激。别人主导的事皆属之。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一件是「老天爷的事」，诸如：刮风、下雨、地震、伊拉克、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阿富汗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algn="ctr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能力范围以外的事情，都属于老天爷的管辖范围。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55546" y="1466958"/>
            <a:ext cx="4429816" cy="914400"/>
            <a:chOff x="3955546" y="1191187"/>
            <a:chExt cx="4429816" cy="914400"/>
          </a:xfrm>
        </p:grpSpPr>
        <p:sp>
          <p:nvSpPr>
            <p:cNvPr id="4" name="文本框 3"/>
            <p:cNvSpPr txBox="1"/>
            <p:nvPr/>
          </p:nvSpPr>
          <p:spPr>
            <a:xfrm>
              <a:off x="4788218" y="1494701"/>
              <a:ext cx="2688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人生三件事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形 1" descr="结束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955546" y="1191187"/>
              <a:ext cx="914400" cy="914400"/>
            </a:xfrm>
            <a:prstGeom prst="rect">
              <a:avLst/>
            </a:prstGeom>
          </p:spPr>
        </p:pic>
        <p:pic>
          <p:nvPicPr>
            <p:cNvPr id="3" name="图形 2" descr="结束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470962" y="1191187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pic>
        <p:nvPicPr>
          <p:cNvPr id="4" name="图片 3" descr="图片包含 游戏机, 伞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4"/>
          <a:stretch>
            <a:fillRect/>
          </a:stretch>
        </p:blipFill>
        <p:spPr>
          <a:xfrm>
            <a:off x="375949" y="1717208"/>
            <a:ext cx="4050751" cy="51406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157662" y="2372700"/>
            <a:ext cx="6009969" cy="2552806"/>
            <a:chOff x="4157662" y="2372700"/>
            <a:chExt cx="6009969" cy="2552806"/>
          </a:xfrm>
        </p:grpSpPr>
        <p:sp>
          <p:nvSpPr>
            <p:cNvPr id="2" name="文本框 1"/>
            <p:cNvSpPr txBox="1"/>
            <p:nvPr/>
          </p:nvSpPr>
          <p:spPr>
            <a:xfrm>
              <a:off x="4157662" y="2372700"/>
              <a:ext cx="5955665" cy="2541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人的烦恼来自于：忘了自己的事，爱管别人的事，担心「老天爷的事」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……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buFontTx/>
                <a:buNone/>
              </a:pPr>
              <a:endParaRPr lang="zh-CN" altLang="en-US" b="1" dirty="0">
                <a:solidFill>
                  <a:srgbClr val="FF3300"/>
                </a:solidFill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buFontTx/>
                <a:buNone/>
              </a:pPr>
              <a:endParaRPr lang="zh-CN" altLang="en-US" b="1" dirty="0">
                <a:solidFill>
                  <a:srgbClr val="FF33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  <a:buFontTx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人的幸福来自于：打理好「自己的事」，少去管「别人的事」不操心「老天爷的事」。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91976" y="2384426"/>
              <a:ext cx="5875655" cy="900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264824" y="4025394"/>
              <a:ext cx="5875655" cy="900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 rot="5400000" flipV="1">
              <a:off x="6284759" y="3511953"/>
              <a:ext cx="697818" cy="281426"/>
              <a:chOff x="438913" y="4220558"/>
              <a:chExt cx="1465460" cy="591012"/>
            </a:xfrm>
          </p:grpSpPr>
          <p:sp>
            <p:nvSpPr>
              <p:cNvPr id="13" name="箭头: V 形 12"/>
              <p:cNvSpPr/>
              <p:nvPr/>
            </p:nvSpPr>
            <p:spPr>
              <a:xfrm>
                <a:off x="438913" y="4226354"/>
                <a:ext cx="585216" cy="585216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箭头: V 形 13"/>
              <p:cNvSpPr/>
              <p:nvPr/>
            </p:nvSpPr>
            <p:spPr>
              <a:xfrm>
                <a:off x="865807" y="4220558"/>
                <a:ext cx="585216" cy="585216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箭头: V 形 14"/>
              <p:cNvSpPr/>
              <p:nvPr/>
            </p:nvSpPr>
            <p:spPr>
              <a:xfrm>
                <a:off x="1319157" y="4220558"/>
                <a:ext cx="585216" cy="585216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gallery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9355" y="2274650"/>
            <a:ext cx="8256920" cy="3787575"/>
            <a:chOff x="518485" y="1826842"/>
            <a:chExt cx="8256920" cy="3787575"/>
          </a:xfrm>
        </p:grpSpPr>
        <p:sp>
          <p:nvSpPr>
            <p:cNvPr id="5" name="文本框 4"/>
            <p:cNvSpPr txBox="1"/>
            <p:nvPr/>
          </p:nvSpPr>
          <p:spPr>
            <a:xfrm>
              <a:off x="518485" y="1826842"/>
              <a:ext cx="8256920" cy="378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日出东海落西山，愁也一天，喜也一天，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遇事不钻牛角尖，人也舒坦，心也舒坦。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少荤多素日三餐，粗也香甜，细也香甜。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新旧衣服不挑拣，好也御寒，赖也御寒。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常与知己聊聊天，古也谈谈，今也谈谈；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内孙外孙同样看，儿也心欢，女也心欢。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全家老小互慰勉，贫也相安，富也相安。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早晚操劳勤锻炼，忙也乐观，闲也乐观，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心宽体健养天年，不是神仙，胜似神仙。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39163" y="1895327"/>
              <a:ext cx="4600353" cy="37190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 descr="图片包含 游戏机, 钟表, 画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7" y="2078988"/>
            <a:ext cx="5352238" cy="535223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885130" y="1111678"/>
            <a:ext cx="3331210" cy="967310"/>
            <a:chOff x="2885130" y="1111678"/>
            <a:chExt cx="3331210" cy="967310"/>
          </a:xfrm>
        </p:grpSpPr>
        <p:sp>
          <p:nvSpPr>
            <p:cNvPr id="9" name="文本框 8"/>
            <p:cNvSpPr txBox="1"/>
            <p:nvPr/>
          </p:nvSpPr>
          <p:spPr>
            <a:xfrm>
              <a:off x="2885130" y="1402110"/>
              <a:ext cx="333121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结束语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885130" y="1111678"/>
              <a:ext cx="3331209" cy="967310"/>
              <a:chOff x="831429" y="-4386200"/>
              <a:chExt cx="10053709" cy="5505829"/>
            </a:xfrm>
          </p:grpSpPr>
          <p:sp>
            <p:nvSpPr>
              <p:cNvPr id="11" name="任意多边形 15"/>
              <p:cNvSpPr>
                <a:spLocks noChangeArrowheads="1"/>
              </p:cNvSpPr>
              <p:nvPr/>
            </p:nvSpPr>
            <p:spPr bwMode="auto">
              <a:xfrm>
                <a:off x="831429" y="-4386200"/>
                <a:ext cx="4962580" cy="1677989"/>
              </a:xfrm>
              <a:custGeom>
                <a:avLst/>
                <a:gdLst>
                  <a:gd name="T0" fmla="*/ 4963098 w 4963098"/>
                  <a:gd name="T1" fmla="*/ 0 h 1676733"/>
                  <a:gd name="T2" fmla="*/ 4963098 w 4963098"/>
                  <a:gd name="T3" fmla="*/ 529569 h 1676733"/>
                  <a:gd name="T4" fmla="*/ 4904851 w 4963098"/>
                  <a:gd name="T5" fmla="*/ 532510 h 1676733"/>
                  <a:gd name="T6" fmla="*/ 3822718 w 4963098"/>
                  <a:gd name="T7" fmla="*/ 1614644 h 1676733"/>
                  <a:gd name="T8" fmla="*/ 3819744 w 4963098"/>
                  <a:gd name="T9" fmla="*/ 1673539 h 1676733"/>
                  <a:gd name="T10" fmla="*/ 3461656 w 4963098"/>
                  <a:gd name="T11" fmla="*/ 1673539 h 1676733"/>
                  <a:gd name="T12" fmla="*/ 3461656 w 4963098"/>
                  <a:gd name="T13" fmla="*/ 1676733 h 1676733"/>
                  <a:gd name="T14" fmla="*/ 0 w 4963098"/>
                  <a:gd name="T15" fmla="*/ 1676733 h 1676733"/>
                  <a:gd name="T16" fmla="*/ 0 w 4963098"/>
                  <a:gd name="T17" fmla="*/ 1210789 h 1676733"/>
                  <a:gd name="T18" fmla="*/ 3317336 w 4963098"/>
                  <a:gd name="T19" fmla="*/ 1210789 h 1676733"/>
                  <a:gd name="T20" fmla="*/ 3397184 w 4963098"/>
                  <a:gd name="T21" fmla="*/ 997304 h 1676733"/>
                  <a:gd name="T22" fmla="*/ 4798481 w 4963098"/>
                  <a:gd name="T23" fmla="*/ 8312 h 16767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63098"/>
                  <a:gd name="T37" fmla="*/ 0 h 1676733"/>
                  <a:gd name="T38" fmla="*/ 4963098 w 4963098"/>
                  <a:gd name="T39" fmla="*/ 1676733 h 16767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63098" h="1676733">
                    <a:moveTo>
                      <a:pt x="4963098" y="0"/>
                    </a:moveTo>
                    <a:lnTo>
                      <a:pt x="4963098" y="529569"/>
                    </a:lnTo>
                    <a:lnTo>
                      <a:pt x="4904851" y="532510"/>
                    </a:lnTo>
                    <a:cubicBezTo>
                      <a:pt x="4334273" y="590456"/>
                      <a:pt x="3880663" y="1044066"/>
                      <a:pt x="3822718" y="1614644"/>
                    </a:cubicBezTo>
                    <a:lnTo>
                      <a:pt x="3819744" y="1673539"/>
                    </a:lnTo>
                    <a:lnTo>
                      <a:pt x="3461656" y="1673539"/>
                    </a:lnTo>
                    <a:lnTo>
                      <a:pt x="3461656" y="1676733"/>
                    </a:lnTo>
                    <a:lnTo>
                      <a:pt x="0" y="1676733"/>
                    </a:lnTo>
                    <a:lnTo>
                      <a:pt x="0" y="1210789"/>
                    </a:lnTo>
                    <a:lnTo>
                      <a:pt x="3317336" y="1210789"/>
                    </a:lnTo>
                    <a:lnTo>
                      <a:pt x="3397184" y="997304"/>
                    </a:lnTo>
                    <a:cubicBezTo>
                      <a:pt x="3653890" y="458266"/>
                      <a:pt x="4178296" y="71296"/>
                      <a:pt x="4798481" y="8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bevel/>
              </a:ln>
            </p:spPr>
            <p:txBody>
              <a:bodyPr lIns="91412" tIns="45706" rIns="91412" bIns="45706" anchor="ctr"/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任意多边形 16"/>
              <p:cNvSpPr>
                <a:spLocks noChangeArrowheads="1"/>
              </p:cNvSpPr>
              <p:nvPr/>
            </p:nvSpPr>
            <p:spPr bwMode="auto">
              <a:xfrm rot="10800000" flipV="1">
                <a:off x="5940014" y="-4383025"/>
                <a:ext cx="4945124" cy="1673226"/>
              </a:xfrm>
              <a:custGeom>
                <a:avLst/>
                <a:gdLst>
                  <a:gd name="T0" fmla="*/ 4946769 w 4946769"/>
                  <a:gd name="T1" fmla="*/ 0 h 1673539"/>
                  <a:gd name="T2" fmla="*/ 4782152 w 4946769"/>
                  <a:gd name="T3" fmla="*/ 8312 h 1673539"/>
                  <a:gd name="T4" fmla="*/ 3380855 w 4946769"/>
                  <a:gd name="T5" fmla="*/ 997304 h 1673539"/>
                  <a:gd name="T6" fmla="*/ 3303396 w 4946769"/>
                  <a:gd name="T7" fmla="*/ 1204401 h 1673539"/>
                  <a:gd name="T8" fmla="*/ 0 w 4946769"/>
                  <a:gd name="T9" fmla="*/ 1204401 h 1673539"/>
                  <a:gd name="T10" fmla="*/ 0 w 4946769"/>
                  <a:gd name="T11" fmla="*/ 1670345 h 1673539"/>
                  <a:gd name="T12" fmla="*/ 3215503 w 4946769"/>
                  <a:gd name="T13" fmla="*/ 1670345 h 1673539"/>
                  <a:gd name="T14" fmla="*/ 3215352 w 4946769"/>
                  <a:gd name="T15" fmla="*/ 1673539 h 1673539"/>
                  <a:gd name="T16" fmla="*/ 3803415 w 4946769"/>
                  <a:gd name="T17" fmla="*/ 1673539 h 1673539"/>
                  <a:gd name="T18" fmla="*/ 3806389 w 4946769"/>
                  <a:gd name="T19" fmla="*/ 1614644 h 1673539"/>
                  <a:gd name="T20" fmla="*/ 4888522 w 4946769"/>
                  <a:gd name="T21" fmla="*/ 532510 h 1673539"/>
                  <a:gd name="T22" fmla="*/ 4946769 w 4946769"/>
                  <a:gd name="T23" fmla="*/ 529569 h 16735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46769"/>
                  <a:gd name="T37" fmla="*/ 0 h 1673539"/>
                  <a:gd name="T38" fmla="*/ 4946769 w 4946769"/>
                  <a:gd name="T39" fmla="*/ 1673539 h 16735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46769" h="1673539">
                    <a:moveTo>
                      <a:pt x="4946769" y="0"/>
                    </a:moveTo>
                    <a:lnTo>
                      <a:pt x="4782152" y="8312"/>
                    </a:lnTo>
                    <a:cubicBezTo>
                      <a:pt x="4161967" y="71296"/>
                      <a:pt x="3637561" y="458266"/>
                      <a:pt x="3380855" y="997304"/>
                    </a:cubicBezTo>
                    <a:lnTo>
                      <a:pt x="3303396" y="1204401"/>
                    </a:lnTo>
                    <a:lnTo>
                      <a:pt x="0" y="1204401"/>
                    </a:lnTo>
                    <a:lnTo>
                      <a:pt x="0" y="1670345"/>
                    </a:lnTo>
                    <a:lnTo>
                      <a:pt x="3215503" y="1670345"/>
                    </a:lnTo>
                    <a:lnTo>
                      <a:pt x="3215352" y="1673539"/>
                    </a:lnTo>
                    <a:lnTo>
                      <a:pt x="3803415" y="1673539"/>
                    </a:lnTo>
                    <a:lnTo>
                      <a:pt x="3806389" y="1614644"/>
                    </a:lnTo>
                    <a:cubicBezTo>
                      <a:pt x="3864334" y="1044066"/>
                      <a:pt x="4317944" y="590456"/>
                      <a:pt x="4888522" y="532510"/>
                    </a:cubicBezTo>
                    <a:lnTo>
                      <a:pt x="4946769" y="52956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bevel/>
              </a:ln>
            </p:spPr>
            <p:txBody>
              <a:bodyPr lIns="91412" tIns="45706" rIns="91412" bIns="45706" anchor="ctr"/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任意多边形 17"/>
              <p:cNvSpPr>
                <a:spLocks noChangeArrowheads="1"/>
              </p:cNvSpPr>
              <p:nvPr/>
            </p:nvSpPr>
            <p:spPr bwMode="auto">
              <a:xfrm rot="10800000">
                <a:off x="5940014" y="-556771"/>
                <a:ext cx="4945124" cy="1676400"/>
              </a:xfrm>
              <a:custGeom>
                <a:avLst/>
                <a:gdLst>
                  <a:gd name="T0" fmla="*/ 3461656 w 4946769"/>
                  <a:gd name="T1" fmla="*/ 1676733 h 1676733"/>
                  <a:gd name="T2" fmla="*/ 0 w 4946769"/>
                  <a:gd name="T3" fmla="*/ 1676733 h 1676733"/>
                  <a:gd name="T4" fmla="*/ 0 w 4946769"/>
                  <a:gd name="T5" fmla="*/ 1210789 h 1676733"/>
                  <a:gd name="T6" fmla="*/ 3301007 w 4946769"/>
                  <a:gd name="T7" fmla="*/ 1210789 h 1676733"/>
                  <a:gd name="T8" fmla="*/ 3380855 w 4946769"/>
                  <a:gd name="T9" fmla="*/ 997304 h 1676733"/>
                  <a:gd name="T10" fmla="*/ 4782152 w 4946769"/>
                  <a:gd name="T11" fmla="*/ 8312 h 1676733"/>
                  <a:gd name="T12" fmla="*/ 4946769 w 4946769"/>
                  <a:gd name="T13" fmla="*/ 0 h 1676733"/>
                  <a:gd name="T14" fmla="*/ 4946769 w 4946769"/>
                  <a:gd name="T15" fmla="*/ 529569 h 1676733"/>
                  <a:gd name="T16" fmla="*/ 4888522 w 4946769"/>
                  <a:gd name="T17" fmla="*/ 532510 h 1676733"/>
                  <a:gd name="T18" fmla="*/ 3806389 w 4946769"/>
                  <a:gd name="T19" fmla="*/ 1614644 h 1676733"/>
                  <a:gd name="T20" fmla="*/ 3803415 w 4946769"/>
                  <a:gd name="T21" fmla="*/ 1673539 h 1676733"/>
                  <a:gd name="T22" fmla="*/ 3461656 w 4946769"/>
                  <a:gd name="T23" fmla="*/ 1673539 h 16767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46769"/>
                  <a:gd name="T37" fmla="*/ 0 h 1676733"/>
                  <a:gd name="T38" fmla="*/ 4946769 w 4946769"/>
                  <a:gd name="T39" fmla="*/ 1676733 h 16767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46769" h="1676733">
                    <a:moveTo>
                      <a:pt x="3461656" y="1676733"/>
                    </a:moveTo>
                    <a:lnTo>
                      <a:pt x="0" y="1676733"/>
                    </a:lnTo>
                    <a:lnTo>
                      <a:pt x="0" y="1210789"/>
                    </a:lnTo>
                    <a:lnTo>
                      <a:pt x="3301007" y="1210789"/>
                    </a:lnTo>
                    <a:lnTo>
                      <a:pt x="3380855" y="997304"/>
                    </a:lnTo>
                    <a:cubicBezTo>
                      <a:pt x="3637561" y="458266"/>
                      <a:pt x="4161967" y="71296"/>
                      <a:pt x="4782152" y="8312"/>
                    </a:cubicBezTo>
                    <a:lnTo>
                      <a:pt x="4946769" y="0"/>
                    </a:lnTo>
                    <a:lnTo>
                      <a:pt x="4946769" y="529569"/>
                    </a:lnTo>
                    <a:lnTo>
                      <a:pt x="4888522" y="532510"/>
                    </a:lnTo>
                    <a:cubicBezTo>
                      <a:pt x="4317944" y="590456"/>
                      <a:pt x="3864334" y="1044066"/>
                      <a:pt x="3806389" y="1614644"/>
                    </a:cubicBezTo>
                    <a:lnTo>
                      <a:pt x="3803415" y="1673539"/>
                    </a:lnTo>
                    <a:lnTo>
                      <a:pt x="3461656" y="167353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bevel/>
              </a:ln>
            </p:spPr>
            <p:txBody>
              <a:bodyPr lIns="91412" tIns="45706" rIns="91412" bIns="45706" anchor="ctr"/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8"/>
              <p:cNvSpPr>
                <a:spLocks noChangeArrowheads="1"/>
              </p:cNvSpPr>
              <p:nvPr/>
            </p:nvSpPr>
            <p:spPr bwMode="auto">
              <a:xfrm flipV="1">
                <a:off x="831429" y="-553598"/>
                <a:ext cx="4962580" cy="1673227"/>
              </a:xfrm>
              <a:custGeom>
                <a:avLst/>
                <a:gdLst>
                  <a:gd name="T0" fmla="*/ 3231680 w 4963097"/>
                  <a:gd name="T1" fmla="*/ 1673539 h 1673539"/>
                  <a:gd name="T2" fmla="*/ 3819743 w 4963097"/>
                  <a:gd name="T3" fmla="*/ 1673539 h 1673539"/>
                  <a:gd name="T4" fmla="*/ 3822717 w 4963097"/>
                  <a:gd name="T5" fmla="*/ 1614644 h 1673539"/>
                  <a:gd name="T6" fmla="*/ 4904850 w 4963097"/>
                  <a:gd name="T7" fmla="*/ 532510 h 1673539"/>
                  <a:gd name="T8" fmla="*/ 4963097 w 4963097"/>
                  <a:gd name="T9" fmla="*/ 529569 h 1673539"/>
                  <a:gd name="T10" fmla="*/ 4963097 w 4963097"/>
                  <a:gd name="T11" fmla="*/ 0 h 1673539"/>
                  <a:gd name="T12" fmla="*/ 4798480 w 4963097"/>
                  <a:gd name="T13" fmla="*/ 8312 h 1673539"/>
                  <a:gd name="T14" fmla="*/ 3397183 w 4963097"/>
                  <a:gd name="T15" fmla="*/ 997304 h 1673539"/>
                  <a:gd name="T16" fmla="*/ 3319938 w 4963097"/>
                  <a:gd name="T17" fmla="*/ 1203828 h 1673539"/>
                  <a:gd name="T18" fmla="*/ 0 w 4963097"/>
                  <a:gd name="T19" fmla="*/ 1203828 h 1673539"/>
                  <a:gd name="T20" fmla="*/ 0 w 4963097"/>
                  <a:gd name="T21" fmla="*/ 1669772 h 1673539"/>
                  <a:gd name="T22" fmla="*/ 3231859 w 4963097"/>
                  <a:gd name="T23" fmla="*/ 1669772 h 16735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63097"/>
                  <a:gd name="T37" fmla="*/ 0 h 1673539"/>
                  <a:gd name="T38" fmla="*/ 4963097 w 4963097"/>
                  <a:gd name="T39" fmla="*/ 1673539 h 16735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63097" h="1673539">
                    <a:moveTo>
                      <a:pt x="3231680" y="1673539"/>
                    </a:moveTo>
                    <a:lnTo>
                      <a:pt x="3819743" y="1673539"/>
                    </a:lnTo>
                    <a:lnTo>
                      <a:pt x="3822717" y="1614644"/>
                    </a:lnTo>
                    <a:cubicBezTo>
                      <a:pt x="3880662" y="1044066"/>
                      <a:pt x="4334272" y="590456"/>
                      <a:pt x="4904850" y="532510"/>
                    </a:cubicBezTo>
                    <a:lnTo>
                      <a:pt x="4963097" y="529569"/>
                    </a:lnTo>
                    <a:lnTo>
                      <a:pt x="4963097" y="0"/>
                    </a:lnTo>
                    <a:lnTo>
                      <a:pt x="4798480" y="8312"/>
                    </a:lnTo>
                    <a:cubicBezTo>
                      <a:pt x="4178295" y="71296"/>
                      <a:pt x="3653889" y="458266"/>
                      <a:pt x="3397183" y="997304"/>
                    </a:cubicBezTo>
                    <a:lnTo>
                      <a:pt x="3319938" y="1203828"/>
                    </a:lnTo>
                    <a:lnTo>
                      <a:pt x="0" y="1203828"/>
                    </a:lnTo>
                    <a:lnTo>
                      <a:pt x="0" y="1669772"/>
                    </a:lnTo>
                    <a:lnTo>
                      <a:pt x="3231859" y="1669772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bevel/>
              </a:ln>
            </p:spPr>
            <p:txBody>
              <a:bodyPr lIns="91412" tIns="45706" rIns="91412" bIns="45706" anchor="ctr"/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蓝色的天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b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id="7" name="图片 线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4"/>
          <a:stretch>
            <a:fillRect/>
          </a:stretch>
        </p:blipFill>
        <p:spPr>
          <a:xfrm>
            <a:off x="-1" y="-633380"/>
            <a:ext cx="12192001" cy="7502486"/>
          </a:xfrm>
          <a:prstGeom prst="rect">
            <a:avLst/>
          </a:prstGeom>
        </p:spPr>
      </p:pic>
      <p:pic>
        <p:nvPicPr>
          <p:cNvPr id="5" name="图片 4" descr="图片包含 建筑, 镜子, 放大镜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9"/>
          <a:stretch>
            <a:fillRect/>
          </a:stretch>
        </p:blipFill>
        <p:spPr>
          <a:xfrm>
            <a:off x="-722239" y="-856949"/>
            <a:ext cx="9954950" cy="8252588"/>
          </a:xfrm>
          <a:prstGeom prst="rect">
            <a:avLst/>
          </a:prstGeom>
        </p:spPr>
      </p:pic>
      <p:pic>
        <p:nvPicPr>
          <p:cNvPr id="12" name="图片 心" descr="粉色的花朵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5" b="43614"/>
          <a:stretch>
            <a:fillRect/>
          </a:stretch>
        </p:blipFill>
        <p:spPr>
          <a:xfrm rot="592663">
            <a:off x="-562570" y="-928907"/>
            <a:ext cx="7950835" cy="809354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313202" y="2616614"/>
            <a:ext cx="6661540" cy="4476061"/>
            <a:chOff x="4730274" y="1997612"/>
            <a:chExt cx="7233518" cy="4860388"/>
          </a:xfrm>
        </p:grpSpPr>
        <p:sp>
          <p:nvSpPr>
            <p:cNvPr id="10" name="椭圆 9"/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图片包含 男人, 游戏机, 笔记本, 屏幕&#10;&#10;描述已自动生成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479734" y="3749831"/>
            <a:ext cx="558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教师</a:t>
            </a:r>
            <a:r>
              <a:rPr lang="zh-CN" alt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心理健康及其维护</a:t>
            </a:r>
            <a:endParaRPr lang="en-US" altLang="zh-CN" sz="4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algn="ctr"/>
            <a:r>
              <a:rPr lang="zh-CN" alt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压力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情绪管理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28934" y="1529583"/>
            <a:ext cx="282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MENTAL HEALTH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5748" y="2089348"/>
            <a:ext cx="7950835" cy="156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>
                <a:solidFill>
                  <a:srgbClr val="FF30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谢谢观看</a:t>
            </a:r>
            <a:endParaRPr lang="zh-CN" altLang="en-US" sz="9600" b="1" dirty="0">
              <a:solidFill>
                <a:srgbClr val="FF30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64386" y="3505858"/>
            <a:ext cx="598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Teachers' mental health and management of pressure emotion</a:t>
            </a:r>
            <a:endParaRPr lang="zh-CN" altLang="en-US" sz="1400" u="sng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97885" y="5280909"/>
            <a:ext cx="36865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sz="1400" kern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kern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400" kern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营   </a:t>
            </a:r>
            <a:endParaRPr lang="en-US" altLang="zh-CN" sz="1400" kern="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kern="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汇报时间：</a:t>
            </a:r>
            <a:r>
              <a:rPr lang="en-US" altLang="zh-CN" sz="1400" kern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2021.X.XX</a:t>
            </a:r>
            <a:endParaRPr lang="en-US" altLang="zh-CN" sz="1400" kern="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d-cross_291298"/>
          <p:cNvSpPr>
            <a:spLocks noChangeAspect="1"/>
          </p:cNvSpPr>
          <p:nvPr/>
        </p:nvSpPr>
        <p:spPr bwMode="auto">
          <a:xfrm>
            <a:off x="10475517" y="397538"/>
            <a:ext cx="962815" cy="96136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606722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9000">
        <p15:prstTrans prst="drap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1" grpId="0"/>
      <p:bldP spid="23" grpId="0"/>
      <p:bldP spid="23" grpId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蓝色的天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b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id="7" name="图片 线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322"/>
          <a:stretch>
            <a:fillRect/>
          </a:stretch>
        </p:blipFill>
        <p:spPr>
          <a:xfrm>
            <a:off x="-1" y="-633380"/>
            <a:ext cx="12192001" cy="4214780"/>
          </a:xfrm>
          <a:prstGeom prst="rect">
            <a:avLst/>
          </a:prstGeom>
        </p:spPr>
      </p:pic>
      <p:pic>
        <p:nvPicPr>
          <p:cNvPr id="5" name="图片 4" descr="图片包含 建筑, 镜子, 放大镜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9"/>
          <a:stretch>
            <a:fillRect/>
          </a:stretch>
        </p:blipFill>
        <p:spPr>
          <a:xfrm>
            <a:off x="2034516" y="65093"/>
            <a:ext cx="3280434" cy="271945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259711" y="2529503"/>
            <a:ext cx="6661540" cy="4476061"/>
            <a:chOff x="4730274" y="1997612"/>
            <a:chExt cx="7233518" cy="4860388"/>
          </a:xfrm>
        </p:grpSpPr>
        <p:sp>
          <p:nvSpPr>
            <p:cNvPr id="10" name="椭圆 9"/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图片包含 男人, 游戏机, 笔记本, 屏幕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669303" y="736921"/>
            <a:ext cx="2131065" cy="156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FF30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9600" b="1" dirty="0">
              <a:solidFill>
                <a:srgbClr val="FF30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red-cross_291298"/>
          <p:cNvSpPr>
            <a:spLocks noChangeAspect="1"/>
          </p:cNvSpPr>
          <p:nvPr/>
        </p:nvSpPr>
        <p:spPr bwMode="auto">
          <a:xfrm>
            <a:off x="2622620" y="5184918"/>
            <a:ext cx="1495180" cy="149292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606722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</p:sp>
      <p:sp>
        <p:nvSpPr>
          <p:cNvPr id="20" name="文本框 19"/>
          <p:cNvSpPr txBox="1"/>
          <p:nvPr/>
        </p:nvSpPr>
        <p:spPr>
          <a:xfrm>
            <a:off x="92532" y="2917276"/>
            <a:ext cx="8240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正视心理健康，心理健康是一种状态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8602" y="3514072"/>
            <a:ext cx="650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Teachers' mental health and management of pressure emotion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线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32155" r="57656" b="43614"/>
          <a:stretch>
            <a:fillRect/>
          </a:stretch>
        </p:blipFill>
        <p:spPr>
          <a:xfrm>
            <a:off x="-3" y="-147565"/>
            <a:ext cx="3110512" cy="32240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0" grpId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9669" y="1785257"/>
            <a:ext cx="8891645" cy="1276713"/>
          </a:xfrm>
          <a:prstGeom prst="rect">
            <a:avLst/>
          </a:prstGeom>
          <a:solidFill>
            <a:srgbClr val="79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00710" y="706120"/>
            <a:ext cx="515620" cy="543560"/>
            <a:chOff x="2031972" y="1416832"/>
            <a:chExt cx="515673" cy="543166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正视心理健康，心理健康是一种状态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8513" y="2009457"/>
            <a:ext cx="4760913" cy="4572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4715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教师是什么样的人比他教什么更重要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26701" y="3061970"/>
            <a:ext cx="6445886" cy="2008551"/>
            <a:chOff x="1526701" y="3061970"/>
            <a:chExt cx="6445886" cy="2008551"/>
          </a:xfrm>
        </p:grpSpPr>
        <p:sp>
          <p:nvSpPr>
            <p:cNvPr id="3" name="文本框 2"/>
            <p:cNvSpPr txBox="1"/>
            <p:nvPr/>
          </p:nvSpPr>
          <p:spPr>
            <a:xfrm>
              <a:off x="1526702" y="3061970"/>
              <a:ext cx="6445885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200000"/>
                </a:lnSpc>
                <a:buFont typeface="Wingdings" panose="05000000000000000000" charset="0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教师不一定懂教育，懂教育不一定会运用！懂心理学未必会运用心理学，未必会自助助人！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26701" y="4493440"/>
              <a:ext cx="644588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200000"/>
                </a:lnSpc>
                <a:buFont typeface="Wingdings" panose="05000000000000000000" charset="0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每个学生和教师，首先要成为一个心身健康的人？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547823" y="2564259"/>
            <a:ext cx="2849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--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教育家卡尔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明格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pic>
        <p:nvPicPr>
          <p:cNvPr id="8" name="图形 7" descr="打开的书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54871" y="3385218"/>
            <a:ext cx="2216443" cy="2216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6018" grpId="1" animBg="1"/>
      <p:bldP spid="86018" grpId="2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560"/>
            <a:chOff x="2031972" y="1416832"/>
            <a:chExt cx="515673" cy="543166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正视心理健康，心理健康是一种状态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55312" name="Rectangle 16"/>
          <p:cNvSpPr>
            <a:spLocks noGrp="1" noChangeArrowheads="1"/>
          </p:cNvSpPr>
          <p:nvPr>
            <p:ph idx="4294967295"/>
          </p:nvPr>
        </p:nvSpPr>
        <p:spPr>
          <a:xfrm>
            <a:off x="0" y="2825750"/>
            <a:ext cx="556418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buFontTx/>
              <a:buNone/>
            </a:pP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53462" y="3626299"/>
            <a:ext cx="6458309" cy="1786922"/>
            <a:chOff x="3431326" y="3675805"/>
            <a:chExt cx="6458309" cy="1786922"/>
          </a:xfrm>
        </p:grpSpPr>
        <p:sp>
          <p:nvSpPr>
            <p:cNvPr id="5" name="文本框 4"/>
            <p:cNvSpPr txBox="1"/>
            <p:nvPr/>
          </p:nvSpPr>
          <p:spPr>
            <a:xfrm>
              <a:off x="3431326" y="4057342"/>
              <a:ext cx="6458309" cy="1405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心理健康者不是不会生病，更不是一点心理问题都没有。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心理不健康与有不健康的心理和行为表现不能等同起来。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心理健康、亚健康、心理障碍、心理疾病是一种连续的分布。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31327" y="3675805"/>
              <a:ext cx="35617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健康不是一种固定不变的状态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42167" y="1704489"/>
            <a:ext cx="5163048" cy="594423"/>
            <a:chOff x="2612896" y="1886507"/>
            <a:chExt cx="5163048" cy="594423"/>
          </a:xfrm>
        </p:grpSpPr>
        <p:sp>
          <p:nvSpPr>
            <p:cNvPr id="3" name="矩形 2"/>
            <p:cNvSpPr/>
            <p:nvPr/>
          </p:nvSpPr>
          <p:spPr>
            <a:xfrm>
              <a:off x="2612896" y="1886507"/>
              <a:ext cx="5163048" cy="5944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26464" y="1892259"/>
              <a:ext cx="4639117" cy="499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传统的模式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健康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=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无身体疾病、身体强壮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20099" y="2611790"/>
            <a:ext cx="5183344" cy="614412"/>
            <a:chOff x="3492408" y="2793808"/>
            <a:chExt cx="5183344" cy="614412"/>
          </a:xfrm>
        </p:grpSpPr>
        <p:sp>
          <p:nvSpPr>
            <p:cNvPr id="4" name="矩形 3"/>
            <p:cNvSpPr/>
            <p:nvPr/>
          </p:nvSpPr>
          <p:spPr>
            <a:xfrm>
              <a:off x="3492408" y="2813797"/>
              <a:ext cx="5159503" cy="5944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16249" y="2793808"/>
              <a:ext cx="5159503" cy="499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现代的模式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：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健康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=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身体健康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+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心理健康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+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rPr>
                <a:t>社会适应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9" name="图片 18" descr="卡通人物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62" y="1354277"/>
            <a:ext cx="2075193" cy="216742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029459" y="3508048"/>
            <a:ext cx="1892942" cy="1892942"/>
            <a:chOff x="8029459" y="3508048"/>
            <a:chExt cx="1892942" cy="1892942"/>
          </a:xfrm>
        </p:grpSpPr>
        <p:sp>
          <p:nvSpPr>
            <p:cNvPr id="22" name="六边形 21"/>
            <p:cNvSpPr/>
            <p:nvPr/>
          </p:nvSpPr>
          <p:spPr>
            <a:xfrm>
              <a:off x="8029459" y="3508048"/>
              <a:ext cx="1892942" cy="189294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形 19" descr="有想法的人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60524" y="3739113"/>
              <a:ext cx="1430812" cy="143081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560"/>
            <a:chOff x="2031972" y="1416832"/>
            <a:chExt cx="515673" cy="543166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正视心理健康，心理健康是一种状态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76652" y="2018582"/>
            <a:ext cx="7057986" cy="3190233"/>
            <a:chOff x="1276652" y="2018582"/>
            <a:chExt cx="7057986" cy="3190233"/>
          </a:xfrm>
        </p:grpSpPr>
        <p:grpSp>
          <p:nvGrpSpPr>
            <p:cNvPr id="12" name="组合 11"/>
            <p:cNvGrpSpPr/>
            <p:nvPr/>
          </p:nvGrpSpPr>
          <p:grpSpPr>
            <a:xfrm flipH="1">
              <a:off x="5813453" y="2018582"/>
              <a:ext cx="974743" cy="3190233"/>
              <a:chOff x="1266307" y="2022504"/>
              <a:chExt cx="918625" cy="2853197"/>
            </a:xfrm>
          </p:grpSpPr>
          <p:sp>
            <p:nvSpPr>
              <p:cNvPr id="13" name="等腰三角形 12"/>
              <p:cNvSpPr/>
              <p:nvPr/>
            </p:nvSpPr>
            <p:spPr>
              <a:xfrm rot="16200000" flipH="1">
                <a:off x="254772" y="3034039"/>
                <a:ext cx="2853197" cy="83012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6200000" flipH="1">
                <a:off x="820119" y="3112128"/>
                <a:ext cx="2010857" cy="7187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276652" y="2018582"/>
              <a:ext cx="974743" cy="3190233"/>
              <a:chOff x="1266307" y="2022504"/>
              <a:chExt cx="918625" cy="2853197"/>
            </a:xfrm>
          </p:grpSpPr>
          <p:sp>
            <p:nvSpPr>
              <p:cNvPr id="16" name="等腰三角形 15"/>
              <p:cNvSpPr/>
              <p:nvPr/>
            </p:nvSpPr>
            <p:spPr>
              <a:xfrm rot="16200000" flipH="1">
                <a:off x="254772" y="3034039"/>
                <a:ext cx="2853197" cy="83012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6200000" flipH="1">
                <a:off x="820119" y="3112128"/>
                <a:ext cx="2010857" cy="7187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911613" y="2342981"/>
              <a:ext cx="6423025" cy="1121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  <a:buFontTx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（一）教师心理健康是自我健康的需要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buFontTx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（二）教师心理健康是家庭和谐的需要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900521" y="3613699"/>
              <a:ext cx="4266646" cy="1200329"/>
              <a:chOff x="4373525" y="1161192"/>
              <a:chExt cx="4266646" cy="1200329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5075274" y="1161192"/>
                <a:ext cx="356489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dobe Arabic"/>
                    <a:ea typeface="微软雅黑" panose="020B0503020204020204" pitchFamily="34" charset="-122"/>
                    <a:cs typeface="+mn-ea"/>
                    <a:sym typeface="+mn-lt"/>
                  </a:rPr>
                  <a:t>教师心理健康对学生心理的影响是多维度的，包括    对学 生的人格、认知、情绪、意志、态度、兴趣、行为习惯等诸多方面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373525" y="1161192"/>
                <a:ext cx="10065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dobe Arabic"/>
                    <a:ea typeface="微软雅黑" panose="020B0503020204020204" pitchFamily="34" charset="-122"/>
                    <a:cs typeface="+mn-ea"/>
                    <a:sym typeface="+mn-lt"/>
                  </a:rPr>
                  <a:t>（三）</a:t>
                </a:r>
                <a:endParaRPr lang="zh-CN" altLang="en-US" dirty="0"/>
              </a:p>
            </p:txBody>
          </p:sp>
        </p:grpSp>
      </p:grpSp>
      <p:pic>
        <p:nvPicPr>
          <p:cNvPr id="9" name="图片 8" descr="图片包含 画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5" y="1930653"/>
            <a:ext cx="3022753" cy="2996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560"/>
            <a:chOff x="2031972" y="1416832"/>
            <a:chExt cx="515673" cy="543166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正视心理健康，心理健康是一种状态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31976" y="1420509"/>
            <a:ext cx="508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心理健康的教师才能培养出身心健全的学生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32162" y="1991449"/>
            <a:ext cx="6080711" cy="4366067"/>
            <a:chOff x="1932162" y="1991449"/>
            <a:chExt cx="6080711" cy="4366067"/>
          </a:xfrm>
        </p:grpSpPr>
        <p:sp>
          <p:nvSpPr>
            <p:cNvPr id="2" name="文本框 1"/>
            <p:cNvSpPr txBox="1"/>
            <p:nvPr/>
          </p:nvSpPr>
          <p:spPr>
            <a:xfrm>
              <a:off x="2382328" y="1991449"/>
              <a:ext cx="5630545" cy="4366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ct val="4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批评中长大的孩子，学会了责难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ct val="4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敌意中长大的孩子，学会了争斗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ct val="4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虐待中长大的孩子，学会伤害别人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ct val="4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支配中长大的孩子，学会了依赖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ct val="4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娇宠中长大的孩子，学会了任性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ct val="4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否决中长大的孩子，他反对社会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spcBef>
                  <a:spcPct val="4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专制中长大的孩子，他喜欢反抗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charset="0"/>
                <a:buChar char="Ø"/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32162" y="1991449"/>
              <a:ext cx="4985529" cy="36154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44" y="607555"/>
            <a:ext cx="4353721" cy="4999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switch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蓝色的天空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b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id="7" name="图片 线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322"/>
          <a:stretch>
            <a:fillRect/>
          </a:stretch>
        </p:blipFill>
        <p:spPr>
          <a:xfrm>
            <a:off x="-1" y="-633380"/>
            <a:ext cx="12192001" cy="4214780"/>
          </a:xfrm>
          <a:prstGeom prst="rect">
            <a:avLst/>
          </a:prstGeom>
        </p:spPr>
      </p:pic>
      <p:pic>
        <p:nvPicPr>
          <p:cNvPr id="5" name="图片 4" descr="图片包含 建筑, 镜子, 放大镜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9"/>
          <a:stretch>
            <a:fillRect/>
          </a:stretch>
        </p:blipFill>
        <p:spPr>
          <a:xfrm>
            <a:off x="2034516" y="65093"/>
            <a:ext cx="3280434" cy="271945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259711" y="2529503"/>
            <a:ext cx="6661540" cy="4476061"/>
            <a:chOff x="4730274" y="1997612"/>
            <a:chExt cx="7233518" cy="4860388"/>
          </a:xfrm>
        </p:grpSpPr>
        <p:sp>
          <p:nvSpPr>
            <p:cNvPr id="10" name="椭圆 9"/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图片包含 男人, 游戏机, 笔记本, 屏幕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669303" y="736921"/>
            <a:ext cx="2131065" cy="156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>
                <a:solidFill>
                  <a:srgbClr val="FF303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9600" b="1" dirty="0">
              <a:solidFill>
                <a:srgbClr val="FF303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red-cross_291298"/>
          <p:cNvSpPr>
            <a:spLocks noChangeAspect="1"/>
          </p:cNvSpPr>
          <p:nvPr/>
        </p:nvSpPr>
        <p:spPr bwMode="auto">
          <a:xfrm>
            <a:off x="2622620" y="5184918"/>
            <a:ext cx="1495180" cy="149292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606722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</p:sp>
      <p:sp>
        <p:nvSpPr>
          <p:cNvPr id="20" name="文本框 19"/>
          <p:cNvSpPr txBox="1"/>
          <p:nvPr/>
        </p:nvSpPr>
        <p:spPr>
          <a:xfrm>
            <a:off x="92532" y="2917276"/>
            <a:ext cx="8240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教师心理健康问题的现状及表现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8602" y="3514072"/>
            <a:ext cx="650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Teachers' mental health and management of pressure emotion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线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32155" r="57656" b="43614"/>
          <a:stretch>
            <a:fillRect/>
          </a:stretch>
        </p:blipFill>
        <p:spPr>
          <a:xfrm>
            <a:off x="-3" y="-147565"/>
            <a:ext cx="3110512" cy="32240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0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21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en-US" altLang="zh-CN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28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FF4715"/>
                </a:solidFill>
                <a:cs typeface="+mn-ea"/>
                <a:sym typeface="+mn-lt"/>
              </a:rPr>
              <a:t>教师心理健康问题的现状及表现</a:t>
            </a:r>
            <a:endParaRPr lang="zh-CN" altLang="en-US" sz="2800" dirty="0">
              <a:solidFill>
                <a:srgbClr val="FF4715"/>
              </a:solidFill>
              <a:cs typeface="+mn-ea"/>
              <a:sym typeface="+mn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914104" y="2762250"/>
            <a:ext cx="172878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40000"/>
              </a:spcBef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一是职责重大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756795" y="3638295"/>
            <a:ext cx="2508775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40000"/>
              </a:spcBef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二是社会期望值过高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919545" y="4709438"/>
            <a:ext cx="172333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三是角色冲突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15263" y="2961413"/>
            <a:ext cx="204466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四是工作琐碎重复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8249950" y="3824847"/>
            <a:ext cx="22402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五是应试教育的重压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7815263" y="4709438"/>
            <a:ext cx="226834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六是自身生活的困扰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994852" y="2711422"/>
            <a:ext cx="4274096" cy="2616307"/>
            <a:chOff x="3994852" y="2711422"/>
            <a:chExt cx="4274096" cy="2616307"/>
          </a:xfrm>
        </p:grpSpPr>
        <p:grpSp>
          <p:nvGrpSpPr>
            <p:cNvPr id="13" name="组合 12"/>
            <p:cNvGrpSpPr/>
            <p:nvPr/>
          </p:nvGrpSpPr>
          <p:grpSpPr>
            <a:xfrm>
              <a:off x="4823436" y="2711422"/>
              <a:ext cx="2616307" cy="2616307"/>
              <a:chOff x="10918311" y="232523"/>
              <a:chExt cx="4567230" cy="456723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0918311" y="232523"/>
                <a:ext cx="4567230" cy="4567230"/>
                <a:chOff x="5739256" y="2636328"/>
                <a:chExt cx="4567230" cy="4567230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7317247" y="2636328"/>
                  <a:ext cx="1408835" cy="4567230"/>
                  <a:chOff x="7317247" y="2636328"/>
                  <a:chExt cx="1408835" cy="4567230"/>
                </a:xfrm>
              </p:grpSpPr>
              <p:sp>
                <p:nvSpPr>
                  <p:cNvPr id="34" name="等腰三角形 33"/>
                  <p:cNvSpPr/>
                  <p:nvPr/>
                </p:nvSpPr>
                <p:spPr>
                  <a:xfrm>
                    <a:off x="7317247" y="2636328"/>
                    <a:ext cx="1408835" cy="2286192"/>
                  </a:xfrm>
                  <a:prstGeom prst="triangl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5" name="等腰三角形 34"/>
                  <p:cNvSpPr/>
                  <p:nvPr/>
                </p:nvSpPr>
                <p:spPr>
                  <a:xfrm flipV="1">
                    <a:off x="7317247" y="4917366"/>
                    <a:ext cx="1408835" cy="2286192"/>
                  </a:xfrm>
                  <a:prstGeom prst="triangl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2" name="组合 21"/>
                <p:cNvGrpSpPr/>
                <p:nvPr/>
              </p:nvGrpSpPr>
              <p:grpSpPr>
                <a:xfrm rot="5400000">
                  <a:off x="7318453" y="2610721"/>
                  <a:ext cx="1408835" cy="4567230"/>
                  <a:chOff x="7317247" y="2636328"/>
                  <a:chExt cx="1408835" cy="4567230"/>
                </a:xfrm>
              </p:grpSpPr>
              <p:sp>
                <p:nvSpPr>
                  <p:cNvPr id="32" name="等腰三角形 31"/>
                  <p:cNvSpPr/>
                  <p:nvPr/>
                </p:nvSpPr>
                <p:spPr>
                  <a:xfrm>
                    <a:off x="7317247" y="2636328"/>
                    <a:ext cx="1408835" cy="2286192"/>
                  </a:xfrm>
                  <a:prstGeom prst="triangle">
                    <a:avLst/>
                  </a:prstGeom>
                  <a:solidFill>
                    <a:srgbClr val="FF471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3" name="等腰三角形 32"/>
                  <p:cNvSpPr/>
                  <p:nvPr/>
                </p:nvSpPr>
                <p:spPr>
                  <a:xfrm flipV="1">
                    <a:off x="7317247" y="4917366"/>
                    <a:ext cx="1408835" cy="2286192"/>
                  </a:xfrm>
                  <a:prstGeom prst="triangle">
                    <a:avLst/>
                  </a:prstGeom>
                  <a:solidFill>
                    <a:srgbClr val="FF471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3" name="组合 22"/>
                <p:cNvGrpSpPr/>
                <p:nvPr/>
              </p:nvGrpSpPr>
              <p:grpSpPr>
                <a:xfrm rot="8050664">
                  <a:off x="7557027" y="3368340"/>
                  <a:ext cx="953023" cy="3067331"/>
                  <a:chOff x="7317247" y="2636328"/>
                  <a:chExt cx="1408835" cy="4567230"/>
                </a:xfrm>
              </p:grpSpPr>
              <p:sp>
                <p:nvSpPr>
                  <p:cNvPr id="27" name="等腰三角形 26"/>
                  <p:cNvSpPr/>
                  <p:nvPr/>
                </p:nvSpPr>
                <p:spPr>
                  <a:xfrm>
                    <a:off x="7317247" y="2636328"/>
                    <a:ext cx="1408835" cy="2286192"/>
                  </a:xfrm>
                  <a:prstGeom prst="triangl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1" name="等腰三角形 30"/>
                  <p:cNvSpPr/>
                  <p:nvPr/>
                </p:nvSpPr>
                <p:spPr>
                  <a:xfrm flipV="1">
                    <a:off x="7317247" y="4917366"/>
                    <a:ext cx="1408835" cy="2286192"/>
                  </a:xfrm>
                  <a:prstGeom prst="triangl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4" name="组合 23"/>
                <p:cNvGrpSpPr/>
                <p:nvPr/>
              </p:nvGrpSpPr>
              <p:grpSpPr>
                <a:xfrm rot="2698430">
                  <a:off x="7540818" y="3355717"/>
                  <a:ext cx="953023" cy="3067331"/>
                  <a:chOff x="7317247" y="2636328"/>
                  <a:chExt cx="1408835" cy="4567230"/>
                </a:xfrm>
              </p:grpSpPr>
              <p:sp>
                <p:nvSpPr>
                  <p:cNvPr id="25" name="等腰三角形 24"/>
                  <p:cNvSpPr/>
                  <p:nvPr/>
                </p:nvSpPr>
                <p:spPr>
                  <a:xfrm>
                    <a:off x="7317247" y="2636328"/>
                    <a:ext cx="1408835" cy="2286192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等腰三角形 25"/>
                  <p:cNvSpPr/>
                  <p:nvPr/>
                </p:nvSpPr>
                <p:spPr>
                  <a:xfrm flipV="1">
                    <a:off x="7317247" y="4917366"/>
                    <a:ext cx="1408835" cy="2286192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5" name="组合 14"/>
              <p:cNvGrpSpPr/>
              <p:nvPr/>
            </p:nvGrpSpPr>
            <p:grpSpPr>
              <a:xfrm>
                <a:off x="11172487" y="551732"/>
                <a:ext cx="4053722" cy="4050461"/>
                <a:chOff x="8573423" y="7155643"/>
                <a:chExt cx="4053722" cy="4050461"/>
              </a:xfrm>
            </p:grpSpPr>
            <p:sp>
              <p:nvSpPr>
                <p:cNvPr id="17" name="任意多边形: 形状 16"/>
                <p:cNvSpPr/>
                <p:nvPr/>
              </p:nvSpPr>
              <p:spPr>
                <a:xfrm>
                  <a:off x="10971920" y="7155643"/>
                  <a:ext cx="1655225" cy="1650426"/>
                </a:xfrm>
                <a:custGeom>
                  <a:avLst/>
                  <a:gdLst>
                    <a:gd name="connsiteX0" fmla="*/ 0 w 1655225"/>
                    <a:gd name="connsiteY0" fmla="*/ 0 h 1650426"/>
                    <a:gd name="connsiteX1" fmla="*/ 42586 w 1655225"/>
                    <a:gd name="connsiteY1" fmla="*/ 6499 h 1650426"/>
                    <a:gd name="connsiteX2" fmla="*/ 1649590 w 1655225"/>
                    <a:gd name="connsiteY2" fmla="*/ 1613503 h 1650426"/>
                    <a:gd name="connsiteX3" fmla="*/ 1655225 w 1655225"/>
                    <a:gd name="connsiteY3" fmla="*/ 1650426 h 1650426"/>
                    <a:gd name="connsiteX4" fmla="*/ 1207832 w 1655225"/>
                    <a:gd name="connsiteY4" fmla="*/ 1512576 h 1650426"/>
                    <a:gd name="connsiteX5" fmla="*/ 1159984 w 1655225"/>
                    <a:gd name="connsiteY5" fmla="*/ 1381847 h 1650426"/>
                    <a:gd name="connsiteX6" fmla="*/ 274242 w 1655225"/>
                    <a:gd name="connsiteY6" fmla="*/ 496105 h 1650426"/>
                    <a:gd name="connsiteX7" fmla="*/ 137430 w 1655225"/>
                    <a:gd name="connsiteY7" fmla="*/ 446031 h 1650426"/>
                    <a:gd name="connsiteX8" fmla="*/ 0 w 1655225"/>
                    <a:gd name="connsiteY8" fmla="*/ 0 h 1650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55225" h="1650426">
                      <a:moveTo>
                        <a:pt x="0" y="0"/>
                      </a:moveTo>
                      <a:lnTo>
                        <a:pt x="42586" y="6499"/>
                      </a:lnTo>
                      <a:cubicBezTo>
                        <a:pt x="849209" y="171558"/>
                        <a:pt x="1484531" y="806880"/>
                        <a:pt x="1649590" y="1613503"/>
                      </a:cubicBezTo>
                      <a:lnTo>
                        <a:pt x="1655225" y="1650426"/>
                      </a:lnTo>
                      <a:lnTo>
                        <a:pt x="1207832" y="1512576"/>
                      </a:lnTo>
                      <a:lnTo>
                        <a:pt x="1159984" y="1381847"/>
                      </a:lnTo>
                      <a:cubicBezTo>
                        <a:pt x="991538" y="983595"/>
                        <a:pt x="672494" y="664551"/>
                        <a:pt x="274242" y="496105"/>
                      </a:cubicBezTo>
                      <a:lnTo>
                        <a:pt x="137430" y="4460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8573423" y="7160126"/>
                  <a:ext cx="1621892" cy="1619989"/>
                </a:xfrm>
                <a:custGeom>
                  <a:avLst/>
                  <a:gdLst>
                    <a:gd name="connsiteX0" fmla="*/ 1621892 w 1621892"/>
                    <a:gd name="connsiteY0" fmla="*/ 0 h 1619989"/>
                    <a:gd name="connsiteX1" fmla="*/ 1482285 w 1621892"/>
                    <a:gd name="connsiteY1" fmla="*/ 453096 h 1619989"/>
                    <a:gd name="connsiteX2" fmla="*/ 1377022 w 1621892"/>
                    <a:gd name="connsiteY2" fmla="*/ 491623 h 1619989"/>
                    <a:gd name="connsiteX3" fmla="*/ 491280 w 1621892"/>
                    <a:gd name="connsiteY3" fmla="*/ 1377365 h 1619989"/>
                    <a:gd name="connsiteX4" fmla="*/ 453636 w 1621892"/>
                    <a:gd name="connsiteY4" fmla="*/ 1480215 h 1619989"/>
                    <a:gd name="connsiteX5" fmla="*/ 0 w 1621892"/>
                    <a:gd name="connsiteY5" fmla="*/ 1619989 h 1619989"/>
                    <a:gd name="connsiteX6" fmla="*/ 1674 w 1621892"/>
                    <a:gd name="connsiteY6" fmla="*/ 1609021 h 1619989"/>
                    <a:gd name="connsiteX7" fmla="*/ 1608678 w 1621892"/>
                    <a:gd name="connsiteY7" fmla="*/ 2017 h 1619989"/>
                    <a:gd name="connsiteX8" fmla="*/ 1621892 w 1621892"/>
                    <a:gd name="connsiteY8" fmla="*/ 0 h 1619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21892" h="1619989">
                      <a:moveTo>
                        <a:pt x="1621892" y="0"/>
                      </a:moveTo>
                      <a:lnTo>
                        <a:pt x="1482285" y="453096"/>
                      </a:lnTo>
                      <a:lnTo>
                        <a:pt x="1377022" y="491623"/>
                      </a:lnTo>
                      <a:cubicBezTo>
                        <a:pt x="978770" y="660069"/>
                        <a:pt x="659726" y="979113"/>
                        <a:pt x="491280" y="1377365"/>
                      </a:cubicBezTo>
                      <a:lnTo>
                        <a:pt x="453636" y="1480215"/>
                      </a:lnTo>
                      <a:lnTo>
                        <a:pt x="0" y="1619989"/>
                      </a:lnTo>
                      <a:lnTo>
                        <a:pt x="1674" y="1609021"/>
                      </a:lnTo>
                      <a:cubicBezTo>
                        <a:pt x="166733" y="802398"/>
                        <a:pt x="802055" y="167076"/>
                        <a:pt x="1608678" y="2017"/>
                      </a:cubicBezTo>
                      <a:lnTo>
                        <a:pt x="1621892" y="0"/>
                      </a:lnTo>
                      <a:close/>
                    </a:path>
                  </a:pathLst>
                </a:custGeom>
                <a:solidFill>
                  <a:schemeClr val="tx1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11024035" y="9608754"/>
                  <a:ext cx="1595623" cy="1597350"/>
                </a:xfrm>
                <a:custGeom>
                  <a:avLst/>
                  <a:gdLst>
                    <a:gd name="connsiteX0" fmla="*/ 1595623 w 1595623"/>
                    <a:gd name="connsiteY0" fmla="*/ 0 h 1597350"/>
                    <a:gd name="connsiteX1" fmla="*/ 1546586 w 1595623"/>
                    <a:gd name="connsiteY1" fmla="*/ 190710 h 1597350"/>
                    <a:gd name="connsiteX2" fmla="*/ 188385 w 1595623"/>
                    <a:gd name="connsiteY2" fmla="*/ 1548911 h 1597350"/>
                    <a:gd name="connsiteX3" fmla="*/ 0 w 1595623"/>
                    <a:gd name="connsiteY3" fmla="*/ 1597350 h 1597350"/>
                    <a:gd name="connsiteX4" fmla="*/ 140946 w 1595623"/>
                    <a:gd name="connsiteY4" fmla="*/ 1139907 h 1597350"/>
                    <a:gd name="connsiteX5" fmla="*/ 222127 w 1595623"/>
                    <a:gd name="connsiteY5" fmla="*/ 1110194 h 1597350"/>
                    <a:gd name="connsiteX6" fmla="*/ 1107869 w 1595623"/>
                    <a:gd name="connsiteY6" fmla="*/ 224452 h 1597350"/>
                    <a:gd name="connsiteX7" fmla="*/ 1138465 w 1595623"/>
                    <a:gd name="connsiteY7" fmla="*/ 140858 h 1597350"/>
                    <a:gd name="connsiteX8" fmla="*/ 1595623 w 1595623"/>
                    <a:gd name="connsiteY8" fmla="*/ 0 h 159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5623" h="1597350">
                      <a:moveTo>
                        <a:pt x="1595623" y="0"/>
                      </a:moveTo>
                      <a:lnTo>
                        <a:pt x="1546586" y="190710"/>
                      </a:lnTo>
                      <a:cubicBezTo>
                        <a:pt x="1345453" y="837374"/>
                        <a:pt x="835049" y="1347778"/>
                        <a:pt x="188385" y="1548911"/>
                      </a:cubicBezTo>
                      <a:lnTo>
                        <a:pt x="0" y="1597350"/>
                      </a:lnTo>
                      <a:lnTo>
                        <a:pt x="140946" y="1139907"/>
                      </a:lnTo>
                      <a:lnTo>
                        <a:pt x="222127" y="1110194"/>
                      </a:lnTo>
                      <a:cubicBezTo>
                        <a:pt x="620379" y="941748"/>
                        <a:pt x="939423" y="622704"/>
                        <a:pt x="1107869" y="224452"/>
                      </a:cubicBezTo>
                      <a:lnTo>
                        <a:pt x="1138465" y="140858"/>
                      </a:lnTo>
                      <a:lnTo>
                        <a:pt x="1595623" y="0"/>
                      </a:lnTo>
                      <a:close/>
                    </a:path>
                  </a:pathLst>
                </a:custGeom>
                <a:solidFill>
                  <a:schemeClr val="tx1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>
                <a:xfrm>
                  <a:off x="8583856" y="9635616"/>
                  <a:ext cx="1558318" cy="1562672"/>
                </a:xfrm>
                <a:custGeom>
                  <a:avLst/>
                  <a:gdLst>
                    <a:gd name="connsiteX0" fmla="*/ 0 w 1558318"/>
                    <a:gd name="connsiteY0" fmla="*/ 0 h 1562672"/>
                    <a:gd name="connsiteX1" fmla="*/ 460455 w 1558318"/>
                    <a:gd name="connsiteY1" fmla="*/ 141874 h 1562672"/>
                    <a:gd name="connsiteX2" fmla="*/ 480847 w 1558318"/>
                    <a:gd name="connsiteY2" fmla="*/ 197590 h 1562672"/>
                    <a:gd name="connsiteX3" fmla="*/ 1366589 w 1558318"/>
                    <a:gd name="connsiteY3" fmla="*/ 1083332 h 1562672"/>
                    <a:gd name="connsiteX4" fmla="*/ 1416222 w 1558318"/>
                    <a:gd name="connsiteY4" fmla="*/ 1101498 h 1562672"/>
                    <a:gd name="connsiteX5" fmla="*/ 1558318 w 1558318"/>
                    <a:gd name="connsiteY5" fmla="*/ 1562672 h 1562672"/>
                    <a:gd name="connsiteX6" fmla="*/ 1400331 w 1558318"/>
                    <a:gd name="connsiteY6" fmla="*/ 1522049 h 1562672"/>
                    <a:gd name="connsiteX7" fmla="*/ 42130 w 1558318"/>
                    <a:gd name="connsiteY7" fmla="*/ 163848 h 1562672"/>
                    <a:gd name="connsiteX8" fmla="*/ 0 w 1558318"/>
                    <a:gd name="connsiteY8" fmla="*/ 0 h 1562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58318" h="1562672">
                      <a:moveTo>
                        <a:pt x="0" y="0"/>
                      </a:moveTo>
                      <a:lnTo>
                        <a:pt x="460455" y="141874"/>
                      </a:lnTo>
                      <a:lnTo>
                        <a:pt x="480847" y="197590"/>
                      </a:lnTo>
                      <a:cubicBezTo>
                        <a:pt x="649293" y="595842"/>
                        <a:pt x="968337" y="914886"/>
                        <a:pt x="1366589" y="1083332"/>
                      </a:cubicBezTo>
                      <a:lnTo>
                        <a:pt x="1416222" y="1101498"/>
                      </a:lnTo>
                      <a:lnTo>
                        <a:pt x="1558318" y="1562672"/>
                      </a:lnTo>
                      <a:lnTo>
                        <a:pt x="1400331" y="1522049"/>
                      </a:lnTo>
                      <a:cubicBezTo>
                        <a:pt x="753667" y="1320916"/>
                        <a:pt x="243263" y="810512"/>
                        <a:pt x="42130" y="16384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12509067" y="1768557"/>
                <a:ext cx="1424568" cy="14245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958007" y="3097291"/>
              <a:ext cx="823300" cy="113414"/>
              <a:chOff x="7026173" y="2915544"/>
              <a:chExt cx="823300" cy="113414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/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H="1">
              <a:off x="4465061" y="4912108"/>
              <a:ext cx="823300" cy="113414"/>
              <a:chOff x="7026173" y="2915544"/>
              <a:chExt cx="823300" cy="113414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flipH="1">
              <a:off x="3994852" y="3966284"/>
              <a:ext cx="823300" cy="113414"/>
              <a:chOff x="7026173" y="2915544"/>
              <a:chExt cx="823300" cy="113414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H="1">
              <a:off x="4486323" y="3097291"/>
              <a:ext cx="823300" cy="113414"/>
              <a:chOff x="7026173" y="2915544"/>
              <a:chExt cx="823300" cy="113414"/>
            </a:xfrm>
          </p:grpSpPr>
          <p:cxnSp>
            <p:nvCxnSpPr>
              <p:cNvPr id="47" name="直接连接符 46"/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椭圆 47"/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445648" y="3966284"/>
              <a:ext cx="823300" cy="113414"/>
              <a:chOff x="7026173" y="2915544"/>
              <a:chExt cx="823300" cy="113414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6991963" y="4912108"/>
              <a:ext cx="823300" cy="113414"/>
              <a:chOff x="7026173" y="2915544"/>
              <a:chExt cx="823300" cy="113414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4013230" y="1709493"/>
            <a:ext cx="4236720" cy="527875"/>
            <a:chOff x="4013230" y="1709493"/>
            <a:chExt cx="4236720" cy="527875"/>
          </a:xfrm>
        </p:grpSpPr>
        <p:sp>
          <p:nvSpPr>
            <p:cNvPr id="3" name="文本框 2"/>
            <p:cNvSpPr txBox="1"/>
            <p:nvPr/>
          </p:nvSpPr>
          <p:spPr>
            <a:xfrm>
              <a:off x="4013230" y="1709493"/>
              <a:ext cx="4236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教师心理问题产生的根源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4108266" y="2099571"/>
              <a:ext cx="4015349" cy="137797"/>
            </a:xfrm>
            <a:custGeom>
              <a:avLst/>
              <a:gdLst>
                <a:gd name="connsiteX0" fmla="*/ 809181 w 4015349"/>
                <a:gd name="connsiteY0" fmla="*/ 0 h 221321"/>
                <a:gd name="connsiteX1" fmla="*/ 3214368 w 4015349"/>
                <a:gd name="connsiteY1" fmla="*/ 0 h 221321"/>
                <a:gd name="connsiteX2" fmla="*/ 4015349 w 4015349"/>
                <a:gd name="connsiteY2" fmla="*/ 219078 h 221321"/>
                <a:gd name="connsiteX3" fmla="*/ 4015349 w 4015349"/>
                <a:gd name="connsiteY3" fmla="*/ 221321 h 221321"/>
                <a:gd name="connsiteX4" fmla="*/ 0 w 4015349"/>
                <a:gd name="connsiteY4" fmla="*/ 221321 h 22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5349" h="221321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/>
      <p:bldP spid="7" grpId="1" animBg="1"/>
      <p:bldP spid="7" grpId="2"/>
      <p:bldP spid="8" grpId="1" animBg="1"/>
      <p:bldP spid="8" grpId="2"/>
      <p:bldP spid="9" grpId="1" animBg="1"/>
      <p:bldP spid="9" grpId="2"/>
      <p:bldP spid="10" grpId="1" animBg="1"/>
      <p:bldP spid="10" grpId="2"/>
      <p:bldP spid="11" grpId="1" animBg="1"/>
      <p:bldP spid="11" grpId="2"/>
    </p:bldLst>
  </p:timing>
</p:sld>
</file>

<file path=ppt/tags/tag1.xml><?xml version="1.0" encoding="utf-8"?>
<p:tagLst xmlns:p="http://schemas.openxmlformats.org/presentationml/2006/main">
  <p:tag name="ISLIDE.ICON" val="#137622;"/>
</p:tagLst>
</file>

<file path=ppt/tags/tag10.xml><?xml version="1.0" encoding="utf-8"?>
<p:tagLst xmlns:p="http://schemas.openxmlformats.org/presentationml/2006/main">
  <p:tag name="MH" val="20180305091345"/>
  <p:tag name="MH_LIBRARY" val="GRAPHIC"/>
  <p:tag name="MH_TYPE" val="Other"/>
  <p:tag name="MH_ORDER" val="8"/>
</p:tagLst>
</file>

<file path=ppt/tags/tag11.xml><?xml version="1.0" encoding="utf-8"?>
<p:tagLst xmlns:p="http://schemas.openxmlformats.org/presentationml/2006/main">
  <p:tag name="MH" val="20180305091345"/>
  <p:tag name="MH_LIBRARY" val="GRAPHIC"/>
  <p:tag name="MH_TYPE" val="Other"/>
  <p:tag name="MH_ORDER" val="9"/>
</p:tagLst>
</file>

<file path=ppt/tags/tag12.xml><?xml version="1.0" encoding="utf-8"?>
<p:tagLst xmlns:p="http://schemas.openxmlformats.org/presentationml/2006/main">
  <p:tag name="MH" val="20180305091345"/>
  <p:tag name="MH_LIBRARY" val="GRAPHIC"/>
  <p:tag name="MH_TYPE" val="Other"/>
  <p:tag name="MH_ORDER" val="10"/>
</p:tagLst>
</file>

<file path=ppt/tags/tag13.xml><?xml version="1.0" encoding="utf-8"?>
<p:tagLst xmlns:p="http://schemas.openxmlformats.org/presentationml/2006/main">
  <p:tag name="MH" val="20180305091345"/>
  <p:tag name="MH_LIBRARY" val="GRAPHIC"/>
  <p:tag name="MH_TYPE" val="Other"/>
  <p:tag name="MH_ORDER" val="11"/>
</p:tagLst>
</file>

<file path=ppt/tags/tag14.xml><?xml version="1.0" encoding="utf-8"?>
<p:tagLst xmlns:p="http://schemas.openxmlformats.org/presentationml/2006/main">
  <p:tag name="MH" val="20180305091345"/>
  <p:tag name="MH_LIBRARY" val="GRAPHIC"/>
  <p:tag name="MH_TYPE" val="Other"/>
  <p:tag name="MH_ORDER" val="12"/>
</p:tagLst>
</file>

<file path=ppt/tags/tag15.xml><?xml version="1.0" encoding="utf-8"?>
<p:tagLst xmlns:p="http://schemas.openxmlformats.org/presentationml/2006/main">
  <p:tag name="MH" val="20180305091345"/>
  <p:tag name="MH_LIBRARY" val="GRAPHIC"/>
  <p:tag name="MH_TYPE" val="Other"/>
  <p:tag name="MH_ORDER" val="13"/>
</p:tagLst>
</file>

<file path=ppt/tags/tag16.xml><?xml version="1.0" encoding="utf-8"?>
<p:tagLst xmlns:p="http://schemas.openxmlformats.org/presentationml/2006/main">
  <p:tag name="MH" val="20180305091345"/>
  <p:tag name="MH_LIBRARY" val="GRAPHIC"/>
  <p:tag name="MH_TYPE" val="Other"/>
  <p:tag name="MH_ORDER" val="14"/>
</p:tagLst>
</file>

<file path=ppt/tags/tag17.xml><?xml version="1.0" encoding="utf-8"?>
<p:tagLst xmlns:p="http://schemas.openxmlformats.org/presentationml/2006/main">
  <p:tag name="MH" val="20180305091345"/>
  <p:tag name="MH_LIBRARY" val="GRAPHIC"/>
  <p:tag name="MH_TYPE" val="Other"/>
  <p:tag name="MH_ORDER" val="17"/>
</p:tagLst>
</file>

<file path=ppt/tags/tag18.xml><?xml version="1.0" encoding="utf-8"?>
<p:tagLst xmlns:p="http://schemas.openxmlformats.org/presentationml/2006/main">
  <p:tag name="MH" val="20180305091345"/>
  <p:tag name="MH_LIBRARY" val="GRAPHIC"/>
  <p:tag name="MH_TYPE" val="Other"/>
  <p:tag name="MH_ORDER" val="18"/>
</p:tagLst>
</file>

<file path=ppt/tags/tag19.xml><?xml version="1.0" encoding="utf-8"?>
<p:tagLst xmlns:p="http://schemas.openxmlformats.org/presentationml/2006/main">
  <p:tag name="MH" val="20180305091345"/>
  <p:tag name="MH_LIBRARY" val="GRAPHIC"/>
  <p:tag name="MH_TYPE" val="Other"/>
  <p:tag name="MH_ORDER" val="19"/>
</p:tagLst>
</file>

<file path=ppt/tags/tag2.xml><?xml version="1.0" encoding="utf-8"?>
<p:tagLst xmlns:p="http://schemas.openxmlformats.org/presentationml/2006/main">
  <p:tag name="ISLIDE.ICON" val="#137622;"/>
</p:tagLst>
</file>

<file path=ppt/tags/tag20.xml><?xml version="1.0" encoding="utf-8"?>
<p:tagLst xmlns:p="http://schemas.openxmlformats.org/presentationml/2006/main">
  <p:tag name="ISLIDE.ICON" val="#137622;"/>
</p:tagLst>
</file>

<file path=ppt/tags/tag21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ISLIDE.ICON" val="#137622;"/>
</p:tagLst>
</file>

<file path=ppt/tags/tag4.xml><?xml version="1.0" encoding="utf-8"?>
<p:tagLst xmlns:p="http://schemas.openxmlformats.org/presentationml/2006/main">
  <p:tag name="ISLIDE.ICON" val="#137622;"/>
</p:tagLst>
</file>

<file path=ppt/tags/tag5.xml><?xml version="1.0" encoding="utf-8"?>
<p:tagLst xmlns:p="http://schemas.openxmlformats.org/presentationml/2006/main">
  <p:tag name="MH" val="20180305091345"/>
  <p:tag name="MH_LIBRARY" val="GRAPHIC"/>
  <p:tag name="MH_TYPE" val="Other"/>
  <p:tag name="MH_ORDER" val="1"/>
</p:tagLst>
</file>

<file path=ppt/tags/tag6.xml><?xml version="1.0" encoding="utf-8"?>
<p:tagLst xmlns:p="http://schemas.openxmlformats.org/presentationml/2006/main">
  <p:tag name="MH" val="20180305091345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80305091345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80305091345"/>
  <p:tag name="MH_LIBRARY" val="GRAPHIC"/>
  <p:tag name="MH_TYPE" val="Other"/>
  <p:tag name="MH_ORDER" val="6"/>
</p:tagLst>
</file>

<file path=ppt/tags/tag9.xml><?xml version="1.0" encoding="utf-8"?>
<p:tagLst xmlns:p="http://schemas.openxmlformats.org/presentationml/2006/main">
  <p:tag name="MH" val="20180305091345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ym11evz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2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7E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3119</Words>
  <Application>WPS 演示</Application>
  <PresentationFormat>宽屏</PresentationFormat>
  <Paragraphs>389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Wingdings</vt:lpstr>
      <vt:lpstr>Adobe Arabic</vt:lpstr>
      <vt:lpstr>Segoe Print</vt:lpstr>
      <vt:lpstr>Arial Unicode MS</vt:lpstr>
      <vt:lpstr>Calibri</vt:lpstr>
      <vt:lpstr>Meiryo</vt:lpstr>
      <vt:lpstr>Yu Gothic UI</vt:lpstr>
      <vt:lpstr>Arial Narrow</vt:lpstr>
      <vt:lpstr>等线</vt:lpstr>
      <vt:lpstr>等线 Light</vt:lpstr>
      <vt:lpstr>Calibri Light</vt:lpstr>
      <vt:lpstr>Adobe Arabic</vt:lpstr>
      <vt:lpstr>Office 主题</vt:lpstr>
      <vt:lpstr>自定义设计方案</vt:lpstr>
      <vt:lpstr>PowerPoint 演示文稿</vt:lpstr>
      <vt:lpstr>PowerPoint 演示文稿</vt:lpstr>
      <vt:lpstr>PowerPoint 演示文稿</vt:lpstr>
      <vt:lpstr>教师是什么样的人比他教什么更重要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Years later</cp:lastModifiedBy>
  <cp:revision>38</cp:revision>
  <dcterms:created xsi:type="dcterms:W3CDTF">2020-07-28T08:52:00Z</dcterms:created>
  <dcterms:modified xsi:type="dcterms:W3CDTF">2024-06-28T13:48:59Z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0211D45C1A6F4564B96A39AD4B1F8525_13</vt:lpwstr>
  </property>
</Properties>
</file>