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95" r:id="rId3"/>
    <p:sldId id="393" r:id="rId4"/>
    <p:sldId id="311" r:id="rId6"/>
    <p:sldId id="350" r:id="rId7"/>
    <p:sldId id="264" r:id="rId8"/>
    <p:sldId id="351" r:id="rId9"/>
    <p:sldId id="352" r:id="rId10"/>
    <p:sldId id="353" r:id="rId11"/>
    <p:sldId id="354" r:id="rId12"/>
    <p:sldId id="355" r:id="rId13"/>
    <p:sldId id="356" r:id="rId14"/>
    <p:sldId id="357" r:id="rId15"/>
    <p:sldId id="360" r:id="rId16"/>
    <p:sldId id="358" r:id="rId17"/>
    <p:sldId id="359" r:id="rId18"/>
    <p:sldId id="361" r:id="rId19"/>
    <p:sldId id="362" r:id="rId20"/>
    <p:sldId id="363" r:id="rId21"/>
    <p:sldId id="364" r:id="rId22"/>
    <p:sldId id="365" r:id="rId23"/>
    <p:sldId id="366" r:id="rId24"/>
    <p:sldId id="368" r:id="rId25"/>
    <p:sldId id="367"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82" r:id="rId40"/>
    <p:sldId id="383" r:id="rId41"/>
    <p:sldId id="384" r:id="rId42"/>
    <p:sldId id="385" r:id="rId43"/>
    <p:sldId id="386" r:id="rId44"/>
    <p:sldId id="388" r:id="rId45"/>
    <p:sldId id="389" r:id="rId46"/>
    <p:sldId id="387" r:id="rId47"/>
    <p:sldId id="396" r:id="rId48"/>
    <p:sldId id="441" r:id="rId49"/>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showGuides="1">
      <p:cViewPr varScale="1">
        <p:scale>
          <a:sx n="108" d="100"/>
          <a:sy n="108" d="100"/>
        </p:scale>
        <p:origin x="714"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gs" Target="tags/tag10.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B8438-60E6-4A95-B5B0-7B6EFCEC339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EE7C5-ACE1-4508-8693-C5534827356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2CD896-5BB0-47EA-A9FD-AA08636F55D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2CD896-5BB0-47EA-A9FD-AA08636F55D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2CD896-5BB0-47EA-A9FD-AA08636F55D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2CD896-5BB0-47EA-A9FD-AA08636F55D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2CD896-5BB0-47EA-A9FD-AA08636F55D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2CD896-5BB0-47EA-A9FD-AA08636F55D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2CD896-5BB0-47EA-A9FD-AA08636F55D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2CD896-5BB0-47EA-A9FD-AA08636F55D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2CD896-5BB0-47EA-A9FD-AA08636F55D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2CD896-5BB0-47EA-A9FD-AA08636F55D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2CD896-5BB0-47EA-A9FD-AA08636F55D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2CD896-5BB0-47EA-A9FD-AA08636F55D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2CD896-5BB0-47EA-A9FD-AA08636F55D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F56E22E-BD2F-4CC6-B6B8-732D02813C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2CD896-5BB0-47EA-A9FD-AA08636F55D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2516C88-1DBC-4A6F-B7E7-3EF051E8B71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50D784D-74CC-49A9-95D7-F926527036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50D784D-74CC-49A9-95D7-F926527036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516C88-1DBC-4A6F-B7E7-3EF051E8B71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2516C88-1DBC-4A6F-B7E7-3EF051E8B71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2516C88-1DBC-4A6F-B7E7-3EF051E8B71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B8A7E-8CFB-4EE6-B02F-58142BF95AC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50D784D-74CC-49A9-95D7-F9265270368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B9CE88-B01A-4C96-939E-9A9613C2A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50D784D-74CC-49A9-95D7-F9265270368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B9CE88-B01A-4C96-939E-9A9613C2A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0D784D-74CC-49A9-95D7-F9265270368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B9CE88-B01A-4C96-939E-9A9613C2A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50D784D-74CC-49A9-95D7-F926527036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50D784D-74CC-49A9-95D7-F926527036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2.jpeg"/><Relationship Id="rId17" Type="http://schemas.openxmlformats.org/officeDocument/2006/relationships/image" Target="../media/image1.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6C88-1DBC-4A6F-B7E7-3EF051E8B71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B8A7E-8CFB-4EE6-B02F-58142BF95AC5}" type="slidenum">
              <a:rPr lang="zh-CN" altLang="en-US" smtClean="0"/>
            </a:fld>
            <a:endParaRPr lang="zh-CN" altLang="en-US"/>
          </a:p>
        </p:txBody>
      </p:sp>
      <p:sp>
        <p:nvSpPr>
          <p:cNvPr id="8" name="矩形 7"/>
          <p:cNvSpPr/>
          <p:nvPr userDrawn="1"/>
        </p:nvSpPr>
        <p:spPr>
          <a:xfrm>
            <a:off x="0" y="0"/>
            <a:ext cx="12192000" cy="6858000"/>
          </a:xfrm>
          <a:prstGeom prst="rect">
            <a:avLst/>
          </a:prstGeom>
          <a:solidFill>
            <a:srgbClr val="FC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p14:dur="10" advTm="0"/>
    </mc:Choice>
    <mc:Fallback>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tags" Target="../tags/tag1.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2.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2.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2.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3.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2.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2.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12.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12.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12.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3.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3.xml"/><Relationship Id="rId2" Type="http://schemas.microsoft.com/office/2007/relationships/hdphoto" Target="../media/image14.wdp"/><Relationship Id="rId1"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12.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slideLayout" Target="../slideLayouts/slideLayout12.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tags" Target="../tags/tag9.xml"/><Relationship Id="rId2" Type="http://schemas.openxmlformats.org/officeDocument/2006/relationships/image" Target="../media/image4.png"/><Relationship Id="rId1" Type="http://schemas.openxmlformats.org/officeDocument/2006/relationships/image" Target="../media/image3.jpe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083" y="352"/>
            <a:ext cx="12276083" cy="6857295"/>
          </a:xfrm>
          <a:prstGeom prst="rect">
            <a:avLst/>
          </a:prstGeom>
        </p:spPr>
      </p:pic>
      <p:pic>
        <p:nvPicPr>
          <p:cNvPr id="6" name="图片 5" descr="图片包含 游戏机&#10;&#10;描述已自动生成"/>
          <p:cNvPicPr>
            <a:picLocks noChangeAspect="1"/>
          </p:cNvPicPr>
          <p:nvPr/>
        </p:nvPicPr>
        <p:blipFill rotWithShape="1">
          <a:blip r:embed="rId2">
            <a:extLst>
              <a:ext uri="{28A0092B-C50C-407E-A947-70E740481C1C}">
                <a14:useLocalDpi xmlns:a14="http://schemas.microsoft.com/office/drawing/2010/main" val="0"/>
              </a:ext>
            </a:extLst>
          </a:blip>
          <a:srcRect t="-561" r="61735" b="83448"/>
          <a:stretch>
            <a:fillRect/>
          </a:stretch>
        </p:blipFill>
        <p:spPr>
          <a:xfrm>
            <a:off x="-84083" y="-40317"/>
            <a:ext cx="4729656" cy="1109800"/>
          </a:xfrm>
          <a:prstGeom prst="rect">
            <a:avLst/>
          </a:prstGeom>
        </p:spPr>
      </p:pic>
      <p:sp>
        <p:nvSpPr>
          <p:cNvPr id="7" name="矩形 6"/>
          <p:cNvSpPr/>
          <p:nvPr/>
        </p:nvSpPr>
        <p:spPr>
          <a:xfrm>
            <a:off x="4254586" y="3900209"/>
            <a:ext cx="3535680" cy="33718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rPr>
              <a:t>汇报人</a:t>
            </a:r>
            <a:r>
              <a:rPr kumimoji="0" lang="en-US" altLang="zh-CN" sz="1600" b="0" i="0" u="none" strike="noStrike" kern="1200" cap="none" spc="0" normalizeH="0" baseline="0" noProof="0" dirty="0" smtClean="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rPr>
              <a:t>:PPT</a:t>
            </a:r>
            <a:r>
              <a:rPr kumimoji="0" lang="zh-CN" altLang="en-US" sz="1600" b="0" i="0" u="none" strike="noStrike" kern="1200" cap="none" spc="0" normalizeH="0" baseline="0" noProof="0" dirty="0" smtClean="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rPr>
              <a:t>营       </a:t>
            </a:r>
            <a:r>
              <a:rPr kumimoji="0" lang="zh-CN" altLang="en-US" sz="1600" b="0"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rPr>
              <a:t>汇报时间：</a:t>
            </a:r>
            <a:r>
              <a:rPr kumimoji="0" lang="en-US" altLang="zh-CN" sz="1600" b="0"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rPr>
              <a:t>202X</a:t>
            </a:r>
            <a:endParaRPr kumimoji="0" lang="zh-CN" altLang="en-US" sz="1600" b="0"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endParaRPr>
          </a:p>
        </p:txBody>
      </p:sp>
      <p:sp>
        <p:nvSpPr>
          <p:cNvPr id="8" name="PA-矩形 4"/>
          <p:cNvSpPr/>
          <p:nvPr>
            <p:custDataLst>
              <p:tags r:id="rId3"/>
            </p:custDataLst>
          </p:nvPr>
        </p:nvSpPr>
        <p:spPr>
          <a:xfrm>
            <a:off x="850505" y="2316154"/>
            <a:ext cx="1032282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国有企业基层组织工作条例</a:t>
            </a:r>
            <a:endParaRPr kumimoji="0" lang="zh-CN" altLang="en-US" sz="5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934063" y="3277459"/>
            <a:ext cx="817672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D0000E"/>
                </a:solidFill>
                <a:effectLst/>
                <a:uLnTx/>
                <a:uFillTx/>
                <a:latin typeface="思源黑体 CN Bold"/>
                <a:ea typeface="思源黑体 CN Bold"/>
                <a:cs typeface="+mn-ea"/>
              </a:rPr>
              <a:t>We have many PowerPoint </a:t>
            </a:r>
            <a:r>
              <a:rPr kumimoji="0" lang="zh-CN" altLang="en-US" sz="1600" b="0" i="0" u="none" strike="noStrike" kern="1200" cap="none" spc="0" normalizeH="0" baseline="0" noProof="0" dirty="0">
                <a:ln>
                  <a:noFill/>
                </a:ln>
                <a:solidFill>
                  <a:srgbClr val="D0000E"/>
                </a:solidFill>
                <a:effectLst/>
                <a:uLnTx/>
                <a:uFillTx/>
                <a:latin typeface="思源黑体 CN Bold"/>
                <a:ea typeface="思源黑体 CN Bold"/>
                <a:cs typeface="+mn-ea"/>
              </a:rPr>
              <a:t>templates</a:t>
            </a:r>
            <a:r>
              <a:rPr kumimoji="0" lang="en-US" altLang="zh-CN" sz="1600" b="0" i="0" u="none" strike="noStrike" kern="1200" cap="none" spc="0" normalizeH="0" baseline="0" noProof="0" dirty="0">
                <a:ln>
                  <a:noFill/>
                </a:ln>
                <a:solidFill>
                  <a:srgbClr val="D0000E"/>
                </a:solidFill>
                <a:effectLst/>
                <a:uLnTx/>
                <a:uFillTx/>
                <a:latin typeface="思源黑体 CN Bold"/>
                <a:ea typeface="思源黑体 CN Bold"/>
                <a:cs typeface="+mn-ea"/>
              </a:rPr>
              <a:t> that has been specifically designed to help anyone that is stepping into the world of PowerPoint for the very first time.</a:t>
            </a:r>
            <a:endParaRPr kumimoji="0" lang="zh-CN" altLang="en-US" sz="1600" b="0" i="0" u="none" strike="noStrike" kern="1200" cap="none" spc="0" normalizeH="0" baseline="0" noProof="0" dirty="0">
              <a:ln>
                <a:noFill/>
              </a:ln>
              <a:solidFill>
                <a:srgbClr val="D0000E"/>
              </a:solidFill>
              <a:effectLst/>
              <a:uLnTx/>
              <a:uFillTx/>
              <a:latin typeface="思源黑体 CN Bold"/>
              <a:ea typeface="思源黑体 CN Bold"/>
              <a:cs typeface="+mn-ea"/>
            </a:endParaRPr>
          </a:p>
        </p:txBody>
      </p:sp>
      <p:pic>
        <p:nvPicPr>
          <p:cNvPr id="10" name="Picture 11" descr="F:\桌面\党政机关\素材\党徽\Nipic_20180988_20150909113802527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620" y="882100"/>
            <a:ext cx="1233339" cy="100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图片包含 游戏机, 灯, 笔记本&#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2862" y="-192535"/>
            <a:ext cx="2524037" cy="2524037"/>
          </a:xfrm>
          <a:prstGeom prst="rect">
            <a:avLst/>
          </a:prstGeom>
        </p:spPr>
      </p:pic>
      <p:pic>
        <p:nvPicPr>
          <p:cNvPr id="13" name="图片 12"/>
          <p:cNvPicPr>
            <a:picLocks noChangeAspect="1"/>
          </p:cNvPicPr>
          <p:nvPr/>
        </p:nvPicPr>
        <p:blipFill rotWithShape="1">
          <a:blip r:embed="rId6">
            <a:extLst>
              <a:ext uri="{28A0092B-C50C-407E-A947-70E740481C1C}">
                <a14:useLocalDpi xmlns:a14="http://schemas.microsoft.com/office/drawing/2010/main" val="0"/>
              </a:ext>
            </a:extLst>
          </a:blip>
          <a:srcRect t="65660"/>
          <a:stretch>
            <a:fillRect/>
          </a:stretch>
        </p:blipFill>
        <p:spPr>
          <a:xfrm>
            <a:off x="0" y="4775550"/>
            <a:ext cx="12192000" cy="21204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0" presetClass="entr" presetSubtype="0" decel="70000" fill="hold" grpId="0" nodeType="withEffect">
                                  <p:stCondLst>
                                    <p:cond delay="0"/>
                                  </p:stCondLst>
                                  <p:iterate type="lt">
                                    <p:tmPct val="10000"/>
                                  </p:iterate>
                                  <p:childTnLst>
                                    <p:set>
                                      <p:cBhvr>
                                        <p:cTn id="16" dur="855" fill="hold">
                                          <p:stCondLst>
                                            <p:cond delay="1"/>
                                          </p:stCondLst>
                                        </p:cTn>
                                        <p:tgtEl>
                                          <p:spTgt spid="8"/>
                                        </p:tgtEl>
                                        <p:attrNameLst>
                                          <p:attrName>style.visibility</p:attrName>
                                        </p:attrNameLst>
                                      </p:cBhvr>
                                      <p:to>
                                        <p:strVal val="visible"/>
                                      </p:to>
                                    </p:set>
                                    <p:anim to="" calcmode="lin" valueType="num">
                                      <p:cBhvr>
                                        <p:cTn id="17" dur="1" fill="hold">
                                          <p:stCondLst>
                                            <p:cond delay="0"/>
                                          </p:stCondLst>
                                        </p:cTn>
                                        <p:tgtEl>
                                          <p:spTgt spid="8"/>
                                        </p:tgtEl>
                                        <p:attrNameLst>
                                          <p:attrName>ppt_x</p:attrName>
                                        </p:attrNameLst>
                                      </p:cBhvr>
                                      <p:tavLst>
                                        <p:tav tm="0">
                                          <p:val>
                                            <p:strVal val="#ppt_x"/>
                                          </p:val>
                                        </p:tav>
                                        <p:tav tm="100000">
                                          <p:val>
                                            <p:strVal val="#ppt_x+0.15*sin(rand(0-360)+0)+2"/>
                                          </p:val>
                                        </p:tav>
                                      </p:tavLst>
                                    </p:anim>
                                    <p:anim to="" calcmode="lin" valueType="num">
                                      <p:cBhvr>
                                        <p:cTn id="18" dur="1" fill="hold">
                                          <p:stCondLst>
                                            <p:cond delay="0"/>
                                          </p:stCondLst>
                                        </p:cTn>
                                        <p:tgtEl>
                                          <p:spTgt spid="8"/>
                                        </p:tgtEl>
                                        <p:attrNameLst>
                                          <p:attrName>ppt_y</p:attrName>
                                        </p:attrNameLst>
                                      </p:cBhvr>
                                      <p:tavLst>
                                        <p:tav tm="0">
                                          <p:val>
                                            <p:strVal val="#ppt_y"/>
                                          </p:val>
                                        </p:tav>
                                        <p:tav tm="100000">
                                          <p:val>
                                            <p:strVal val="#ppt_y+0.15*sin(rand(0-360)+0)+2"/>
                                          </p:val>
                                        </p:tav>
                                      </p:tavLst>
                                    </p:anim>
                                    <p:anim to="" calcmode="lin" valueType="num">
                                      <p:cBhvr>
                                        <p:cTn id="19" dur="998" fill="hold">
                                          <p:stCondLst>
                                            <p:cond delay="2"/>
                                          </p:stCondLst>
                                        </p:cTn>
                                        <p:tgtEl>
                                          <p:spTgt spid="8"/>
                                        </p:tgtEl>
                                        <p:attrNameLst>
                                          <p:attrName>style.opacity</p:attrName>
                                        </p:attrNameLst>
                                      </p:cBhvr>
                                      <p:tavLst>
                                        <p:tav tm="0">
                                          <p:val>
                                            <p:fltVal val="0"/>
                                          </p:val>
                                        </p:tav>
                                        <p:tav tm="100000">
                                          <p:val>
                                            <p:fltVal val="1"/>
                                          </p:val>
                                        </p:tav>
                                      </p:tavLst>
                                    </p:anim>
                                    <p:animScale>
                                      <p:cBhvr>
                                        <p:cTn id="20" dur="998" fill="hold">
                                          <p:stCondLst>
                                            <p:cond delay="1"/>
                                          </p:stCondLst>
                                        </p:cTn>
                                        <p:tgtEl>
                                          <p:spTgt spid="8"/>
                                        </p:tgtEl>
                                      </p:cBhvr>
                                      <p:from x="500000" y="500000"/>
                                      <p:to x="100000" y="100000"/>
                                    </p:animScale>
                                    <p:anim to="" calcmode="lin" valueType="num">
                                      <p:cBhvr>
                                        <p:cTn id="21" dur="714" fill="hold">
                                          <p:stCondLst>
                                            <p:cond delay="286"/>
                                          </p:stCondLst>
                                        </p:cTn>
                                        <p:tgtEl>
                                          <p:spTgt spid="8"/>
                                        </p:tgtEl>
                                        <p:attrNameLst>
                                          <p:attrName>ppt_x</p:attrName>
                                        </p:attrNameLst>
                                      </p:cBhvr>
                                      <p:tavLst>
                                        <p:tav tm="0">
                                          <p:val>
                                            <p:strVal val="ppt_x-2"/>
                                          </p:val>
                                        </p:tav>
                                        <p:tav tm="100000">
                                          <p:val>
                                            <p:strVal val="#ppt_x"/>
                                          </p:val>
                                        </p:tav>
                                      </p:tavLst>
                                    </p:anim>
                                    <p:anim to="" calcmode="lin" valueType="num">
                                      <p:cBhvr>
                                        <p:cTn id="22" dur="714" fill="hold">
                                          <p:stCondLst>
                                            <p:cond delay="286"/>
                                          </p:stCondLst>
                                        </p:cTn>
                                        <p:tgtEl>
                                          <p:spTgt spid="8"/>
                                        </p:tgtEl>
                                        <p:attrNameLst>
                                          <p:attrName>ppt_y</p:attrName>
                                        </p:attrNameLst>
                                      </p:cBhvr>
                                      <p:tavLst>
                                        <p:tav tm="0">
                                          <p:val>
                                            <p:strVal val="ppt_y-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Effect transition="in" filter="fade">
                                      <p:cBhvr>
                                        <p:cTn id="32" dur="1000"/>
                                        <p:tgtEl>
                                          <p:spTgt spid="7"/>
                                        </p:tgtEl>
                                      </p:cBhvr>
                                    </p:animEffect>
                                  </p:childTnLst>
                                </p:cTn>
                              </p:par>
                              <p:par>
                                <p:cTn id="33" presetID="35" presetClass="path" presetSubtype="0" accel="50000" decel="50000" fill="hold" grpId="1" nodeType="withEffect">
                                  <p:stCondLst>
                                    <p:cond delay="0"/>
                                  </p:stCondLst>
                                  <p:childTnLst>
                                    <p:animMotion origin="layout" path="M -1.875E-6 -2.59259E-6 L 0.31576 -2.59259E-6 " pathEditMode="relative" rAng="0" ptsTypes="AA">
                                      <p:cBhvr>
                                        <p:cTn id="34" dur="2000" spd="-100000" fill="hold"/>
                                        <p:tgtEl>
                                          <p:spTgt spid="7"/>
                                        </p:tgtEl>
                                        <p:attrNameLst>
                                          <p:attrName>ppt_x</p:attrName>
                                          <p:attrName>ppt_y</p:attrName>
                                        </p:attrNameLst>
                                      </p:cBhvr>
                                      <p:rCtr x="15781" y="0"/>
                                    </p:animMotion>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36"/>
            <a:ext cx="12192000" cy="6810327"/>
          </a:xfrm>
          <a:prstGeom prst="rect">
            <a:avLst/>
          </a:prstGeom>
        </p:spPr>
      </p:pic>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t="65660"/>
          <a:stretch>
            <a:fillRect/>
          </a:stretch>
        </p:blipFill>
        <p:spPr>
          <a:xfrm>
            <a:off x="0" y="4720536"/>
            <a:ext cx="12192000" cy="2120425"/>
          </a:xfrm>
          <a:prstGeom prst="rect">
            <a:avLst/>
          </a:prstGeom>
        </p:spPr>
      </p:pic>
      <p:pic>
        <p:nvPicPr>
          <p:cNvPr id="15" name="图片 14"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62" r="63690" b="85004"/>
          <a:stretch>
            <a:fillRect/>
          </a:stretch>
        </p:blipFill>
        <p:spPr>
          <a:xfrm>
            <a:off x="0" y="-59611"/>
            <a:ext cx="5734783" cy="1289321"/>
          </a:xfrm>
          <a:prstGeom prst="rect">
            <a:avLst/>
          </a:prstGeom>
        </p:spPr>
      </p:pic>
      <p:pic>
        <p:nvPicPr>
          <p:cNvPr id="104" name="图片 103" descr="图片包含 游戏机, 灯, 笔记本&#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2257" y="0"/>
            <a:ext cx="1741990" cy="1741990"/>
          </a:xfrm>
          <a:prstGeom prst="rect">
            <a:avLst/>
          </a:prstGeom>
        </p:spPr>
      </p:pic>
      <p:sp>
        <p:nvSpPr>
          <p:cNvPr id="19" name="文本框 18"/>
          <p:cNvSpPr txBox="1"/>
          <p:nvPr/>
        </p:nvSpPr>
        <p:spPr>
          <a:xfrm>
            <a:off x="747691" y="3212912"/>
            <a:ext cx="10153128" cy="830997"/>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a:t>
            </a:r>
            <a:r>
              <a:rPr kumimoji="0" lang="zh-CN" altLang="en-US" sz="4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条例</a:t>
            </a:r>
            <a:r>
              <a:rPr kumimoji="0" lang="en-US" altLang="zh-CN" sz="4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a:t>
            </a:r>
            <a:r>
              <a:rPr kumimoji="0" lang="zh-CN" altLang="en-US" sz="4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如何贯彻落实</a:t>
            </a:r>
            <a:endParaRPr kumimoji="0" lang="zh-CN" altLang="en-US" sz="4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grpSp>
        <p:nvGrpSpPr>
          <p:cNvPr id="20" name="组合 19"/>
          <p:cNvGrpSpPr/>
          <p:nvPr/>
        </p:nvGrpSpPr>
        <p:grpSpPr>
          <a:xfrm>
            <a:off x="5509103" y="1899318"/>
            <a:ext cx="3049418" cy="908864"/>
            <a:chOff x="5509103" y="1899318"/>
            <a:chExt cx="3049418" cy="908864"/>
          </a:xfrm>
        </p:grpSpPr>
        <p:sp>
          <p:nvSpPr>
            <p:cNvPr id="21" name="矩形: 对角圆角 20"/>
            <p:cNvSpPr/>
            <p:nvPr/>
          </p:nvSpPr>
          <p:spPr>
            <a:xfrm>
              <a:off x="5509103" y="1979557"/>
              <a:ext cx="3049418" cy="652131"/>
            </a:xfrm>
            <a:prstGeom prst="round2Diag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5509103" y="1899318"/>
              <a:ext cx="2882261" cy="908864"/>
            </a:xfrm>
            <a:prstGeom prst="round2DiagRect">
              <a:avLst>
                <a:gd name="adj1" fmla="val 50000"/>
                <a:gd name="adj2" fmla="val 0"/>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第二部分</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3" name="Freeform 29"/>
          <p:cNvSpPr/>
          <p:nvPr/>
        </p:nvSpPr>
        <p:spPr bwMode="auto">
          <a:xfrm>
            <a:off x="3939373" y="1727813"/>
            <a:ext cx="1184095" cy="105810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additive="base">
                                        <p:cTn id="22" dur="500" fill="hold"/>
                                        <p:tgtEl>
                                          <p:spTgt spid="104"/>
                                        </p:tgtEl>
                                        <p:attrNameLst>
                                          <p:attrName>ppt_x</p:attrName>
                                        </p:attrNameLst>
                                      </p:cBhvr>
                                      <p:tavLst>
                                        <p:tav tm="0">
                                          <p:val>
                                            <p:strVal val="1+#ppt_w/2"/>
                                          </p:val>
                                        </p:tav>
                                        <p:tav tm="100000">
                                          <p:val>
                                            <p:strVal val="#ppt_x"/>
                                          </p:val>
                                        </p:tav>
                                      </p:tavLst>
                                    </p:anim>
                                    <p:anim calcmode="lin" valueType="num">
                                      <p:cBhvr additive="base">
                                        <p:cTn id="23" dur="500" fill="hold"/>
                                        <p:tgtEl>
                                          <p:spTgt spid="10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4769355"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a:t>
            </a: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条例</a:t>
            </a:r>
            <a:r>
              <a:rPr kumimoji="0" lang="en-US" altLang="zh-CN"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a:t>
            </a: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如何贯彻落实</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grpSp>
        <p:nvGrpSpPr>
          <p:cNvPr id="17" name="组合 16"/>
          <p:cNvGrpSpPr/>
          <p:nvPr/>
        </p:nvGrpSpPr>
        <p:grpSpPr>
          <a:xfrm>
            <a:off x="883061" y="2700019"/>
            <a:ext cx="2141011" cy="2141787"/>
            <a:chOff x="304800" y="673100"/>
            <a:chExt cx="4000500" cy="4000500"/>
          </a:xfrm>
          <a:effectLst/>
        </p:grpSpPr>
        <p:sp>
          <p:nvSpPr>
            <p:cNvPr id="18" name="同心圆 2"/>
            <p:cNvSpPr/>
            <p:nvPr/>
          </p:nvSpPr>
          <p:spPr>
            <a:xfrm>
              <a:off x="304800" y="673100"/>
              <a:ext cx="4000500" cy="4000500"/>
            </a:xfrm>
            <a:prstGeom prst="donut">
              <a:avLst>
                <a:gd name="adj" fmla="val 487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a:sym typeface="+mn-lt"/>
              </a:endParaRPr>
            </a:p>
          </p:txBody>
        </p:sp>
        <p:sp>
          <p:nvSpPr>
            <p:cNvPr id="19" name="椭圆 18"/>
            <p:cNvSpPr/>
            <p:nvPr/>
          </p:nvSpPr>
          <p:spPr>
            <a:xfrm>
              <a:off x="392111" y="760412"/>
              <a:ext cx="3825875" cy="3825874"/>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a:sym typeface="+mn-lt"/>
              </a:endParaRPr>
            </a:p>
          </p:txBody>
        </p:sp>
      </p:grpSp>
      <p:sp>
        <p:nvSpPr>
          <p:cNvPr id="20" name="矩形 19"/>
          <p:cNvSpPr/>
          <p:nvPr/>
        </p:nvSpPr>
        <p:spPr>
          <a:xfrm>
            <a:off x="1037080" y="3340088"/>
            <a:ext cx="1832974" cy="861651"/>
          </a:xfrm>
          <a:prstGeom prst="rect">
            <a:avLst/>
          </a:prstGeom>
        </p:spPr>
        <p:txBody>
          <a:bodyPr wrap="square" lIns="121798" tIns="60899" rIns="121798" bIns="60899">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600" normalizeH="0" baseline="0" noProof="0" dirty="0">
                <a:ln>
                  <a:noFill/>
                </a:ln>
                <a:solidFill>
                  <a:prstClr val="white"/>
                </a:solidFill>
                <a:effectLst/>
                <a:uLnTx/>
                <a:uFillTx/>
                <a:latin typeface="字魂35号-经典雅黑"/>
                <a:ea typeface="微软雅黑" panose="020B0503020204020204" pitchFamily="34" charset="-122"/>
                <a:cs typeface="胡晓波男神体" panose="02010600030101010101" pitchFamily="2" charset="-122"/>
              </a:rPr>
              <a:t>通知要求</a:t>
            </a:r>
            <a:r>
              <a:rPr kumimoji="0" lang="zh-CN" altLang="en-US" sz="2400" b="1" i="0" u="none" strike="noStrike" kern="0" cap="none" spc="600" normalizeH="0" baseline="0" noProof="0" dirty="0">
                <a:ln>
                  <a:noFill/>
                </a:ln>
                <a:solidFill>
                  <a:prstClr val="white"/>
                </a:solidFill>
                <a:effectLst/>
                <a:uLnTx/>
                <a:uFillTx/>
                <a:latin typeface="字魂35号-经典雅黑"/>
                <a:ea typeface="微软雅黑" panose="020B0503020204020204" pitchFamily="34" charset="-122"/>
                <a:cs typeface="胡晓波男神体" panose="02010600030101010101" pitchFamily="2" charset="-122"/>
              </a:rPr>
              <a:t>各级党委</a:t>
            </a:r>
            <a:endParaRPr kumimoji="0" lang="zh-CN" altLang="en-US" sz="2400" b="1" i="0" u="none" strike="noStrike" kern="0" cap="none" spc="600" normalizeH="0" baseline="0" noProof="0" dirty="0">
              <a:ln>
                <a:noFill/>
              </a:ln>
              <a:solidFill>
                <a:prstClr val="white"/>
              </a:solidFill>
              <a:effectLst/>
              <a:uLnTx/>
              <a:uFillTx/>
              <a:latin typeface="字魂35号-经典雅黑"/>
              <a:ea typeface="微软雅黑" panose="020B0503020204020204" pitchFamily="34" charset="-122"/>
              <a:cs typeface="胡晓波男神体" panose="02010600030101010101" pitchFamily="2" charset="-122"/>
            </a:endParaRPr>
          </a:p>
        </p:txBody>
      </p:sp>
      <p:grpSp>
        <p:nvGrpSpPr>
          <p:cNvPr id="8" name="组合 7"/>
          <p:cNvGrpSpPr/>
          <p:nvPr/>
        </p:nvGrpSpPr>
        <p:grpSpPr>
          <a:xfrm>
            <a:off x="2181428" y="1921397"/>
            <a:ext cx="2865136" cy="3921384"/>
            <a:chOff x="2181428" y="1921397"/>
            <a:chExt cx="2865136" cy="3921384"/>
          </a:xfrm>
        </p:grpSpPr>
        <p:cxnSp>
          <p:nvCxnSpPr>
            <p:cNvPr id="35" name="直接连接符 34"/>
            <p:cNvCxnSpPr/>
            <p:nvPr/>
          </p:nvCxnSpPr>
          <p:spPr>
            <a:xfrm>
              <a:off x="2181428" y="3770913"/>
              <a:ext cx="14325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625572" y="1944547"/>
              <a:ext cx="0" cy="3898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613997" y="1921397"/>
              <a:ext cx="14325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613996" y="3228525"/>
              <a:ext cx="14325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613995" y="4535653"/>
              <a:ext cx="14325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613994" y="5842781"/>
              <a:ext cx="143256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5046560" y="1561742"/>
            <a:ext cx="5743411" cy="2116466"/>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要从巩固党的执政基础的高度出发，把国有企业党的建设作为管党治党的重要任务抓紧抓好，采取有力措施，强化责任落实，推动</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条例</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落到实处、见到实效。</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a:off x="5046560" y="2854988"/>
            <a:ext cx="5984106" cy="2276553"/>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7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要认真抓好</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条例</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学习宣传和贯彻落实，通过集中学习、专题研讨等方式，使各级党组织特别是国有企业党组织和党员、干部深入领会</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条例</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精神，全面掌握</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条例</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内容，严格遵守和执行</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条例</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规定。</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矩形 37"/>
          <p:cNvSpPr/>
          <p:nvPr/>
        </p:nvSpPr>
        <p:spPr>
          <a:xfrm>
            <a:off x="5058138" y="4247757"/>
            <a:ext cx="5243327" cy="144739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6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干事创中央组织部要会同有关部门加强督促指导，确保</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条例</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各项规定得到贯彻执行。业敢担当</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5046560" y="5536567"/>
            <a:ext cx="6074749" cy="1561795"/>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6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各地区各部门在执行</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条例</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中的重要情况和建议，要及时报告党中央。</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49" presetClass="entr" presetSubtype="0" decel="10000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 calcmode="lin" valueType="num">
                                      <p:cBhvr>
                                        <p:cTn id="31" dur="500" fill="hold"/>
                                        <p:tgtEl>
                                          <p:spTgt spid="17"/>
                                        </p:tgtEl>
                                        <p:attrNameLst>
                                          <p:attrName>style.rotation</p:attrName>
                                        </p:attrNameLst>
                                      </p:cBhvr>
                                      <p:tavLst>
                                        <p:tav tm="0">
                                          <p:val>
                                            <p:fltVal val="360"/>
                                          </p:val>
                                        </p:tav>
                                        <p:tav tm="100000">
                                          <p:val>
                                            <p:fltVal val="0"/>
                                          </p:val>
                                        </p:tav>
                                      </p:tavLst>
                                    </p:anim>
                                    <p:animEffect transition="in" filter="fade">
                                      <p:cBhvr>
                                        <p:cTn id="32" dur="500"/>
                                        <p:tgtEl>
                                          <p:spTgt spid="17"/>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out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anim calcmode="lin" valueType="num">
                                      <p:cBhvr>
                                        <p:cTn id="44" dur="1000" fill="hold"/>
                                        <p:tgtEl>
                                          <p:spTgt spid="36"/>
                                        </p:tgtEl>
                                        <p:attrNameLst>
                                          <p:attrName>ppt_x</p:attrName>
                                        </p:attrNameLst>
                                      </p:cBhvr>
                                      <p:tavLst>
                                        <p:tav tm="0">
                                          <p:val>
                                            <p:strVal val="#ppt_x"/>
                                          </p:val>
                                        </p:tav>
                                        <p:tav tm="100000">
                                          <p:val>
                                            <p:strVal val="#ppt_x"/>
                                          </p:val>
                                        </p:tav>
                                      </p:tavLst>
                                    </p:anim>
                                    <p:anim calcmode="lin" valueType="num">
                                      <p:cBhvr>
                                        <p:cTn id="45" dur="1000" fill="hold"/>
                                        <p:tgtEl>
                                          <p:spTgt spid="3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20"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36"/>
            <a:ext cx="12192000" cy="6810327"/>
          </a:xfrm>
          <a:prstGeom prst="rect">
            <a:avLst/>
          </a:prstGeom>
        </p:spPr>
      </p:pic>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t="65660"/>
          <a:stretch>
            <a:fillRect/>
          </a:stretch>
        </p:blipFill>
        <p:spPr>
          <a:xfrm>
            <a:off x="0" y="4720536"/>
            <a:ext cx="12192000" cy="2120425"/>
          </a:xfrm>
          <a:prstGeom prst="rect">
            <a:avLst/>
          </a:prstGeom>
        </p:spPr>
      </p:pic>
      <p:pic>
        <p:nvPicPr>
          <p:cNvPr id="26" name="图片 25"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62" r="63690" b="85004"/>
          <a:stretch>
            <a:fillRect/>
          </a:stretch>
        </p:blipFill>
        <p:spPr>
          <a:xfrm>
            <a:off x="0" y="-59611"/>
            <a:ext cx="5734783" cy="1289321"/>
          </a:xfrm>
          <a:prstGeom prst="rect">
            <a:avLst/>
          </a:prstGeom>
        </p:spPr>
      </p:pic>
      <p:pic>
        <p:nvPicPr>
          <p:cNvPr id="104" name="图片 103" descr="图片包含 游戏机, 灯, 笔记本&#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2257" y="0"/>
            <a:ext cx="1741990" cy="1741990"/>
          </a:xfrm>
          <a:prstGeom prst="rect">
            <a:avLst/>
          </a:prstGeom>
        </p:spPr>
      </p:pic>
      <p:sp>
        <p:nvSpPr>
          <p:cNvPr id="19" name="文本框 18"/>
          <p:cNvSpPr txBox="1"/>
          <p:nvPr/>
        </p:nvSpPr>
        <p:spPr>
          <a:xfrm>
            <a:off x="992052" y="3102159"/>
            <a:ext cx="10153128" cy="830997"/>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a:t>
            </a:r>
            <a:r>
              <a:rPr kumimoji="0" lang="zh-CN" altLang="en-US" sz="4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条例</a:t>
            </a:r>
            <a:r>
              <a:rPr kumimoji="0" lang="en-US" altLang="zh-CN" sz="4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a:t>
            </a:r>
            <a:r>
              <a:rPr kumimoji="0" lang="zh-CN" altLang="en-US" sz="4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内容逐条学习解读</a:t>
            </a:r>
            <a:endParaRPr kumimoji="0" lang="zh-CN" altLang="en-US" sz="4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grpSp>
        <p:nvGrpSpPr>
          <p:cNvPr id="20" name="组合 19"/>
          <p:cNvGrpSpPr/>
          <p:nvPr/>
        </p:nvGrpSpPr>
        <p:grpSpPr>
          <a:xfrm>
            <a:off x="5509103" y="1899318"/>
            <a:ext cx="3049418" cy="908864"/>
            <a:chOff x="5509103" y="1899318"/>
            <a:chExt cx="3049418" cy="908864"/>
          </a:xfrm>
        </p:grpSpPr>
        <p:sp>
          <p:nvSpPr>
            <p:cNvPr id="21" name="矩形: 对角圆角 20"/>
            <p:cNvSpPr/>
            <p:nvPr/>
          </p:nvSpPr>
          <p:spPr>
            <a:xfrm>
              <a:off x="5509103" y="1979557"/>
              <a:ext cx="3049418" cy="652131"/>
            </a:xfrm>
            <a:prstGeom prst="round2Diag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5509103" y="1899318"/>
              <a:ext cx="2882261" cy="908864"/>
            </a:xfrm>
            <a:prstGeom prst="round2DiagRect">
              <a:avLst>
                <a:gd name="adj1" fmla="val 50000"/>
                <a:gd name="adj2" fmla="val 0"/>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第二部分</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3" name="Freeform 29"/>
          <p:cNvSpPr/>
          <p:nvPr/>
        </p:nvSpPr>
        <p:spPr bwMode="auto">
          <a:xfrm>
            <a:off x="3939373" y="1727813"/>
            <a:ext cx="1184095" cy="105810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additive="base">
                                        <p:cTn id="22" dur="500" fill="hold"/>
                                        <p:tgtEl>
                                          <p:spTgt spid="104"/>
                                        </p:tgtEl>
                                        <p:attrNameLst>
                                          <p:attrName>ppt_x</p:attrName>
                                        </p:attrNameLst>
                                      </p:cBhvr>
                                      <p:tavLst>
                                        <p:tav tm="0">
                                          <p:val>
                                            <p:strVal val="1+#ppt_w/2"/>
                                          </p:val>
                                        </p:tav>
                                        <p:tav tm="100000">
                                          <p:val>
                                            <p:strVal val="#ppt_x"/>
                                          </p:val>
                                        </p:tav>
                                      </p:tavLst>
                                    </p:anim>
                                    <p:anim calcmode="lin" valueType="num">
                                      <p:cBhvr additive="base">
                                        <p:cTn id="23" dur="500" fill="hold"/>
                                        <p:tgtEl>
                                          <p:spTgt spid="10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36"/>
            <a:ext cx="12192000" cy="6810327"/>
          </a:xfrm>
          <a:prstGeom prst="rect">
            <a:avLst/>
          </a:prstGeom>
        </p:spPr>
      </p:pic>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t="65660"/>
          <a:stretch>
            <a:fillRect/>
          </a:stretch>
        </p:blipFill>
        <p:spPr>
          <a:xfrm>
            <a:off x="0" y="4720536"/>
            <a:ext cx="12192000" cy="2120425"/>
          </a:xfrm>
          <a:prstGeom prst="rect">
            <a:avLst/>
          </a:prstGeom>
        </p:spPr>
      </p:pic>
      <p:pic>
        <p:nvPicPr>
          <p:cNvPr id="14" name="图片 13"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62" r="63690" b="85004"/>
          <a:stretch>
            <a:fillRect/>
          </a:stretch>
        </p:blipFill>
        <p:spPr>
          <a:xfrm>
            <a:off x="0" y="-59611"/>
            <a:ext cx="5734783" cy="1289321"/>
          </a:xfrm>
          <a:prstGeom prst="rect">
            <a:avLst/>
          </a:prstGeom>
        </p:spPr>
      </p:pic>
      <p:pic>
        <p:nvPicPr>
          <p:cNvPr id="104" name="图片 103" descr="图片包含 游戏机, 灯, 笔记本&#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2257" y="0"/>
            <a:ext cx="1741990" cy="1741990"/>
          </a:xfrm>
          <a:prstGeom prst="rect">
            <a:avLst/>
          </a:prstGeom>
        </p:spPr>
      </p:pic>
      <p:grpSp>
        <p:nvGrpSpPr>
          <p:cNvPr id="20" name="组合 19"/>
          <p:cNvGrpSpPr/>
          <p:nvPr/>
        </p:nvGrpSpPr>
        <p:grpSpPr>
          <a:xfrm>
            <a:off x="4895875" y="2720831"/>
            <a:ext cx="4109459" cy="908864"/>
            <a:chOff x="4979082" y="1877049"/>
            <a:chExt cx="4109459" cy="908864"/>
          </a:xfrm>
        </p:grpSpPr>
        <p:sp>
          <p:nvSpPr>
            <p:cNvPr id="21" name="矩形: 对角圆角 20"/>
            <p:cNvSpPr/>
            <p:nvPr/>
          </p:nvSpPr>
          <p:spPr>
            <a:xfrm>
              <a:off x="5509103" y="1979557"/>
              <a:ext cx="3049418" cy="652131"/>
            </a:xfrm>
            <a:prstGeom prst="round2Diag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4979082" y="1877049"/>
              <a:ext cx="4109459" cy="908864"/>
            </a:xfrm>
            <a:prstGeom prst="round2DiagRect">
              <a:avLst>
                <a:gd name="adj1" fmla="val 50000"/>
                <a:gd name="adj2" fmla="val 0"/>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第一章：总则</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3" name="Freeform 29"/>
          <p:cNvSpPr/>
          <p:nvPr/>
        </p:nvSpPr>
        <p:spPr bwMode="auto">
          <a:xfrm>
            <a:off x="3856166" y="2571595"/>
            <a:ext cx="1184095" cy="105810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104"/>
                                        </p:tgtEl>
                                        <p:attrNameLst>
                                          <p:attrName>style.visibility</p:attrName>
                                        </p:attrNameLst>
                                      </p:cBhvr>
                                      <p:to>
                                        <p:strVal val="visible"/>
                                      </p:to>
                                    </p:set>
                                    <p:anim calcmode="lin" valueType="num">
                                      <p:cBhvr additive="base">
                                        <p:cTn id="18" dur="500" fill="hold"/>
                                        <p:tgtEl>
                                          <p:spTgt spid="104"/>
                                        </p:tgtEl>
                                        <p:attrNameLst>
                                          <p:attrName>ppt_x</p:attrName>
                                        </p:attrNameLst>
                                      </p:cBhvr>
                                      <p:tavLst>
                                        <p:tav tm="0">
                                          <p:val>
                                            <p:strVal val="1+#ppt_w/2"/>
                                          </p:val>
                                        </p:tav>
                                        <p:tav tm="100000">
                                          <p:val>
                                            <p:strVal val="#ppt_x"/>
                                          </p:val>
                                        </p:tav>
                                      </p:tavLst>
                                    </p:anim>
                                    <p:anim calcmode="lin" valueType="num">
                                      <p:cBhvr additive="base">
                                        <p:cTn id="19" dur="500" fill="hold"/>
                                        <p:tgtEl>
                                          <p:spTgt spid="10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4769355"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总则</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21" name="矩形 20"/>
          <p:cNvSpPr/>
          <p:nvPr/>
        </p:nvSpPr>
        <p:spPr>
          <a:xfrm>
            <a:off x="857442" y="2061560"/>
            <a:ext cx="1620957" cy="662554"/>
          </a:xfrm>
          <a:prstGeom prst="rect">
            <a:avLst/>
          </a:prstGeom>
        </p:spPr>
        <p:txBody>
          <a:bodyPr wrap="none">
            <a:spAutoFit/>
          </a:bodyPr>
          <a:lstStyle/>
          <a:p>
            <a:pPr marL="0" marR="0" lvl="0" indent="0" algn="l" defTabSz="1218565"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制定背景</a:t>
            </a:r>
            <a:endPar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2" name="Line 106"/>
          <p:cNvSpPr>
            <a:spLocks noChangeShapeType="1"/>
          </p:cNvSpPr>
          <p:nvPr/>
        </p:nvSpPr>
        <p:spPr bwMode="auto">
          <a:xfrm>
            <a:off x="2478399" y="2506212"/>
            <a:ext cx="4793824" cy="0"/>
          </a:xfrm>
          <a:prstGeom prst="line">
            <a:avLst/>
          </a:prstGeom>
          <a:noFill/>
          <a:ln w="19050" cap="flat">
            <a:solidFill>
              <a:srgbClr val="C00000"/>
            </a:solidFill>
            <a:prstDash val="solid"/>
            <a:miter lim="800000"/>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857442" y="2616129"/>
            <a:ext cx="6787239" cy="2585932"/>
          </a:xfrm>
          <a:prstGeom prst="rect">
            <a:avLst/>
          </a:prstGeom>
        </p:spPr>
        <p:txBody>
          <a:bodyPr wrap="square" lIns="105571" tIns="52784" rIns="105571" bIns="52784">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为了深入贯彻</a:t>
            </a:r>
            <a:r>
              <a:rPr kumimoji="0" lang="zh-CN" altLang="en-US" sz="2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习近平新时代中国特色社会主义思想</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，贯彻落实新时代党的建设总要求和新时代党的组织路线，坚持和加强党对国有企业的全面领导，提高国有企业党的建设质量，推动国有企业高质量发展，根据</a:t>
            </a:r>
            <a:r>
              <a:rPr kumimoji="0" lang="en-US"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中国共产党章程</a:t>
            </a:r>
            <a:r>
              <a:rPr kumimoji="0" lang="en-US" altLang="zh-CN"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2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和有关法律，制定本条例。</a:t>
            </a:r>
            <a:endParaRPr kumimoji="0" lang="zh-CN" altLang="en-US" sz="2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24" name="图片 2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724466" y="2336807"/>
            <a:ext cx="4221599" cy="3832816"/>
          </a:xfrm>
          <a:prstGeom prst="rect">
            <a:avLst/>
          </a:prstGeom>
        </p:spPr>
      </p:pic>
      <p:sp>
        <p:nvSpPr>
          <p:cNvPr id="25" name="Rectangle 11"/>
          <p:cNvSpPr>
            <a:spLocks noChangeArrowheads="1"/>
          </p:cNvSpPr>
          <p:nvPr/>
        </p:nvSpPr>
        <p:spPr bwMode="auto">
          <a:xfrm>
            <a:off x="857443" y="5364480"/>
            <a:ext cx="6787238" cy="805145"/>
          </a:xfrm>
          <a:prstGeom prst="roundRect">
            <a:avLst>
              <a:gd name="adj" fmla="val 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制定背景</a:t>
            </a:r>
            <a:endParaRPr kumimoji="0" lang="zh-CN"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23"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500"/>
                                        <p:tgtEl>
                                          <p:spTgt spid="23"/>
                                        </p:tgtEl>
                                      </p:cBhvr>
                                    </p:animEffect>
                                  </p:childTnLst>
                                </p:cTn>
                              </p:par>
                            </p:childTnLst>
                          </p:cTn>
                        </p:par>
                        <p:par>
                          <p:cTn id="39" fill="hold">
                            <p:stCondLst>
                              <p:cond delay="3000"/>
                            </p:stCondLst>
                            <p:childTnLst>
                              <p:par>
                                <p:cTn id="40" presetID="14" presetClass="entr" presetSubtype="1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par>
                          <p:cTn id="43" fill="hold">
                            <p:stCondLst>
                              <p:cond delay="3500"/>
                            </p:stCondLst>
                            <p:childTnLst>
                              <p:par>
                                <p:cTn id="44" presetID="2" presetClass="entr" presetSubtype="8"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0-#ppt_w/2"/>
                                          </p:val>
                                        </p:tav>
                                        <p:tav tm="100000">
                                          <p:val>
                                            <p:strVal val="#ppt_x"/>
                                          </p:val>
                                        </p:tav>
                                      </p:tavLst>
                                    </p:anim>
                                    <p:anim calcmode="lin" valueType="num">
                                      <p:cBhvr additive="base">
                                        <p:cTn id="4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21" grpId="0"/>
      <p:bldP spid="22" grpId="0" animBg="1"/>
      <p:bldP spid="23"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4769355"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总则</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grpSp>
        <p:nvGrpSpPr>
          <p:cNvPr id="5" name="组合 4"/>
          <p:cNvGrpSpPr/>
          <p:nvPr/>
        </p:nvGrpSpPr>
        <p:grpSpPr>
          <a:xfrm>
            <a:off x="1217743" y="1911028"/>
            <a:ext cx="3433433" cy="936538"/>
            <a:chOff x="1478920" y="1783706"/>
            <a:chExt cx="3433433" cy="936538"/>
          </a:xfrm>
        </p:grpSpPr>
        <p:sp>
          <p:nvSpPr>
            <p:cNvPr id="6" name="矩形 5"/>
            <p:cNvSpPr/>
            <p:nvPr/>
          </p:nvSpPr>
          <p:spPr>
            <a:xfrm>
              <a:off x="1478920" y="1863696"/>
              <a:ext cx="595660" cy="595660"/>
            </a:xfrm>
            <a:prstGeom prst="rect">
              <a:avLst/>
            </a:prstGeom>
            <a:solidFill>
              <a:srgbClr val="C00000"/>
            </a:solidFill>
            <a:ln>
              <a:noFill/>
            </a:ln>
          </p:spPr>
          <p:style>
            <a:lnRef idx="2">
              <a:srgbClr val="FFC000">
                <a:shade val="50000"/>
              </a:srgbClr>
            </a:lnRef>
            <a:fillRef idx="1">
              <a:srgbClr val="FFC000"/>
            </a:fillRef>
            <a:effectRef idx="0">
              <a:srgbClr val="FFC000"/>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矩形 6"/>
            <p:cNvSpPr/>
            <p:nvPr/>
          </p:nvSpPr>
          <p:spPr>
            <a:xfrm>
              <a:off x="1602466" y="1972216"/>
              <a:ext cx="595660" cy="595660"/>
            </a:xfrm>
            <a:prstGeom prst="rect">
              <a:avLst/>
            </a:prstGeom>
            <a:solidFill>
              <a:srgbClr val="FFFFFF"/>
            </a:solidFill>
            <a:ln>
              <a:noFill/>
            </a:ln>
            <a:effectLst>
              <a:outerShdw blurRad="317500" sx="102000" sy="102000" algn="ctr" rotWithShape="0">
                <a:prstClr val="black">
                  <a:alpha val="15000"/>
                </a:prstClr>
              </a:outerShdw>
            </a:effectLst>
          </p:spPr>
          <p:style>
            <a:lnRef idx="2">
              <a:srgbClr val="FFC000">
                <a:shade val="50000"/>
              </a:srgbClr>
            </a:lnRef>
            <a:fillRef idx="1">
              <a:srgbClr val="FFC000"/>
            </a:fillRef>
            <a:effectRef idx="0">
              <a:srgbClr val="FFC000"/>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文本框 61"/>
            <p:cNvSpPr txBox="1"/>
            <p:nvPr/>
          </p:nvSpPr>
          <p:spPr>
            <a:xfrm>
              <a:off x="1588241" y="2002360"/>
              <a:ext cx="62411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01</a:t>
              </a: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文本框 62"/>
            <p:cNvSpPr txBox="1"/>
            <p:nvPr/>
          </p:nvSpPr>
          <p:spPr>
            <a:xfrm>
              <a:off x="2338916" y="1783706"/>
              <a:ext cx="2573437" cy="936538"/>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lt"/>
                </a:rPr>
                <a:t>坚持</a:t>
              </a:r>
              <a:r>
                <a:rPr kumimoji="0" lang="zh-CN" altLang="en-US" sz="14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ea"/>
                  <a:sym typeface="+mn-lt"/>
                </a:rPr>
                <a:t>加强党的领导和完善公司治理相统一，把党的领导融入公司治理各环节；</a:t>
              </a:r>
              <a:endParaRPr kumimoji="0" lang="zh-CN" altLang="en-US" sz="1400"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 name="组合 9"/>
          <p:cNvGrpSpPr/>
          <p:nvPr/>
        </p:nvGrpSpPr>
        <p:grpSpPr>
          <a:xfrm>
            <a:off x="6587602" y="1902909"/>
            <a:ext cx="3430417" cy="935128"/>
            <a:chOff x="6848779" y="1775587"/>
            <a:chExt cx="3430417" cy="935128"/>
          </a:xfrm>
        </p:grpSpPr>
        <p:sp>
          <p:nvSpPr>
            <p:cNvPr id="11" name="矩形 10"/>
            <p:cNvSpPr/>
            <p:nvPr/>
          </p:nvSpPr>
          <p:spPr>
            <a:xfrm>
              <a:off x="6848779" y="1863696"/>
              <a:ext cx="595660" cy="595660"/>
            </a:xfrm>
            <a:prstGeom prst="rect">
              <a:avLst/>
            </a:prstGeom>
            <a:solidFill>
              <a:srgbClr val="C00000"/>
            </a:solidFill>
            <a:ln>
              <a:noFill/>
            </a:ln>
          </p:spPr>
          <p:style>
            <a:lnRef idx="2">
              <a:srgbClr val="FFC000">
                <a:shade val="50000"/>
              </a:srgbClr>
            </a:lnRef>
            <a:fillRef idx="1">
              <a:srgbClr val="FFC000"/>
            </a:fillRef>
            <a:effectRef idx="0">
              <a:srgbClr val="FFC000"/>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矩形 11"/>
            <p:cNvSpPr/>
            <p:nvPr/>
          </p:nvSpPr>
          <p:spPr>
            <a:xfrm>
              <a:off x="6972325" y="1972216"/>
              <a:ext cx="595660" cy="595660"/>
            </a:xfrm>
            <a:prstGeom prst="rect">
              <a:avLst/>
            </a:prstGeom>
            <a:solidFill>
              <a:srgbClr val="FFFFFF"/>
            </a:solidFill>
            <a:ln>
              <a:noFill/>
            </a:ln>
            <a:effectLst>
              <a:outerShdw blurRad="317500" sx="102000" sy="102000" algn="ctr" rotWithShape="0">
                <a:prstClr val="black">
                  <a:alpha val="15000"/>
                </a:prstClr>
              </a:outerShdw>
            </a:effectLst>
          </p:spPr>
          <p:style>
            <a:lnRef idx="2">
              <a:srgbClr val="FFC000">
                <a:shade val="50000"/>
              </a:srgbClr>
            </a:lnRef>
            <a:fillRef idx="1">
              <a:srgbClr val="FFC000"/>
            </a:fillRef>
            <a:effectRef idx="0">
              <a:srgbClr val="FFC000"/>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文本框 66"/>
            <p:cNvSpPr txBox="1"/>
            <p:nvPr/>
          </p:nvSpPr>
          <p:spPr>
            <a:xfrm>
              <a:off x="6958100" y="2002360"/>
              <a:ext cx="62411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02</a:t>
              </a: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文本框 67"/>
            <p:cNvSpPr txBox="1"/>
            <p:nvPr/>
          </p:nvSpPr>
          <p:spPr>
            <a:xfrm>
              <a:off x="7705759" y="1775587"/>
              <a:ext cx="2573437" cy="935128"/>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lt"/>
                </a:rPr>
                <a:t> 坚持</a:t>
              </a:r>
              <a:r>
                <a:rPr kumimoji="0" lang="zh-CN" altLang="en-US" sz="14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ea"/>
                  <a:sym typeface="+mn-lt"/>
                </a:rPr>
                <a:t>抓基层打基础，突出党支部建设，增强基层党组织生机活力；</a:t>
              </a:r>
              <a:endPar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 name="组合 1"/>
          <p:cNvGrpSpPr/>
          <p:nvPr/>
        </p:nvGrpSpPr>
        <p:grpSpPr>
          <a:xfrm>
            <a:off x="1217743" y="3379043"/>
            <a:ext cx="3433433" cy="936538"/>
            <a:chOff x="1217743" y="3379043"/>
            <a:chExt cx="3433433" cy="936538"/>
          </a:xfrm>
        </p:grpSpPr>
        <p:sp>
          <p:nvSpPr>
            <p:cNvPr id="15" name="矩形 14"/>
            <p:cNvSpPr/>
            <p:nvPr/>
          </p:nvSpPr>
          <p:spPr>
            <a:xfrm>
              <a:off x="1217743" y="3603660"/>
              <a:ext cx="595660" cy="595660"/>
            </a:xfrm>
            <a:prstGeom prst="rect">
              <a:avLst/>
            </a:prstGeom>
            <a:solidFill>
              <a:srgbClr val="C00000"/>
            </a:solidFill>
            <a:ln>
              <a:noFill/>
            </a:ln>
          </p:spPr>
          <p:style>
            <a:lnRef idx="2">
              <a:srgbClr val="FFC000">
                <a:shade val="50000"/>
              </a:srgbClr>
            </a:lnRef>
            <a:fillRef idx="1">
              <a:srgbClr val="FFC000"/>
            </a:fillRef>
            <a:effectRef idx="0">
              <a:srgbClr val="FFC000"/>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矩形 15"/>
            <p:cNvSpPr/>
            <p:nvPr/>
          </p:nvSpPr>
          <p:spPr>
            <a:xfrm>
              <a:off x="1341289" y="3712180"/>
              <a:ext cx="595660" cy="595660"/>
            </a:xfrm>
            <a:prstGeom prst="rect">
              <a:avLst/>
            </a:prstGeom>
            <a:solidFill>
              <a:srgbClr val="FFFFFF"/>
            </a:solidFill>
            <a:ln>
              <a:noFill/>
            </a:ln>
            <a:effectLst>
              <a:outerShdw blurRad="317500" sx="102000" sy="102000" algn="ctr" rotWithShape="0">
                <a:prstClr val="black">
                  <a:alpha val="15000"/>
                </a:prstClr>
              </a:outerShdw>
            </a:effectLst>
          </p:spPr>
          <p:style>
            <a:lnRef idx="2">
              <a:srgbClr val="FFC000">
                <a:shade val="50000"/>
              </a:srgbClr>
            </a:lnRef>
            <a:fillRef idx="1">
              <a:srgbClr val="FFC000"/>
            </a:fillRef>
            <a:effectRef idx="0">
              <a:srgbClr val="FFC000"/>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文本框 85"/>
            <p:cNvSpPr txBox="1"/>
            <p:nvPr/>
          </p:nvSpPr>
          <p:spPr>
            <a:xfrm>
              <a:off x="1327064" y="3742324"/>
              <a:ext cx="62411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03</a:t>
              </a: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文本框 86"/>
            <p:cNvSpPr txBox="1"/>
            <p:nvPr/>
          </p:nvSpPr>
          <p:spPr>
            <a:xfrm>
              <a:off x="2077739" y="3379043"/>
              <a:ext cx="2573437" cy="936538"/>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lt"/>
                </a:rPr>
                <a:t>坚持</a:t>
              </a:r>
              <a:r>
                <a:rPr kumimoji="0" lang="zh-CN" altLang="en-US" sz="14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ea"/>
                  <a:sym typeface="+mn-lt"/>
                </a:rPr>
                <a:t>党建工作与生产经营深度融合，以企业改革发展成果检验党组织工作成效；</a:t>
              </a:r>
              <a:endParaRPr kumimoji="0" lang="zh-CN" altLang="en-US" sz="1400"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9" name="组合 18"/>
          <p:cNvGrpSpPr/>
          <p:nvPr/>
        </p:nvGrpSpPr>
        <p:grpSpPr>
          <a:xfrm>
            <a:off x="6587602" y="3515551"/>
            <a:ext cx="3430417" cy="936538"/>
            <a:chOff x="6848779" y="3388229"/>
            <a:chExt cx="3430417" cy="936538"/>
          </a:xfrm>
        </p:grpSpPr>
        <p:sp>
          <p:nvSpPr>
            <p:cNvPr id="20" name="矩形 19"/>
            <p:cNvSpPr/>
            <p:nvPr/>
          </p:nvSpPr>
          <p:spPr>
            <a:xfrm>
              <a:off x="6848779" y="3476338"/>
              <a:ext cx="595660" cy="595660"/>
            </a:xfrm>
            <a:prstGeom prst="rect">
              <a:avLst/>
            </a:prstGeom>
            <a:solidFill>
              <a:srgbClr val="C00000"/>
            </a:solidFill>
            <a:ln>
              <a:noFill/>
            </a:ln>
          </p:spPr>
          <p:style>
            <a:lnRef idx="2">
              <a:srgbClr val="FFC000">
                <a:shade val="50000"/>
              </a:srgbClr>
            </a:lnRef>
            <a:fillRef idx="1">
              <a:srgbClr val="FFC000"/>
            </a:fillRef>
            <a:effectRef idx="0">
              <a:srgbClr val="FFC000"/>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矩形 20"/>
            <p:cNvSpPr/>
            <p:nvPr/>
          </p:nvSpPr>
          <p:spPr>
            <a:xfrm>
              <a:off x="6972325" y="3584858"/>
              <a:ext cx="595660" cy="595660"/>
            </a:xfrm>
            <a:prstGeom prst="rect">
              <a:avLst/>
            </a:prstGeom>
            <a:solidFill>
              <a:srgbClr val="FFFFFF"/>
            </a:solidFill>
            <a:ln>
              <a:noFill/>
            </a:ln>
            <a:effectLst>
              <a:outerShdw blurRad="317500" sx="102000" sy="102000" algn="ctr" rotWithShape="0">
                <a:prstClr val="black">
                  <a:alpha val="15000"/>
                </a:prstClr>
              </a:outerShdw>
            </a:effectLst>
          </p:spPr>
          <p:style>
            <a:lnRef idx="2">
              <a:srgbClr val="FFC000">
                <a:shade val="50000"/>
              </a:srgbClr>
            </a:lnRef>
            <a:fillRef idx="1">
              <a:srgbClr val="FFC000"/>
            </a:fillRef>
            <a:effectRef idx="0">
              <a:srgbClr val="FFC000"/>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文本框 90"/>
            <p:cNvSpPr txBox="1"/>
            <p:nvPr/>
          </p:nvSpPr>
          <p:spPr>
            <a:xfrm>
              <a:off x="6958100" y="3615002"/>
              <a:ext cx="62411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04</a:t>
              </a: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文本框 91"/>
            <p:cNvSpPr txBox="1"/>
            <p:nvPr/>
          </p:nvSpPr>
          <p:spPr>
            <a:xfrm>
              <a:off x="7705759" y="3388229"/>
              <a:ext cx="2573437" cy="936538"/>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lt"/>
                </a:rPr>
                <a:t>坚持</a:t>
              </a:r>
              <a:r>
                <a:rPr kumimoji="0" lang="zh-CN" altLang="en-US" sz="14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ea"/>
                  <a:sym typeface="+mn-lt"/>
                </a:rPr>
                <a:t>全心全意依靠工人阶级，体现企业职工群众主人翁地位，巩固党执政的阶级基础。</a:t>
              </a:r>
              <a:endParaRPr kumimoji="0" lang="zh-CN" altLang="en-US" sz="1400"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24" name="组合 23"/>
          <p:cNvGrpSpPr/>
          <p:nvPr/>
        </p:nvGrpSpPr>
        <p:grpSpPr>
          <a:xfrm>
            <a:off x="1217743" y="5221704"/>
            <a:ext cx="3433433" cy="936538"/>
            <a:chOff x="1478920" y="5094382"/>
            <a:chExt cx="3433433" cy="936538"/>
          </a:xfrm>
        </p:grpSpPr>
        <p:sp>
          <p:nvSpPr>
            <p:cNvPr id="25" name="矩形 24"/>
            <p:cNvSpPr/>
            <p:nvPr/>
          </p:nvSpPr>
          <p:spPr>
            <a:xfrm>
              <a:off x="1478920" y="5174372"/>
              <a:ext cx="595660" cy="595660"/>
            </a:xfrm>
            <a:prstGeom prst="rect">
              <a:avLst/>
            </a:prstGeom>
            <a:solidFill>
              <a:srgbClr val="C00000"/>
            </a:solidFill>
            <a:ln>
              <a:noFill/>
            </a:ln>
          </p:spPr>
          <p:style>
            <a:lnRef idx="2">
              <a:srgbClr val="FFC000">
                <a:shade val="50000"/>
              </a:srgbClr>
            </a:lnRef>
            <a:fillRef idx="1">
              <a:srgbClr val="FFC000"/>
            </a:fillRef>
            <a:effectRef idx="0">
              <a:srgbClr val="FFC000"/>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矩形 26"/>
            <p:cNvSpPr/>
            <p:nvPr/>
          </p:nvSpPr>
          <p:spPr>
            <a:xfrm>
              <a:off x="1602466" y="5282892"/>
              <a:ext cx="595660" cy="595660"/>
            </a:xfrm>
            <a:prstGeom prst="rect">
              <a:avLst/>
            </a:prstGeom>
            <a:solidFill>
              <a:srgbClr val="FFFFFF"/>
            </a:solidFill>
            <a:ln>
              <a:noFill/>
            </a:ln>
            <a:effectLst>
              <a:outerShdw blurRad="317500" sx="102000" sy="102000" algn="ctr" rotWithShape="0">
                <a:prstClr val="black">
                  <a:alpha val="15000"/>
                </a:prstClr>
              </a:outerShdw>
            </a:effectLst>
          </p:spPr>
          <p:style>
            <a:lnRef idx="2">
              <a:srgbClr val="FFC000">
                <a:shade val="50000"/>
              </a:srgbClr>
            </a:lnRef>
            <a:fillRef idx="1">
              <a:srgbClr val="FFC000"/>
            </a:fillRef>
            <a:effectRef idx="0">
              <a:srgbClr val="FFC000"/>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文本框 95"/>
            <p:cNvSpPr txBox="1"/>
            <p:nvPr/>
          </p:nvSpPr>
          <p:spPr>
            <a:xfrm>
              <a:off x="1588241" y="5313036"/>
              <a:ext cx="62411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05</a:t>
              </a: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0" name="文本框 96"/>
            <p:cNvSpPr txBox="1"/>
            <p:nvPr/>
          </p:nvSpPr>
          <p:spPr>
            <a:xfrm>
              <a:off x="2338916" y="5094382"/>
              <a:ext cx="2573437" cy="936538"/>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lt"/>
                </a:rPr>
                <a:t>坚持</a:t>
              </a:r>
              <a:r>
                <a:rPr kumimoji="0" lang="zh-CN" altLang="en-US" sz="14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ea"/>
                  <a:sym typeface="+mn-lt"/>
                </a:rPr>
                <a:t>党管干部、党管人才，培养高素质专业化企业领导人员队伍和人才队伍；</a:t>
              </a:r>
              <a:endParaRPr kumimoji="0" lang="zh-CN" altLang="en-US" sz="1400"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31" name="矩形 30"/>
          <p:cNvSpPr/>
          <p:nvPr/>
        </p:nvSpPr>
        <p:spPr>
          <a:xfrm>
            <a:off x="3439742" y="1185839"/>
            <a:ext cx="4544835"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胡晓波男神体" panose="02010600030101010101" pitchFamily="2" charset="-122"/>
                <a:sym typeface="印品黑体" panose="00000500000000000000" pitchFamily="2" charset="-122"/>
              </a:rPr>
              <a:t>国有企业党组织工作应当遵循以下原则</a:t>
            </a:r>
            <a:endPar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胡晓波男神体" panose="02010600030101010101" pitchFamily="2" charset="-122"/>
              <a:sym typeface="印品黑体" panose="00000500000000000000" pitchFamily="2" charset="-122"/>
            </a:endParaRPr>
          </a:p>
        </p:txBody>
      </p:sp>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49280" y="4675071"/>
            <a:ext cx="12186048" cy="2236140"/>
          </a:xfrm>
          <a:prstGeom prst="rect">
            <a:avLst/>
          </a:prstGeom>
        </p:spPr>
      </p:pic>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Vertical)">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53"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par>
                                <p:cTn id="50" presetID="53" presetClass="entr" presetSubtype="16"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000"/>
                                        <p:tgtEl>
                                          <p:spTgt spid="33"/>
                                        </p:tgtEl>
                                      </p:cBhvr>
                                    </p:animEffect>
                                    <p:anim calcmode="lin" valueType="num">
                                      <p:cBhvr>
                                        <p:cTn id="65" dur="1000" fill="hold"/>
                                        <p:tgtEl>
                                          <p:spTgt spid="33"/>
                                        </p:tgtEl>
                                        <p:attrNameLst>
                                          <p:attrName>ppt_x</p:attrName>
                                        </p:attrNameLst>
                                      </p:cBhvr>
                                      <p:tavLst>
                                        <p:tav tm="0">
                                          <p:val>
                                            <p:strVal val="#ppt_x"/>
                                          </p:val>
                                        </p:tav>
                                        <p:tav tm="100000">
                                          <p:val>
                                            <p:strVal val="#ppt_x"/>
                                          </p:val>
                                        </p:tav>
                                      </p:tavLst>
                                    </p:anim>
                                    <p:anim calcmode="lin" valueType="num">
                                      <p:cBhvr>
                                        <p:cTn id="6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4769355"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总则</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33" name="矩形 32"/>
          <p:cNvSpPr/>
          <p:nvPr/>
        </p:nvSpPr>
        <p:spPr bwMode="auto">
          <a:xfrm>
            <a:off x="1838185" y="1489771"/>
            <a:ext cx="9076742" cy="193392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cs"/>
            </a:endParaRPr>
          </a:p>
        </p:txBody>
      </p:sp>
      <p:sp>
        <p:nvSpPr>
          <p:cNvPr id="34" name="Rectangle 7"/>
          <p:cNvSpPr>
            <a:spLocks noChangeArrowheads="1"/>
          </p:cNvSpPr>
          <p:nvPr/>
        </p:nvSpPr>
        <p:spPr bwMode="auto">
          <a:xfrm>
            <a:off x="1060287" y="1871948"/>
            <a:ext cx="1260475" cy="1147763"/>
          </a:xfrm>
          <a:prstGeom prst="rect">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cs"/>
            </a:endParaRPr>
          </a:p>
        </p:txBody>
      </p:sp>
      <p:sp>
        <p:nvSpPr>
          <p:cNvPr id="35" name="矩形 34"/>
          <p:cNvSpPr/>
          <p:nvPr/>
        </p:nvSpPr>
        <p:spPr>
          <a:xfrm>
            <a:off x="1107387" y="2055455"/>
            <a:ext cx="1153694"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7E6E6"/>
                </a:solidFill>
                <a:effectLst/>
                <a:uLnTx/>
                <a:uFillTx/>
                <a:latin typeface="字魂35号-经典雅黑"/>
                <a:ea typeface="+mj-ea"/>
                <a:cs typeface="+mn-cs"/>
              </a:rPr>
              <a:t>指导</a:t>
            </a:r>
            <a:endParaRPr kumimoji="0" lang="en-US" altLang="zh-CN" sz="2400" b="1" i="0" u="none" strike="noStrike" kern="1200" cap="none" spc="0" normalizeH="0" baseline="0" noProof="0" dirty="0">
              <a:ln>
                <a:noFill/>
              </a:ln>
              <a:solidFill>
                <a:srgbClr val="E7E6E6"/>
              </a:solidFill>
              <a:effectLst/>
              <a:uLnTx/>
              <a:uFillTx/>
              <a:latin typeface="字魂35号-经典雅黑"/>
              <a:ea typeface="+mj-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7E6E6"/>
                </a:solidFill>
                <a:effectLst/>
                <a:uLnTx/>
                <a:uFillTx/>
                <a:latin typeface="字魂35号-经典雅黑"/>
                <a:ea typeface="+mj-ea"/>
                <a:cs typeface="+mn-cs"/>
              </a:rPr>
              <a:t>思想</a:t>
            </a:r>
            <a:endParaRPr kumimoji="0" lang="en-US" altLang="zh-CN" sz="2400" b="1" i="0" u="none" strike="noStrike" kern="1200" cap="none" spc="0" normalizeH="0" baseline="0" noProof="0" dirty="0">
              <a:ln>
                <a:noFill/>
              </a:ln>
              <a:solidFill>
                <a:srgbClr val="E7E6E6"/>
              </a:solidFill>
              <a:effectLst/>
              <a:uLnTx/>
              <a:uFillTx/>
              <a:latin typeface="字魂35号-经典雅黑"/>
              <a:ea typeface="+mj-ea"/>
              <a:cs typeface="+mn-cs"/>
            </a:endParaRPr>
          </a:p>
        </p:txBody>
      </p:sp>
      <p:sp>
        <p:nvSpPr>
          <p:cNvPr id="36" name="矩形 35"/>
          <p:cNvSpPr/>
          <p:nvPr/>
        </p:nvSpPr>
        <p:spPr>
          <a:xfrm>
            <a:off x="2422882" y="1877272"/>
            <a:ext cx="8191103" cy="1289905"/>
          </a:xfrm>
          <a:prstGeom prst="rect">
            <a:avLst/>
          </a:prstGeom>
        </p:spPr>
        <p:txBody>
          <a:bodyPr wrap="square">
            <a:spAutoFit/>
          </a:bodyPr>
          <a:lstStyle/>
          <a:p>
            <a:pPr marL="0" marR="0" lvl="0" indent="0" algn="l" defTabSz="914400" rtl="0" eaLnBrk="1" fontAlgn="auto" latinLnBrk="0" hangingPunct="1">
              <a:lnSpc>
                <a:spcPct val="150000"/>
              </a:lnSpc>
              <a:spcBef>
                <a:spcPct val="2000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印品黑体" panose="00000500000000000000" pitchFamily="2" charset="-122"/>
              </a:rPr>
              <a:t>必须高举中国特色社会主义伟大旗帜，以马克思列宁主义、毛泽东思想、邓小平理论、“三个代表”重要思想、科学发展观、习近平新时代中国特色社会主义思想为指导</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印品黑体" panose="00000500000000000000" pitchFamily="2" charset="-122"/>
            </a:endParaRPr>
          </a:p>
        </p:txBody>
      </p:sp>
      <p:sp>
        <p:nvSpPr>
          <p:cNvPr id="37" name="矩形 36"/>
          <p:cNvSpPr/>
          <p:nvPr/>
        </p:nvSpPr>
        <p:spPr bwMode="auto">
          <a:xfrm>
            <a:off x="1838185" y="3855214"/>
            <a:ext cx="9076742" cy="2413166"/>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cs"/>
            </a:endParaRPr>
          </a:p>
        </p:txBody>
      </p:sp>
      <p:sp>
        <p:nvSpPr>
          <p:cNvPr id="38" name="Rectangle 7"/>
          <p:cNvSpPr>
            <a:spLocks noChangeArrowheads="1"/>
          </p:cNvSpPr>
          <p:nvPr/>
        </p:nvSpPr>
        <p:spPr bwMode="auto">
          <a:xfrm>
            <a:off x="1060287" y="4535748"/>
            <a:ext cx="1260475" cy="1147763"/>
          </a:xfrm>
          <a:prstGeom prst="rect">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cs"/>
            </a:endParaRPr>
          </a:p>
        </p:txBody>
      </p:sp>
      <p:sp>
        <p:nvSpPr>
          <p:cNvPr id="39" name="矩形 38"/>
          <p:cNvSpPr/>
          <p:nvPr/>
        </p:nvSpPr>
        <p:spPr>
          <a:xfrm>
            <a:off x="1107387" y="4719255"/>
            <a:ext cx="1153694"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7E6E6"/>
                </a:solidFill>
                <a:effectLst/>
                <a:uLnTx/>
                <a:uFillTx/>
                <a:latin typeface="字魂35号-经典雅黑"/>
                <a:cs typeface="+mn-cs"/>
              </a:rPr>
              <a:t>指导</a:t>
            </a:r>
            <a:endParaRPr kumimoji="0" lang="en-US" altLang="zh-CN" sz="2400" b="1" i="0" u="none" strike="noStrike" kern="1200" cap="none" spc="0" normalizeH="0" baseline="0" noProof="0" dirty="0">
              <a:ln>
                <a:noFill/>
              </a:ln>
              <a:solidFill>
                <a:srgbClr val="E7E6E6"/>
              </a:solidFill>
              <a:effectLst/>
              <a:uLnTx/>
              <a:uFillTx/>
              <a:latin typeface="字魂35号-经典雅黑"/>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7E6E6"/>
                </a:solidFill>
                <a:effectLst/>
                <a:uLnTx/>
                <a:uFillTx/>
                <a:latin typeface="字魂35号-经典雅黑"/>
                <a:cs typeface="+mn-cs"/>
              </a:rPr>
              <a:t>思想</a:t>
            </a:r>
            <a:endParaRPr kumimoji="0" lang="en-US" altLang="zh-CN" sz="2400" b="1" i="0" u="none" strike="noStrike" kern="1200" cap="none" spc="0" normalizeH="0" baseline="0" noProof="0" dirty="0">
              <a:ln>
                <a:noFill/>
              </a:ln>
              <a:solidFill>
                <a:srgbClr val="E7E6E6"/>
              </a:solidFill>
              <a:effectLst/>
              <a:uLnTx/>
              <a:uFillTx/>
              <a:latin typeface="字魂35号-经典雅黑"/>
              <a:cs typeface="+mn-cs"/>
            </a:endParaRPr>
          </a:p>
        </p:txBody>
      </p:sp>
      <p:sp>
        <p:nvSpPr>
          <p:cNvPr id="40" name="矩形 39"/>
          <p:cNvSpPr/>
          <p:nvPr/>
        </p:nvSpPr>
        <p:spPr>
          <a:xfrm>
            <a:off x="2405084" y="4001346"/>
            <a:ext cx="8370946" cy="212090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印品黑体" panose="00000500000000000000" pitchFamily="2" charset="-122"/>
              </a:rPr>
              <a:t>坚持党的基本理论、基本路线、基本方略，增强“四个意识”、坚定“四个自信”、做到“两个维护”，坚持和加强党的全面领导，坚持党要管党、全面从严治党，突出政治功能，提升组织力，强化使命意识和责任担当，推动国有企业深化改革，完善中国特色现代企业制度，增强国有经济竞争力、创新力、控制力、影响力、抗风险能力，为做强做优做大国有资本提供坚强政治和组织保证。</a:t>
            </a:r>
            <a:endPar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印品黑体" panose="00000500000000000000" pitchFamily="2" charset="-122"/>
            </a:endParaRPr>
          </a:p>
        </p:txBody>
      </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31"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 calcmode="lin" valueType="num">
                                      <p:cBhvr>
                                        <p:cTn id="31" dur="500" fill="hold"/>
                                        <p:tgtEl>
                                          <p:spTgt spid="34"/>
                                        </p:tgtEl>
                                        <p:attrNameLst>
                                          <p:attrName>style.rotation</p:attrName>
                                        </p:attrNameLst>
                                      </p:cBhvr>
                                      <p:tavLst>
                                        <p:tav tm="0">
                                          <p:val>
                                            <p:fltVal val="90"/>
                                          </p:val>
                                        </p:tav>
                                        <p:tav tm="100000">
                                          <p:val>
                                            <p:fltVal val="0"/>
                                          </p:val>
                                        </p:tav>
                                      </p:tavLst>
                                    </p:anim>
                                    <p:animEffect transition="in" filter="fade">
                                      <p:cBhvr>
                                        <p:cTn id="32" dur="500"/>
                                        <p:tgtEl>
                                          <p:spTgt spid="34"/>
                                        </p:tgtEl>
                                      </p:cBhvr>
                                    </p:animEffect>
                                  </p:childTnLst>
                                </p:cTn>
                              </p:par>
                              <p:par>
                                <p:cTn id="33" presetID="8" presetClass="emph" presetSubtype="0" fill="hold" grpId="1" nodeType="withEffect">
                                  <p:stCondLst>
                                    <p:cond delay="0"/>
                                  </p:stCondLst>
                                  <p:childTnLst>
                                    <p:animRot by="21600000">
                                      <p:cBhvr>
                                        <p:cTn id="34" dur="500" fill="hold"/>
                                        <p:tgtEl>
                                          <p:spTgt spid="34"/>
                                        </p:tgtEl>
                                        <p:attrNameLst>
                                          <p:attrName>r</p:attrName>
                                        </p:attrNameLst>
                                      </p:cBhvr>
                                    </p:animRot>
                                  </p:childTnLst>
                                </p:cTn>
                              </p:par>
                            </p:childTnLst>
                          </p:cTn>
                        </p:par>
                        <p:par>
                          <p:cTn id="35" fill="hold">
                            <p:stCondLst>
                              <p:cond delay="2000"/>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35"/>
                                        </p:tgtEl>
                                        <p:attrNameLst>
                                          <p:attrName>style.visibility</p:attrName>
                                        </p:attrNameLst>
                                      </p:cBhvr>
                                      <p:to>
                                        <p:strVal val="visible"/>
                                      </p:to>
                                    </p:set>
                                    <p:anim by="(-#ppt_w*2)" calcmode="lin" valueType="num">
                                      <p:cBhvr rctx="PPT">
                                        <p:cTn id="38" dur="250" autoRev="1" fill="hold">
                                          <p:stCondLst>
                                            <p:cond delay="0"/>
                                          </p:stCondLst>
                                        </p:cTn>
                                        <p:tgtEl>
                                          <p:spTgt spid="35"/>
                                        </p:tgtEl>
                                        <p:attrNameLst>
                                          <p:attrName>ppt_w</p:attrName>
                                        </p:attrNameLst>
                                      </p:cBhvr>
                                    </p:anim>
                                    <p:anim by="(#ppt_w*0.50)" calcmode="lin" valueType="num">
                                      <p:cBhvr>
                                        <p:cTn id="39" dur="250" decel="50000" autoRev="1" fill="hold">
                                          <p:stCondLst>
                                            <p:cond delay="0"/>
                                          </p:stCondLst>
                                        </p:cTn>
                                        <p:tgtEl>
                                          <p:spTgt spid="35"/>
                                        </p:tgtEl>
                                        <p:attrNameLst>
                                          <p:attrName>ppt_x</p:attrName>
                                        </p:attrNameLst>
                                      </p:cBhvr>
                                    </p:anim>
                                    <p:anim from="(-#ppt_h/2)" to="(#ppt_y)" calcmode="lin" valueType="num">
                                      <p:cBhvr>
                                        <p:cTn id="40" dur="500" fill="hold">
                                          <p:stCondLst>
                                            <p:cond delay="0"/>
                                          </p:stCondLst>
                                        </p:cTn>
                                        <p:tgtEl>
                                          <p:spTgt spid="35"/>
                                        </p:tgtEl>
                                        <p:attrNameLst>
                                          <p:attrName>ppt_y</p:attrName>
                                        </p:attrNameLst>
                                      </p:cBhvr>
                                    </p:anim>
                                    <p:animRot by="21600000">
                                      <p:cBhvr>
                                        <p:cTn id="41" dur="500" fill="hold">
                                          <p:stCondLst>
                                            <p:cond delay="0"/>
                                          </p:stCondLst>
                                        </p:cTn>
                                        <p:tgtEl>
                                          <p:spTgt spid="35"/>
                                        </p:tgtEl>
                                        <p:attrNameLst>
                                          <p:attrName>r</p:attrName>
                                        </p:attrNameLst>
                                      </p:cBhvr>
                                    </p:animRot>
                                  </p:childTnLst>
                                </p:cTn>
                              </p:par>
                            </p:childTnLst>
                          </p:cTn>
                        </p:par>
                        <p:par>
                          <p:cTn id="42" fill="hold">
                            <p:stCondLst>
                              <p:cond delay="2299"/>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2799"/>
                            </p:stCondLst>
                            <p:childTnLst>
                              <p:par>
                                <p:cTn id="47" presetID="22" presetClass="entr" presetSubtype="4"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500"/>
                                        <p:tgtEl>
                                          <p:spTgt spid="36"/>
                                        </p:tgtEl>
                                      </p:cBhvr>
                                    </p:animEffect>
                                  </p:childTnLst>
                                </p:cTn>
                              </p:par>
                            </p:childTnLst>
                          </p:cTn>
                        </p:par>
                        <p:par>
                          <p:cTn id="50" fill="hold">
                            <p:stCondLst>
                              <p:cond delay="3299"/>
                            </p:stCondLst>
                            <p:childTnLst>
                              <p:par>
                                <p:cTn id="51" presetID="31"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ppt_w</p:attrName>
                                        </p:attrNameLst>
                                      </p:cBhvr>
                                      <p:tavLst>
                                        <p:tav tm="0">
                                          <p:val>
                                            <p:fltVal val="0"/>
                                          </p:val>
                                        </p:tav>
                                        <p:tav tm="100000">
                                          <p:val>
                                            <p:strVal val="#ppt_w"/>
                                          </p:val>
                                        </p:tav>
                                      </p:tavLst>
                                    </p:anim>
                                    <p:anim calcmode="lin" valueType="num">
                                      <p:cBhvr>
                                        <p:cTn id="54" dur="500" fill="hold"/>
                                        <p:tgtEl>
                                          <p:spTgt spid="38"/>
                                        </p:tgtEl>
                                        <p:attrNameLst>
                                          <p:attrName>ppt_h</p:attrName>
                                        </p:attrNameLst>
                                      </p:cBhvr>
                                      <p:tavLst>
                                        <p:tav tm="0">
                                          <p:val>
                                            <p:fltVal val="0"/>
                                          </p:val>
                                        </p:tav>
                                        <p:tav tm="100000">
                                          <p:val>
                                            <p:strVal val="#ppt_h"/>
                                          </p:val>
                                        </p:tav>
                                      </p:tavLst>
                                    </p:anim>
                                    <p:anim calcmode="lin" valueType="num">
                                      <p:cBhvr>
                                        <p:cTn id="55" dur="500" fill="hold"/>
                                        <p:tgtEl>
                                          <p:spTgt spid="38"/>
                                        </p:tgtEl>
                                        <p:attrNameLst>
                                          <p:attrName>style.rotation</p:attrName>
                                        </p:attrNameLst>
                                      </p:cBhvr>
                                      <p:tavLst>
                                        <p:tav tm="0">
                                          <p:val>
                                            <p:fltVal val="90"/>
                                          </p:val>
                                        </p:tav>
                                        <p:tav tm="100000">
                                          <p:val>
                                            <p:fltVal val="0"/>
                                          </p:val>
                                        </p:tav>
                                      </p:tavLst>
                                    </p:anim>
                                    <p:animEffect transition="in" filter="fade">
                                      <p:cBhvr>
                                        <p:cTn id="56" dur="500"/>
                                        <p:tgtEl>
                                          <p:spTgt spid="38"/>
                                        </p:tgtEl>
                                      </p:cBhvr>
                                    </p:animEffect>
                                  </p:childTnLst>
                                </p:cTn>
                              </p:par>
                              <p:par>
                                <p:cTn id="57" presetID="8" presetClass="emph" presetSubtype="0" fill="hold" grpId="1" nodeType="withEffect">
                                  <p:stCondLst>
                                    <p:cond delay="0"/>
                                  </p:stCondLst>
                                  <p:childTnLst>
                                    <p:animRot by="21600000">
                                      <p:cBhvr>
                                        <p:cTn id="58" dur="500" fill="hold"/>
                                        <p:tgtEl>
                                          <p:spTgt spid="38"/>
                                        </p:tgtEl>
                                        <p:attrNameLst>
                                          <p:attrName>r</p:attrName>
                                        </p:attrNameLst>
                                      </p:cBhvr>
                                    </p:animRot>
                                  </p:childTnLst>
                                </p:cTn>
                              </p:par>
                            </p:childTnLst>
                          </p:cTn>
                        </p:par>
                        <p:par>
                          <p:cTn id="59" fill="hold">
                            <p:stCondLst>
                              <p:cond delay="3799"/>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39"/>
                                        </p:tgtEl>
                                        <p:attrNameLst>
                                          <p:attrName>style.visibility</p:attrName>
                                        </p:attrNameLst>
                                      </p:cBhvr>
                                      <p:to>
                                        <p:strVal val="visible"/>
                                      </p:to>
                                    </p:set>
                                    <p:anim by="(-#ppt_w*2)" calcmode="lin" valueType="num">
                                      <p:cBhvr rctx="PPT">
                                        <p:cTn id="62" dur="250" autoRev="1" fill="hold">
                                          <p:stCondLst>
                                            <p:cond delay="0"/>
                                          </p:stCondLst>
                                        </p:cTn>
                                        <p:tgtEl>
                                          <p:spTgt spid="39"/>
                                        </p:tgtEl>
                                        <p:attrNameLst>
                                          <p:attrName>ppt_w</p:attrName>
                                        </p:attrNameLst>
                                      </p:cBhvr>
                                    </p:anim>
                                    <p:anim by="(#ppt_w*0.50)" calcmode="lin" valueType="num">
                                      <p:cBhvr>
                                        <p:cTn id="63" dur="250" decel="50000" autoRev="1" fill="hold">
                                          <p:stCondLst>
                                            <p:cond delay="0"/>
                                          </p:stCondLst>
                                        </p:cTn>
                                        <p:tgtEl>
                                          <p:spTgt spid="39"/>
                                        </p:tgtEl>
                                        <p:attrNameLst>
                                          <p:attrName>ppt_x</p:attrName>
                                        </p:attrNameLst>
                                      </p:cBhvr>
                                    </p:anim>
                                    <p:anim from="(-#ppt_h/2)" to="(#ppt_y)" calcmode="lin" valueType="num">
                                      <p:cBhvr>
                                        <p:cTn id="64" dur="500" fill="hold">
                                          <p:stCondLst>
                                            <p:cond delay="0"/>
                                          </p:stCondLst>
                                        </p:cTn>
                                        <p:tgtEl>
                                          <p:spTgt spid="39"/>
                                        </p:tgtEl>
                                        <p:attrNameLst>
                                          <p:attrName>ppt_y</p:attrName>
                                        </p:attrNameLst>
                                      </p:cBhvr>
                                    </p:anim>
                                    <p:animRot by="21600000">
                                      <p:cBhvr>
                                        <p:cTn id="65" dur="500" fill="hold">
                                          <p:stCondLst>
                                            <p:cond delay="0"/>
                                          </p:stCondLst>
                                        </p:cTn>
                                        <p:tgtEl>
                                          <p:spTgt spid="39"/>
                                        </p:tgtEl>
                                        <p:attrNameLst>
                                          <p:attrName>r</p:attrName>
                                        </p:attrNameLst>
                                      </p:cBhvr>
                                    </p:animRot>
                                  </p:childTnLst>
                                </p:cTn>
                              </p:par>
                            </p:childTnLst>
                          </p:cTn>
                        </p:par>
                        <p:par>
                          <p:cTn id="66" fill="hold">
                            <p:stCondLst>
                              <p:cond delay="4450"/>
                            </p:stCondLst>
                            <p:childTnLst>
                              <p:par>
                                <p:cTn id="67" presetID="22" presetClass="entr" presetSubtype="8"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left)">
                                      <p:cBhvr>
                                        <p:cTn id="69" dur="500"/>
                                        <p:tgtEl>
                                          <p:spTgt spid="37"/>
                                        </p:tgtEl>
                                      </p:cBhvr>
                                    </p:animEffect>
                                  </p:childTnLst>
                                </p:cTn>
                              </p:par>
                            </p:childTnLst>
                          </p:cTn>
                        </p:par>
                        <p:par>
                          <p:cTn id="70" fill="hold">
                            <p:stCondLst>
                              <p:cond delay="4950"/>
                            </p:stCondLst>
                            <p:childTnLst>
                              <p:par>
                                <p:cTn id="71" presetID="22" presetClass="entr" presetSubtype="4"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down)">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33" grpId="0" animBg="1"/>
      <p:bldP spid="34" grpId="0" animBg="1"/>
      <p:bldP spid="34" grpId="1" animBg="1"/>
      <p:bldP spid="35" grpId="0"/>
      <p:bldP spid="36" grpId="0"/>
      <p:bldP spid="37" grpId="0" animBg="1"/>
      <p:bldP spid="38" grpId="0" animBg="1"/>
      <p:bldP spid="38" grpId="1" animBg="1"/>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36"/>
            <a:ext cx="12192000" cy="6810327"/>
          </a:xfrm>
          <a:prstGeom prst="rect">
            <a:avLst/>
          </a:prstGeom>
        </p:spPr>
      </p:pic>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t="65660"/>
          <a:stretch>
            <a:fillRect/>
          </a:stretch>
        </p:blipFill>
        <p:spPr>
          <a:xfrm>
            <a:off x="0" y="4720536"/>
            <a:ext cx="12192000" cy="2120425"/>
          </a:xfrm>
          <a:prstGeom prst="rect">
            <a:avLst/>
          </a:prstGeom>
        </p:spPr>
      </p:pic>
      <p:pic>
        <p:nvPicPr>
          <p:cNvPr id="14" name="图片 13"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62" r="63690" b="85004"/>
          <a:stretch>
            <a:fillRect/>
          </a:stretch>
        </p:blipFill>
        <p:spPr>
          <a:xfrm>
            <a:off x="0" y="-59611"/>
            <a:ext cx="5734783" cy="1289321"/>
          </a:xfrm>
          <a:prstGeom prst="rect">
            <a:avLst/>
          </a:prstGeom>
        </p:spPr>
      </p:pic>
      <p:pic>
        <p:nvPicPr>
          <p:cNvPr id="104" name="图片 103" descr="图片包含 游戏机, 灯, 笔记本&#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2257" y="0"/>
            <a:ext cx="1741990" cy="1741990"/>
          </a:xfrm>
          <a:prstGeom prst="rect">
            <a:avLst/>
          </a:prstGeom>
        </p:spPr>
      </p:pic>
      <p:grpSp>
        <p:nvGrpSpPr>
          <p:cNvPr id="20" name="组合 19"/>
          <p:cNvGrpSpPr/>
          <p:nvPr/>
        </p:nvGrpSpPr>
        <p:grpSpPr>
          <a:xfrm>
            <a:off x="4988660" y="2720831"/>
            <a:ext cx="4109459" cy="908864"/>
            <a:chOff x="5396283" y="1877049"/>
            <a:chExt cx="4109459" cy="908864"/>
          </a:xfrm>
        </p:grpSpPr>
        <p:sp>
          <p:nvSpPr>
            <p:cNvPr id="21" name="矩形: 对角圆角 20"/>
            <p:cNvSpPr/>
            <p:nvPr/>
          </p:nvSpPr>
          <p:spPr>
            <a:xfrm>
              <a:off x="5509103" y="1979557"/>
              <a:ext cx="3883820" cy="652131"/>
            </a:xfrm>
            <a:prstGeom prst="round2Diag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5396283" y="1877049"/>
              <a:ext cx="4109459" cy="908864"/>
            </a:xfrm>
            <a:prstGeom prst="round2DiagRect">
              <a:avLst>
                <a:gd name="adj1" fmla="val 50000"/>
                <a:gd name="adj2" fmla="val 0"/>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第二章：组织设置</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3" name="Freeform 29"/>
          <p:cNvSpPr/>
          <p:nvPr/>
        </p:nvSpPr>
        <p:spPr bwMode="auto">
          <a:xfrm>
            <a:off x="3531750" y="2571595"/>
            <a:ext cx="1184095" cy="105810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104"/>
                                        </p:tgtEl>
                                        <p:attrNameLst>
                                          <p:attrName>style.visibility</p:attrName>
                                        </p:attrNameLst>
                                      </p:cBhvr>
                                      <p:to>
                                        <p:strVal val="visible"/>
                                      </p:to>
                                    </p:set>
                                    <p:anim calcmode="lin" valueType="num">
                                      <p:cBhvr additive="base">
                                        <p:cTn id="18" dur="500" fill="hold"/>
                                        <p:tgtEl>
                                          <p:spTgt spid="104"/>
                                        </p:tgtEl>
                                        <p:attrNameLst>
                                          <p:attrName>ppt_x</p:attrName>
                                        </p:attrNameLst>
                                      </p:cBhvr>
                                      <p:tavLst>
                                        <p:tav tm="0">
                                          <p:val>
                                            <p:strVal val="1+#ppt_w/2"/>
                                          </p:val>
                                        </p:tav>
                                        <p:tav tm="100000">
                                          <p:val>
                                            <p:strVal val="#ppt_x"/>
                                          </p:val>
                                        </p:tav>
                                      </p:tavLst>
                                    </p:anim>
                                    <p:anim calcmode="lin" valueType="num">
                                      <p:cBhvr additive="base">
                                        <p:cTn id="19" dur="500" fill="hold"/>
                                        <p:tgtEl>
                                          <p:spTgt spid="10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4769355"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第二章：组织设置</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13" name="i$ḷîḋé"/>
          <p:cNvSpPr/>
          <p:nvPr/>
        </p:nvSpPr>
        <p:spPr>
          <a:xfrm>
            <a:off x="2172965" y="1661968"/>
            <a:ext cx="3022731" cy="728532"/>
          </a:xfrm>
          <a:prstGeom prst="round2DiagRect">
            <a:avLst/>
          </a:prstGeom>
          <a:solidFill>
            <a:srgbClr val="C00000"/>
          </a:solidFill>
          <a:ln w="12700" cap="flat" cmpd="sng" algn="ctr">
            <a:noFill/>
            <a:prstDash val="solid"/>
            <a:miter lim="800000"/>
          </a:ln>
          <a:effectLst>
            <a:outerShdw dist="38100" dir="2700000" algn="tl" rotWithShape="0">
              <a:prstClr val="black">
                <a:alpha val="16000"/>
              </a:prstClr>
            </a:outerShdw>
          </a:effectLst>
        </p:spPr>
        <p:txBody>
          <a:bodyPr rot="0" spcFirstLastPara="0" vert="horz" wrap="none" lIns="120000" tIns="62400" rIns="120000" bIns="62400" numCol="1" spcCol="0" rtlCol="0" fromWordArt="0" anchor="ctr" anchorCtr="0" forceAA="0" compatLnSpc="1">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思源黑体 CN Regular"/>
                <a:ea typeface="微软雅黑" panose="020B0503020204020204" pitchFamily="34" charset="-122"/>
                <a:cs typeface="+mn-ea"/>
                <a:sym typeface="+mn-lt"/>
              </a:rPr>
              <a:t>国有企业党员人数</a:t>
            </a:r>
            <a:endParaRPr kumimoji="0" lang="zh-CN" altLang="en-US" sz="1800" b="1" i="0" u="none" strike="noStrike" kern="0" cap="none" spc="0" normalizeH="0" baseline="0" noProof="0" dirty="0">
              <a:ln>
                <a:noFill/>
              </a:ln>
              <a:solidFill>
                <a:srgbClr val="FFFFFF"/>
              </a:solidFill>
              <a:effectLst/>
              <a:uLnTx/>
              <a:uFillTx/>
              <a:latin typeface="思源黑体 CN Regular"/>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思源黑体 CN Regular"/>
                <a:ea typeface="微软雅黑" panose="020B0503020204020204" pitchFamily="34" charset="-122"/>
                <a:cs typeface="+mn-ea"/>
                <a:sym typeface="+mn-lt"/>
              </a:rPr>
              <a:t>100</a:t>
            </a:r>
            <a:r>
              <a:rPr kumimoji="0" lang="zh-CN" altLang="en-US" sz="1800" b="1" i="0" u="none" strike="noStrike" kern="0" cap="none" spc="0" normalizeH="0" baseline="0" noProof="0" dirty="0">
                <a:ln>
                  <a:noFill/>
                </a:ln>
                <a:solidFill>
                  <a:srgbClr val="FFFFFF"/>
                </a:solidFill>
                <a:effectLst/>
                <a:uLnTx/>
                <a:uFillTx/>
                <a:latin typeface="思源黑体 CN Regular"/>
                <a:ea typeface="微软雅黑" panose="020B0503020204020204" pitchFamily="34" charset="-122"/>
                <a:cs typeface="+mn-ea"/>
                <a:sym typeface="+mn-lt"/>
              </a:rPr>
              <a:t>人以上</a:t>
            </a:r>
            <a:endParaRPr kumimoji="0" lang="zh-CN" altLang="en-US" sz="1800" b="1" i="0" u="none" strike="noStrike" kern="0" cap="none" spc="0" normalizeH="0" baseline="0" noProof="0" dirty="0">
              <a:ln>
                <a:noFill/>
              </a:ln>
              <a:solidFill>
                <a:srgbClr val="FFFFFF"/>
              </a:solidFill>
              <a:effectLst/>
              <a:uLnTx/>
              <a:uFillTx/>
              <a:latin typeface="思源黑体 CN Regular"/>
              <a:ea typeface="微软雅黑" panose="020B0503020204020204" pitchFamily="34" charset="-122"/>
              <a:cs typeface="+mn-ea"/>
              <a:sym typeface="+mn-lt"/>
            </a:endParaRPr>
          </a:p>
        </p:txBody>
      </p:sp>
      <p:sp>
        <p:nvSpPr>
          <p:cNvPr id="14" name="文本框 13"/>
          <p:cNvSpPr txBox="1"/>
          <p:nvPr/>
        </p:nvSpPr>
        <p:spPr>
          <a:xfrm>
            <a:off x="2515865" y="2731330"/>
            <a:ext cx="4509115" cy="369332"/>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gradFill>
                  <a:gsLst>
                    <a:gs pos="0">
                      <a:srgbClr val="000000">
                        <a:lumMod val="75000"/>
                        <a:lumOff val="25000"/>
                      </a:srgbClr>
                    </a:gs>
                    <a:gs pos="100000">
                      <a:srgbClr val="000000">
                        <a:lumMod val="95000"/>
                        <a:lumOff val="5000"/>
                      </a:srgbClr>
                    </a:gs>
                  </a:gsLst>
                  <a:lin ang="5400000" scaled="0"/>
                </a:gradFill>
                <a:effectLst/>
                <a:uLnTx/>
                <a:uFillTx/>
                <a:latin typeface="思源黑体 CN Regular"/>
                <a:ea typeface="微软雅黑" panose="020B0503020204020204" pitchFamily="34" charset="-122"/>
                <a:cs typeface="+mn-ea"/>
                <a:sym typeface="+mn-lt"/>
              </a:rPr>
              <a:t>设立党的基层委员会</a:t>
            </a:r>
            <a:endParaRPr kumimoji="0" lang="zh-CN" altLang="en-US" sz="1800" b="1" i="0" u="none" strike="noStrike" kern="1200" cap="none" spc="0" normalizeH="0" baseline="0" noProof="0" dirty="0">
              <a:ln>
                <a:noFill/>
              </a:ln>
              <a:gradFill>
                <a:gsLst>
                  <a:gs pos="0">
                    <a:srgbClr val="000000">
                      <a:lumMod val="75000"/>
                      <a:lumOff val="25000"/>
                    </a:srgbClr>
                  </a:gs>
                  <a:gs pos="100000">
                    <a:srgbClr val="000000">
                      <a:lumMod val="95000"/>
                      <a:lumOff val="5000"/>
                    </a:srgbClr>
                  </a:gs>
                </a:gsLst>
                <a:lin ang="5400000" scaled="0"/>
              </a:gradFill>
              <a:effectLst/>
              <a:uLnTx/>
              <a:uFillTx/>
              <a:latin typeface="思源黑体 CN Regular"/>
              <a:ea typeface="微软雅黑" panose="020B0503020204020204" pitchFamily="34" charset="-122"/>
              <a:cs typeface="+mn-ea"/>
              <a:sym typeface="+mn-lt"/>
            </a:endParaRPr>
          </a:p>
        </p:txBody>
      </p:sp>
      <p:sp>
        <p:nvSpPr>
          <p:cNvPr id="15" name="i$ḷîḋé"/>
          <p:cNvSpPr/>
          <p:nvPr/>
        </p:nvSpPr>
        <p:spPr>
          <a:xfrm>
            <a:off x="2172965" y="3555048"/>
            <a:ext cx="3022731" cy="728532"/>
          </a:xfrm>
          <a:prstGeom prst="round2DiagRect">
            <a:avLst/>
          </a:prstGeom>
          <a:solidFill>
            <a:srgbClr val="C00000"/>
          </a:solidFill>
          <a:ln w="12700" cap="flat" cmpd="sng" algn="ctr">
            <a:noFill/>
            <a:prstDash val="solid"/>
            <a:miter lim="800000"/>
          </a:ln>
          <a:effectLst>
            <a:outerShdw dist="38100" dir="2700000" algn="tl" rotWithShape="0">
              <a:prstClr val="black">
                <a:alpha val="16000"/>
              </a:prstClr>
            </a:outerShdw>
          </a:effectLst>
        </p:spPr>
        <p:txBody>
          <a:bodyPr rot="0" spcFirstLastPara="0" vert="horz" wrap="none" lIns="120000" tIns="62400" rIns="120000" bIns="62400" numCol="1" spcCol="0" rtlCol="0" fromWordArt="0" anchor="ctr" anchorCtr="0" forceAA="0" compatLnSpc="1">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思源黑体 CN Regular"/>
                <a:ea typeface="微软雅黑" panose="020B0503020204020204" pitchFamily="34" charset="-122"/>
                <a:cs typeface="+mn-ea"/>
                <a:sym typeface="+mn-lt"/>
              </a:rPr>
              <a:t>党员人数</a:t>
            </a:r>
            <a:endParaRPr kumimoji="0" lang="en-US" altLang="zh-CN" sz="1800" b="1" i="0" u="none" strike="noStrike" kern="0" cap="none" spc="0" normalizeH="0" baseline="0" noProof="0" dirty="0">
              <a:ln>
                <a:noFill/>
              </a:ln>
              <a:solidFill>
                <a:srgbClr val="FFFFFF"/>
              </a:solidFill>
              <a:effectLst/>
              <a:uLnTx/>
              <a:uFillTx/>
              <a:latin typeface="思源黑体 CN Regular"/>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思源黑体 CN Regular"/>
                <a:ea typeface="微软雅黑" panose="020B0503020204020204" pitchFamily="34" charset="-122"/>
                <a:cs typeface="+mn-ea"/>
                <a:sym typeface="+mn-lt"/>
              </a:rPr>
              <a:t>50</a:t>
            </a:r>
            <a:r>
              <a:rPr kumimoji="0" lang="zh-CN" altLang="en-US" sz="1800" b="1" i="0" u="none" strike="noStrike" kern="0" cap="none" spc="0" normalizeH="0" baseline="0" noProof="0" dirty="0">
                <a:ln>
                  <a:noFill/>
                </a:ln>
                <a:solidFill>
                  <a:srgbClr val="FFFFFF"/>
                </a:solidFill>
                <a:effectLst/>
                <a:uLnTx/>
                <a:uFillTx/>
                <a:latin typeface="思源黑体 CN Regular"/>
                <a:ea typeface="微软雅黑" panose="020B0503020204020204" pitchFamily="34" charset="-122"/>
                <a:cs typeface="+mn-ea"/>
                <a:sym typeface="+mn-lt"/>
              </a:rPr>
              <a:t>人以上、</a:t>
            </a:r>
            <a:r>
              <a:rPr kumimoji="0" lang="en-US" altLang="zh-CN" sz="1800" b="1" i="0" u="none" strike="noStrike" kern="0" cap="none" spc="0" normalizeH="0" baseline="0" noProof="0" dirty="0">
                <a:ln>
                  <a:noFill/>
                </a:ln>
                <a:solidFill>
                  <a:srgbClr val="FFFFFF"/>
                </a:solidFill>
                <a:effectLst/>
                <a:uLnTx/>
                <a:uFillTx/>
                <a:latin typeface="思源黑体 CN Regular"/>
                <a:ea typeface="微软雅黑" panose="020B0503020204020204" pitchFamily="34" charset="-122"/>
                <a:cs typeface="+mn-ea"/>
                <a:sym typeface="+mn-lt"/>
              </a:rPr>
              <a:t>100</a:t>
            </a:r>
            <a:r>
              <a:rPr kumimoji="0" lang="zh-CN" altLang="en-US" sz="1800" b="1" i="0" u="none" strike="noStrike" kern="0" cap="none" spc="0" normalizeH="0" baseline="0" noProof="0" dirty="0">
                <a:ln>
                  <a:noFill/>
                </a:ln>
                <a:solidFill>
                  <a:srgbClr val="FFFFFF"/>
                </a:solidFill>
                <a:effectLst/>
                <a:uLnTx/>
                <a:uFillTx/>
                <a:latin typeface="思源黑体 CN Regular"/>
                <a:ea typeface="微软雅黑" panose="020B0503020204020204" pitchFamily="34" charset="-122"/>
                <a:cs typeface="+mn-ea"/>
                <a:sym typeface="+mn-lt"/>
              </a:rPr>
              <a:t>人以下</a:t>
            </a:r>
            <a:endParaRPr kumimoji="0" lang="zh-CN" altLang="en-US" sz="1800" b="1" i="0" u="none" strike="noStrike" kern="0" cap="none" spc="0" normalizeH="0" baseline="0" noProof="0" dirty="0">
              <a:ln>
                <a:noFill/>
              </a:ln>
              <a:solidFill>
                <a:srgbClr val="FFFFFF"/>
              </a:solidFill>
              <a:effectLst/>
              <a:uLnTx/>
              <a:uFillTx/>
              <a:latin typeface="思源黑体 CN Regular"/>
              <a:ea typeface="微软雅黑" panose="020B0503020204020204" pitchFamily="34" charset="-122"/>
              <a:cs typeface="+mn-ea"/>
              <a:sym typeface="+mn-lt"/>
            </a:endParaRPr>
          </a:p>
        </p:txBody>
      </p:sp>
      <p:sp>
        <p:nvSpPr>
          <p:cNvPr id="16" name="文本框 15"/>
          <p:cNvSpPr txBox="1"/>
          <p:nvPr/>
        </p:nvSpPr>
        <p:spPr>
          <a:xfrm>
            <a:off x="2515864" y="4392569"/>
            <a:ext cx="4509115" cy="369332"/>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gradFill>
                  <a:gsLst>
                    <a:gs pos="0">
                      <a:srgbClr val="000000">
                        <a:lumMod val="75000"/>
                        <a:lumOff val="25000"/>
                      </a:srgbClr>
                    </a:gs>
                    <a:gs pos="100000">
                      <a:srgbClr val="000000">
                        <a:lumMod val="95000"/>
                        <a:lumOff val="5000"/>
                      </a:srgbClr>
                    </a:gs>
                  </a:gsLst>
                  <a:lin ang="5400000" scaled="0"/>
                </a:gradFill>
                <a:effectLst/>
                <a:uLnTx/>
                <a:uFillTx/>
                <a:latin typeface="思源黑体 CN Regular"/>
                <a:ea typeface="微软雅黑" panose="020B0503020204020204" pitchFamily="34" charset="-122"/>
                <a:cs typeface="+mn-ea"/>
                <a:sym typeface="+mn-lt"/>
              </a:rPr>
              <a:t>设立党的总支部委员会</a:t>
            </a:r>
            <a:endParaRPr kumimoji="0" lang="zh-CN" altLang="en-US" sz="1800" b="1" i="0" u="none" strike="noStrike" kern="1200" cap="none" spc="0" normalizeH="0" baseline="0" noProof="0" dirty="0">
              <a:ln>
                <a:noFill/>
              </a:ln>
              <a:gradFill>
                <a:gsLst>
                  <a:gs pos="0">
                    <a:srgbClr val="000000">
                      <a:lumMod val="75000"/>
                      <a:lumOff val="25000"/>
                    </a:srgbClr>
                  </a:gs>
                  <a:gs pos="100000">
                    <a:srgbClr val="000000">
                      <a:lumMod val="95000"/>
                      <a:lumOff val="5000"/>
                    </a:srgbClr>
                  </a:gs>
                </a:gsLst>
                <a:lin ang="5400000" scaled="0"/>
              </a:gradFill>
              <a:effectLst/>
              <a:uLnTx/>
              <a:uFillTx/>
              <a:latin typeface="思源黑体 CN Regular"/>
              <a:ea typeface="微软雅黑" panose="020B0503020204020204" pitchFamily="34" charset="-122"/>
              <a:cs typeface="+mn-ea"/>
              <a:sym typeface="+mn-lt"/>
            </a:endParaRPr>
          </a:p>
        </p:txBody>
      </p:sp>
      <p:sp>
        <p:nvSpPr>
          <p:cNvPr id="17" name="矩形 16"/>
          <p:cNvSpPr/>
          <p:nvPr/>
        </p:nvSpPr>
        <p:spPr>
          <a:xfrm>
            <a:off x="5557646" y="2114985"/>
            <a:ext cx="5111619" cy="87908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思源黑体 CN Regular"/>
                <a:ea typeface="微软雅黑" panose="020B0503020204020204" pitchFamily="34" charset="-122"/>
                <a:cs typeface="+mn-cs"/>
              </a:rPr>
              <a:t>党员人数</a:t>
            </a:r>
            <a:r>
              <a:rPr kumimoji="0" lang="zh-CN" altLang="en-US" sz="1800" b="1" i="0" u="none" strike="noStrike" kern="1200" cap="none" spc="0" normalizeH="0" baseline="0" noProof="0" dirty="0">
                <a:ln>
                  <a:noFill/>
                </a:ln>
                <a:solidFill>
                  <a:srgbClr val="DA0000"/>
                </a:solidFill>
                <a:effectLst/>
                <a:uLnTx/>
                <a:uFillTx/>
                <a:latin typeface="思源黑体 CN Regular"/>
                <a:ea typeface="微软雅黑" panose="020B0503020204020204" pitchFamily="34" charset="-122"/>
                <a:cs typeface="+mn-cs"/>
              </a:rPr>
              <a:t>不足</a:t>
            </a:r>
            <a:r>
              <a:rPr kumimoji="0" lang="en-US" altLang="zh-CN" sz="1800" b="1" i="0" u="none" strike="noStrike" kern="1200" cap="none" spc="0" normalizeH="0" baseline="0" noProof="0" dirty="0">
                <a:ln>
                  <a:noFill/>
                </a:ln>
                <a:solidFill>
                  <a:srgbClr val="DA0000"/>
                </a:solidFill>
                <a:effectLst/>
                <a:uLnTx/>
                <a:uFillTx/>
                <a:latin typeface="思源黑体 CN Regular"/>
                <a:ea typeface="微软雅黑" panose="020B0503020204020204" pitchFamily="34" charset="-122"/>
                <a:cs typeface="+mn-cs"/>
              </a:rPr>
              <a:t>100</a:t>
            </a:r>
            <a:r>
              <a:rPr kumimoji="0" lang="zh-CN" altLang="en-US" sz="1800" b="1" i="0" u="none" strike="noStrike" kern="1200" cap="none" spc="0" normalizeH="0" baseline="0" noProof="0" dirty="0">
                <a:ln>
                  <a:noFill/>
                </a:ln>
                <a:solidFill>
                  <a:srgbClr val="DA0000"/>
                </a:solidFill>
                <a:effectLst/>
                <a:uLnTx/>
                <a:uFillTx/>
                <a:latin typeface="思源黑体 CN Regular"/>
                <a:ea typeface="微软雅黑" panose="020B0503020204020204" pitchFamily="34" charset="-122"/>
                <a:cs typeface="+mn-cs"/>
              </a:rPr>
              <a:t>人、</a:t>
            </a:r>
            <a:r>
              <a:rPr kumimoji="0" lang="zh-CN" altLang="en-US" sz="1800" b="0" i="0" u="none" strike="noStrike" kern="1200" cap="none" spc="0" normalizeH="0" baseline="0" noProof="0" dirty="0">
                <a:ln>
                  <a:noFill/>
                </a:ln>
                <a:solidFill>
                  <a:prstClr val="black"/>
                </a:solidFill>
                <a:effectLst/>
                <a:uLnTx/>
                <a:uFillTx/>
                <a:latin typeface="思源黑体 CN Regular"/>
                <a:ea typeface="微软雅黑" panose="020B0503020204020204" pitchFamily="34" charset="-122"/>
                <a:cs typeface="+mn-cs"/>
              </a:rPr>
              <a:t>确因工作需要的，经上级党组织批准，也可以设立党委。</a:t>
            </a:r>
            <a:endParaRPr kumimoji="0" lang="zh-CN" altLang="en-US" sz="1800" b="0" i="0" u="none" strike="noStrike" kern="1200" cap="none" spc="0" normalizeH="0" baseline="0" noProof="0" dirty="0">
              <a:ln>
                <a:noFill/>
              </a:ln>
              <a:solidFill>
                <a:prstClr val="black"/>
              </a:solidFill>
              <a:effectLst/>
              <a:uLnTx/>
              <a:uFillTx/>
              <a:latin typeface="思源黑体 CN Regular"/>
              <a:ea typeface="微软雅黑" panose="020B0503020204020204" pitchFamily="34" charset="-122"/>
              <a:cs typeface="+mn-cs"/>
            </a:endParaRPr>
          </a:p>
        </p:txBody>
      </p:sp>
      <p:sp>
        <p:nvSpPr>
          <p:cNvPr id="18" name="矩形 17"/>
          <p:cNvSpPr/>
          <p:nvPr/>
        </p:nvSpPr>
        <p:spPr>
          <a:xfrm>
            <a:off x="5557646" y="3612198"/>
            <a:ext cx="5111619" cy="87908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思源黑体 CN Regular"/>
                <a:ea typeface="微软雅黑" panose="020B0503020204020204" pitchFamily="34" charset="-122"/>
                <a:cs typeface="+mn-cs"/>
              </a:rPr>
              <a:t>党员人数</a:t>
            </a:r>
            <a:r>
              <a:rPr kumimoji="0" lang="zh-CN" altLang="en-US" sz="1800" b="1" i="0" u="none" strike="noStrike" kern="1200" cap="none" spc="0" normalizeH="0" baseline="0" noProof="0" dirty="0">
                <a:ln>
                  <a:noFill/>
                </a:ln>
                <a:solidFill>
                  <a:srgbClr val="DA0000"/>
                </a:solidFill>
                <a:effectLst/>
                <a:uLnTx/>
                <a:uFillTx/>
                <a:latin typeface="思源黑体 CN Regular"/>
                <a:ea typeface="微软雅黑" panose="020B0503020204020204" pitchFamily="34" charset="-122"/>
                <a:cs typeface="+mn-cs"/>
              </a:rPr>
              <a:t>不足</a:t>
            </a:r>
            <a:r>
              <a:rPr kumimoji="0" lang="en-US" altLang="zh-CN" sz="1800" b="1" i="0" u="none" strike="noStrike" kern="1200" cap="none" spc="0" normalizeH="0" baseline="0" noProof="0" dirty="0">
                <a:ln>
                  <a:noFill/>
                </a:ln>
                <a:solidFill>
                  <a:srgbClr val="DA0000"/>
                </a:solidFill>
                <a:effectLst/>
                <a:uLnTx/>
                <a:uFillTx/>
                <a:latin typeface="思源黑体 CN Regular"/>
                <a:ea typeface="微软雅黑" panose="020B0503020204020204" pitchFamily="34" charset="-122"/>
                <a:cs typeface="+mn-cs"/>
              </a:rPr>
              <a:t>50</a:t>
            </a:r>
            <a:r>
              <a:rPr kumimoji="0" lang="zh-CN" altLang="en-US" sz="1800" b="1" i="0" u="none" strike="noStrike" kern="1200" cap="none" spc="0" normalizeH="0" baseline="0" noProof="0" dirty="0">
                <a:ln>
                  <a:noFill/>
                </a:ln>
                <a:solidFill>
                  <a:srgbClr val="DA0000"/>
                </a:solidFill>
                <a:effectLst/>
                <a:uLnTx/>
                <a:uFillTx/>
                <a:latin typeface="思源黑体 CN Regular"/>
                <a:ea typeface="微软雅黑" panose="020B0503020204020204" pitchFamily="34" charset="-122"/>
                <a:cs typeface="+mn-cs"/>
              </a:rPr>
              <a:t>人</a:t>
            </a:r>
            <a:r>
              <a:rPr kumimoji="0" lang="zh-CN" altLang="en-US" sz="1800" b="0" i="0" u="none" strike="noStrike" kern="1200" cap="none" spc="0" normalizeH="0" baseline="0" noProof="0" dirty="0">
                <a:ln>
                  <a:noFill/>
                </a:ln>
                <a:solidFill>
                  <a:prstClr val="black"/>
                </a:solidFill>
                <a:effectLst/>
                <a:uLnTx/>
                <a:uFillTx/>
                <a:latin typeface="思源黑体 CN Regular"/>
                <a:ea typeface="微软雅黑" panose="020B0503020204020204" pitchFamily="34" charset="-122"/>
                <a:cs typeface="+mn-cs"/>
              </a:rPr>
              <a:t>、确因工作需要的，经上级党组织批准，也可以设立党总支。</a:t>
            </a:r>
            <a:endParaRPr kumimoji="0" lang="zh-CN" altLang="en-US" sz="1800" b="0" i="0" u="none" strike="noStrike" kern="1200" cap="none" spc="0" normalizeH="0" baseline="0" noProof="0" dirty="0">
              <a:ln>
                <a:noFill/>
              </a:ln>
              <a:solidFill>
                <a:prstClr val="black"/>
              </a:solidFill>
              <a:effectLst/>
              <a:uLnTx/>
              <a:uFillTx/>
              <a:latin typeface="思源黑体 CN Regular"/>
              <a:ea typeface="微软雅黑" panose="020B0503020204020204" pitchFamily="34" charset="-122"/>
              <a:cs typeface="+mn-cs"/>
            </a:endParaRPr>
          </a:p>
        </p:txBody>
      </p:sp>
      <p:grpSp>
        <p:nvGrpSpPr>
          <p:cNvPr id="19" name="组合 18"/>
          <p:cNvGrpSpPr/>
          <p:nvPr/>
        </p:nvGrpSpPr>
        <p:grpSpPr>
          <a:xfrm>
            <a:off x="2172965" y="5302284"/>
            <a:ext cx="8504361" cy="1006522"/>
            <a:chOff x="3685929" y="4940943"/>
            <a:chExt cx="7076489" cy="1117228"/>
          </a:xfrm>
        </p:grpSpPr>
        <p:sp>
          <p:nvSpPr>
            <p:cNvPr id="20" name="PA-矩形 159"/>
            <p:cNvSpPr/>
            <p:nvPr>
              <p:custDataLst>
                <p:tags r:id="rId1"/>
              </p:custDataLst>
            </p:nvPr>
          </p:nvSpPr>
          <p:spPr>
            <a:xfrm>
              <a:off x="3685929" y="5048980"/>
              <a:ext cx="7034198" cy="901154"/>
            </a:xfrm>
            <a:prstGeom prst="round2Diag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Regular"/>
                <a:ea typeface="微软雅黑" panose="020B0503020204020204" pitchFamily="34" charset="-122"/>
                <a:cs typeface="+mn-ea"/>
                <a:sym typeface="+mn-lt"/>
              </a:endParaRPr>
            </a:p>
          </p:txBody>
        </p:sp>
        <p:sp>
          <p:nvSpPr>
            <p:cNvPr id="21" name="PA-矩形 160"/>
            <p:cNvSpPr/>
            <p:nvPr>
              <p:custDataLst>
                <p:tags r:id="rId2"/>
              </p:custDataLst>
            </p:nvPr>
          </p:nvSpPr>
          <p:spPr>
            <a:xfrm>
              <a:off x="3692637" y="4940943"/>
              <a:ext cx="7069781" cy="1117228"/>
            </a:xfrm>
            <a:prstGeom prst="round2DiagRect">
              <a:avLst/>
            </a:prstGeom>
          </p:spPr>
          <p:txBody>
            <a:bodyPr wrap="square" lIns="121798" tIns="60899" rIns="121798" bIns="60899">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思源黑体 CN Regular"/>
                  <a:ea typeface="微软雅黑" panose="020B0503020204020204" pitchFamily="34" charset="-122"/>
                  <a:cs typeface="+mn-ea"/>
                  <a:sym typeface="+mn-lt"/>
                </a:rPr>
                <a:t>正式党员</a:t>
              </a:r>
              <a:r>
                <a:rPr kumimoji="0" lang="en-US" altLang="zh-CN" sz="1800" b="0" i="0" u="none" strike="noStrike" kern="0" cap="none" spc="0" normalizeH="0" baseline="0" noProof="0" dirty="0">
                  <a:ln>
                    <a:noFill/>
                  </a:ln>
                  <a:solidFill>
                    <a:prstClr val="white"/>
                  </a:solidFill>
                  <a:effectLst/>
                  <a:uLnTx/>
                  <a:uFillTx/>
                  <a:latin typeface="思源黑体 CN Regular"/>
                  <a:ea typeface="微软雅黑" panose="020B0503020204020204" pitchFamily="34" charset="-122"/>
                  <a:cs typeface="+mn-ea"/>
                  <a:sym typeface="+mn-lt"/>
                </a:rPr>
                <a:t>3</a:t>
              </a:r>
              <a:r>
                <a:rPr kumimoji="0" lang="zh-CN" altLang="en-US" sz="1800" b="0" i="0" u="none" strike="noStrike" kern="0" cap="none" spc="0" normalizeH="0" baseline="0" noProof="0" dirty="0">
                  <a:ln>
                    <a:noFill/>
                  </a:ln>
                  <a:solidFill>
                    <a:prstClr val="white"/>
                  </a:solidFill>
                  <a:effectLst/>
                  <a:uLnTx/>
                  <a:uFillTx/>
                  <a:latin typeface="思源黑体 CN Regular"/>
                  <a:ea typeface="微软雅黑" panose="020B0503020204020204" pitchFamily="34" charset="-122"/>
                  <a:cs typeface="+mn-ea"/>
                  <a:sym typeface="+mn-lt"/>
                </a:rPr>
                <a:t>人以上的，成立党支部。正式党员</a:t>
              </a:r>
              <a:r>
                <a:rPr kumimoji="0" lang="en-US" altLang="zh-CN" sz="1800" b="0" i="0" u="none" strike="noStrike" kern="0" cap="none" spc="0" normalizeH="0" baseline="0" noProof="0" dirty="0">
                  <a:ln>
                    <a:noFill/>
                  </a:ln>
                  <a:solidFill>
                    <a:prstClr val="white"/>
                  </a:solidFill>
                  <a:effectLst/>
                  <a:uLnTx/>
                  <a:uFillTx/>
                  <a:latin typeface="思源黑体 CN Regular"/>
                  <a:ea typeface="微软雅黑" panose="020B0503020204020204" pitchFamily="34" charset="-122"/>
                  <a:cs typeface="+mn-ea"/>
                  <a:sym typeface="+mn-lt"/>
                </a:rPr>
                <a:t>7</a:t>
              </a:r>
              <a:r>
                <a:rPr kumimoji="0" lang="zh-CN" altLang="en-US" sz="1800" b="0" i="0" u="none" strike="noStrike" kern="0" cap="none" spc="0" normalizeH="0" baseline="0" noProof="0" dirty="0">
                  <a:ln>
                    <a:noFill/>
                  </a:ln>
                  <a:solidFill>
                    <a:prstClr val="white"/>
                  </a:solidFill>
                  <a:effectLst/>
                  <a:uLnTx/>
                  <a:uFillTx/>
                  <a:latin typeface="思源黑体 CN Regular"/>
                  <a:ea typeface="微软雅黑" panose="020B0503020204020204" pitchFamily="34" charset="-122"/>
                  <a:cs typeface="+mn-ea"/>
                  <a:sym typeface="+mn-lt"/>
                </a:rPr>
                <a:t>人以上的党支部，设立支部委员会。经党中央批准，中管企业一般设立党组，中管金融企业设立党组性质党委</a:t>
              </a:r>
              <a:endParaRPr kumimoji="0" lang="zh-CN" altLang="en-US" sz="1800" b="0" i="0" u="none" strike="noStrike" kern="0" cap="none" spc="0" normalizeH="0" baseline="0" noProof="0" dirty="0">
                <a:ln>
                  <a:noFill/>
                </a:ln>
                <a:solidFill>
                  <a:prstClr val="white"/>
                </a:solidFill>
                <a:effectLst/>
                <a:uLnTx/>
                <a:uFillTx/>
                <a:latin typeface="思源黑体 CN Regular"/>
                <a:ea typeface="微软雅黑" panose="020B0503020204020204" pitchFamily="34" charset="-122"/>
                <a:cs typeface="+mn-ea"/>
                <a:sym typeface="+mn-lt"/>
              </a:endParaRPr>
            </a:p>
          </p:txBody>
        </p:sp>
      </p:grpSp>
      <p:sp>
        <p:nvSpPr>
          <p:cNvPr id="22" name="PA-文本框 9"/>
          <p:cNvSpPr txBox="1"/>
          <p:nvPr>
            <p:custDataLst>
              <p:tags r:id="rId3"/>
            </p:custDataLst>
          </p:nvPr>
        </p:nvSpPr>
        <p:spPr>
          <a:xfrm>
            <a:off x="679321" y="1883628"/>
            <a:ext cx="861774" cy="3566890"/>
          </a:xfrm>
          <a:prstGeom prst="rect">
            <a:avLst/>
          </a:prstGeom>
          <a:noFill/>
        </p:spPr>
        <p:txBody>
          <a:bodyPr vert="eaVert" wrap="square" rtlCol="0">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4400" b="1" i="0" u="none" strike="noStrike" kern="0" cap="none" spc="300" normalizeH="0" baseline="0" noProof="0" dirty="0">
                <a:ln>
                  <a:noFill/>
                </a:ln>
                <a:solidFill>
                  <a:srgbClr val="C00000"/>
                </a:solidFill>
                <a:effectLst/>
                <a:uLnTx/>
                <a:uFillTx/>
                <a:latin typeface="思源黑体 CN Regular"/>
                <a:ea typeface="微软雅黑" panose="020B0503020204020204" pitchFamily="34" charset="-122"/>
                <a:cs typeface="胡晓波男神体" panose="02010600030101010101" pitchFamily="2" charset="-122"/>
              </a:rPr>
              <a:t>组织设置</a:t>
            </a:r>
            <a:endParaRPr kumimoji="0" lang="zh-CN" altLang="en-US" sz="4400" b="1" i="0" u="none" strike="noStrike" kern="0" cap="none" spc="300" normalizeH="0" baseline="0" noProof="0" dirty="0">
              <a:ln>
                <a:noFill/>
              </a:ln>
              <a:solidFill>
                <a:srgbClr val="C00000"/>
              </a:solidFill>
              <a:effectLst/>
              <a:uLnTx/>
              <a:uFillTx/>
              <a:latin typeface="思源黑体 CN Regular"/>
              <a:ea typeface="微软雅黑" panose="020B0503020204020204" pitchFamily="34" charset="-122"/>
              <a:cs typeface="胡晓波男神体" panose="02010600030101010101" pitchFamily="2" charset="-122"/>
            </a:endParaRPr>
          </a:p>
        </p:txBody>
      </p:sp>
      <p:grpSp>
        <p:nvGrpSpPr>
          <p:cNvPr id="23" name="组合 22"/>
          <p:cNvGrpSpPr/>
          <p:nvPr/>
        </p:nvGrpSpPr>
        <p:grpSpPr>
          <a:xfrm>
            <a:off x="1722070" y="1951572"/>
            <a:ext cx="509778" cy="3932033"/>
            <a:chOff x="1791518" y="1826110"/>
            <a:chExt cx="509778" cy="3932033"/>
          </a:xfrm>
        </p:grpSpPr>
        <p:cxnSp>
          <p:nvCxnSpPr>
            <p:cNvPr id="24" name="直接连接符 23"/>
            <p:cNvCxnSpPr/>
            <p:nvPr/>
          </p:nvCxnSpPr>
          <p:spPr>
            <a:xfrm>
              <a:off x="1791518" y="1826110"/>
              <a:ext cx="0" cy="3930786"/>
            </a:xfrm>
            <a:prstGeom prst="line">
              <a:avLst/>
            </a:prstGeom>
            <a:noFill/>
            <a:ln w="6350" cap="flat" cmpd="sng" algn="ctr">
              <a:solidFill>
                <a:srgbClr val="C00000"/>
              </a:solidFill>
              <a:prstDash val="solid"/>
              <a:miter lim="800000"/>
            </a:ln>
            <a:effectLst/>
          </p:spPr>
        </p:cxnSp>
        <p:cxnSp>
          <p:nvCxnSpPr>
            <p:cNvPr id="25" name="直接连接符 24"/>
            <p:cNvCxnSpPr/>
            <p:nvPr/>
          </p:nvCxnSpPr>
          <p:spPr>
            <a:xfrm rot="16200000">
              <a:off x="2050419" y="1578144"/>
              <a:ext cx="0" cy="501755"/>
            </a:xfrm>
            <a:prstGeom prst="line">
              <a:avLst/>
            </a:prstGeom>
            <a:noFill/>
            <a:ln w="6350" cap="flat" cmpd="sng" algn="ctr">
              <a:solidFill>
                <a:srgbClr val="C00000"/>
              </a:solidFill>
              <a:prstDash val="solid"/>
              <a:miter lim="800000"/>
            </a:ln>
            <a:effectLst/>
          </p:spPr>
        </p:cxnSp>
        <p:cxnSp>
          <p:nvCxnSpPr>
            <p:cNvPr id="27" name="直接连接符 26"/>
            <p:cNvCxnSpPr/>
            <p:nvPr/>
          </p:nvCxnSpPr>
          <p:spPr>
            <a:xfrm rot="16200000">
              <a:off x="2050419" y="3503676"/>
              <a:ext cx="0" cy="501755"/>
            </a:xfrm>
            <a:prstGeom prst="line">
              <a:avLst/>
            </a:prstGeom>
            <a:noFill/>
            <a:ln w="6350" cap="flat" cmpd="sng" algn="ctr">
              <a:solidFill>
                <a:srgbClr val="C00000"/>
              </a:solidFill>
              <a:prstDash val="solid"/>
              <a:miter lim="800000"/>
            </a:ln>
            <a:effectLst/>
          </p:spPr>
        </p:cxnSp>
        <p:cxnSp>
          <p:nvCxnSpPr>
            <p:cNvPr id="29" name="直接连接符 28"/>
            <p:cNvCxnSpPr/>
            <p:nvPr/>
          </p:nvCxnSpPr>
          <p:spPr>
            <a:xfrm rot="16200000">
              <a:off x="2050419" y="5507265"/>
              <a:ext cx="0" cy="501755"/>
            </a:xfrm>
            <a:prstGeom prst="line">
              <a:avLst/>
            </a:prstGeom>
            <a:noFill/>
            <a:ln w="6350" cap="flat" cmpd="sng" algn="ctr">
              <a:solidFill>
                <a:srgbClr val="C00000"/>
              </a:solidFill>
              <a:prstDash val="solid"/>
              <a:miter lim="800000"/>
            </a:ln>
            <a:effectLst/>
          </p:spPr>
        </p:cxnSp>
      </p:grpSp>
    </p:spTree>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2000"/>
                            </p:stCondLst>
                            <p:childTnLst>
                              <p:par>
                                <p:cTn id="64" presetID="16" presetClass="entr" presetSubtype="37"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arn(outVertical)">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13" grpId="0" animBg="1"/>
      <p:bldP spid="14" grpId="0"/>
      <p:bldP spid="15" grpId="0" animBg="1"/>
      <p:bldP spid="16" grpId="0"/>
      <p:bldP spid="17" grpId="0"/>
      <p:bldP spid="18"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4769355"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第二章：组织设置</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grpSp>
        <p:nvGrpSpPr>
          <p:cNvPr id="30" name="组合 29"/>
          <p:cNvGrpSpPr/>
          <p:nvPr/>
        </p:nvGrpSpPr>
        <p:grpSpPr>
          <a:xfrm>
            <a:off x="1035066" y="1524395"/>
            <a:ext cx="5937756" cy="803354"/>
            <a:chOff x="1833386" y="2256579"/>
            <a:chExt cx="9390465" cy="281329"/>
          </a:xfrm>
        </p:grpSpPr>
        <p:sp>
          <p:nvSpPr>
            <p:cNvPr id="31" name="矩形: 对角圆角 30"/>
            <p:cNvSpPr/>
            <p:nvPr/>
          </p:nvSpPr>
          <p:spPr>
            <a:xfrm>
              <a:off x="1833386" y="2256579"/>
              <a:ext cx="9390465" cy="281329"/>
            </a:xfrm>
            <a:prstGeom prst="round2DiagRect">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665" b="1"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32" name="Text Placeholder 59"/>
            <p:cNvSpPr txBox="1"/>
            <p:nvPr/>
          </p:nvSpPr>
          <p:spPr>
            <a:xfrm>
              <a:off x="1833386" y="2280426"/>
              <a:ext cx="9218309" cy="230231"/>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700" b="1" i="0" u="none" strike="noStrike" kern="1200" cap="none" spc="0" normalizeH="0" baseline="0" noProof="0" dirty="0">
                  <a:ln>
                    <a:noFill/>
                  </a:ln>
                  <a:gradFill>
                    <a:gsLst>
                      <a:gs pos="100000">
                        <a:prstClr val="white"/>
                      </a:gs>
                      <a:gs pos="0">
                        <a:prstClr val="white">
                          <a:lumMod val="95000"/>
                        </a:prstClr>
                      </a:gs>
                    </a:gsLst>
                    <a:path path="circle">
                      <a:fillToRect l="100000" b="100000"/>
                    </a:path>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党员大会或者党员代表大会选举产生</a:t>
              </a:r>
              <a:endParaRPr kumimoji="0" lang="zh-CN" altLang="en-US" sz="2700" b="1" i="0" u="none" strike="noStrike" kern="1200" cap="none" spc="0" normalizeH="0" baseline="0" noProof="0" dirty="0">
                <a:ln>
                  <a:noFill/>
                </a:ln>
                <a:gradFill>
                  <a:gsLst>
                    <a:gs pos="100000">
                      <a:prstClr val="white"/>
                    </a:gs>
                    <a:gs pos="0">
                      <a:prstClr val="white">
                        <a:lumMod val="95000"/>
                      </a:prstClr>
                    </a:gs>
                  </a:gsLst>
                  <a:path path="circle">
                    <a:fillToRect l="100000" b="100000"/>
                  </a:path>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33" name="组合 32"/>
          <p:cNvGrpSpPr/>
          <p:nvPr/>
        </p:nvGrpSpPr>
        <p:grpSpPr>
          <a:xfrm>
            <a:off x="7758708" y="1524395"/>
            <a:ext cx="2735925" cy="788617"/>
            <a:chOff x="2679908" y="3372999"/>
            <a:chExt cx="2735925" cy="493690"/>
          </a:xfrm>
        </p:grpSpPr>
        <p:sp>
          <p:nvSpPr>
            <p:cNvPr id="34" name="PA-1022118"/>
            <p:cNvSpPr/>
            <p:nvPr>
              <p:custDataLst>
                <p:tags r:id="rId1"/>
              </p:custDataLst>
            </p:nvPr>
          </p:nvSpPr>
          <p:spPr>
            <a:xfrm>
              <a:off x="2679908" y="3372999"/>
              <a:ext cx="2735925" cy="493690"/>
            </a:xfrm>
            <a:prstGeom prst="rect">
              <a:avLst/>
            </a:prstGeom>
            <a:noFill/>
            <a:ln w="19050" cap="flat">
              <a:solidFill>
                <a:srgbClr val="C00000"/>
              </a:solidFill>
              <a:prstDash val="solid"/>
              <a:miter lim="800000"/>
            </a:ln>
            <a:effectLst/>
          </p:spPr>
          <p:txBody>
            <a:bodyPr vert="horz" wrap="square" lIns="121917" tIns="60958" rIns="121917" bIns="60958" numCol="1" anchor="ctr"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lt"/>
              </a:endParaRPr>
            </a:p>
          </p:txBody>
        </p:sp>
        <p:sp>
          <p:nvSpPr>
            <p:cNvPr id="35" name="矩形 34"/>
            <p:cNvSpPr/>
            <p:nvPr/>
          </p:nvSpPr>
          <p:spPr>
            <a:xfrm>
              <a:off x="2707233" y="3427286"/>
              <a:ext cx="2708600" cy="3660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lt"/>
                </a:rPr>
                <a:t>国有企业党委</a:t>
              </a:r>
              <a:endParaRPr kumimoji="0" lang="zh-CN"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lt"/>
              </a:endParaRPr>
            </a:p>
          </p:txBody>
        </p:sp>
      </p:grpSp>
      <p:sp>
        <p:nvSpPr>
          <p:cNvPr id="36" name="右箭头 8"/>
          <p:cNvSpPr/>
          <p:nvPr/>
        </p:nvSpPr>
        <p:spPr>
          <a:xfrm>
            <a:off x="7102030" y="1655201"/>
            <a:ext cx="560127" cy="497448"/>
          </a:xfrm>
          <a:prstGeom prst="rightArrow">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665"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37" name="组合 36"/>
          <p:cNvGrpSpPr/>
          <p:nvPr/>
        </p:nvGrpSpPr>
        <p:grpSpPr>
          <a:xfrm>
            <a:off x="1035066" y="3251713"/>
            <a:ext cx="5937756" cy="803354"/>
            <a:chOff x="1833386" y="2256579"/>
            <a:chExt cx="9390465" cy="281329"/>
          </a:xfrm>
        </p:grpSpPr>
        <p:sp>
          <p:nvSpPr>
            <p:cNvPr id="38" name="矩形: 对角圆角 37"/>
            <p:cNvSpPr/>
            <p:nvPr/>
          </p:nvSpPr>
          <p:spPr>
            <a:xfrm>
              <a:off x="1833386" y="2256579"/>
              <a:ext cx="9390465" cy="281329"/>
            </a:xfrm>
            <a:prstGeom prst="round2DiagRect">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665"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39" name="Text Placeholder 59"/>
            <p:cNvSpPr txBox="1"/>
            <p:nvPr/>
          </p:nvSpPr>
          <p:spPr>
            <a:xfrm>
              <a:off x="1833386" y="2280426"/>
              <a:ext cx="9218309" cy="230231"/>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700" b="1" i="0" u="none" strike="noStrike" kern="1200" cap="none" spc="0" normalizeH="0" baseline="0" noProof="0" dirty="0">
                  <a:ln>
                    <a:noFill/>
                  </a:ln>
                  <a:gradFill>
                    <a:gsLst>
                      <a:gs pos="100000">
                        <a:prstClr val="white"/>
                      </a:gs>
                      <a:gs pos="0">
                        <a:prstClr val="white">
                          <a:lumMod val="95000"/>
                        </a:prstClr>
                      </a:gs>
                    </a:gsLst>
                    <a:path path="circle">
                      <a:fillToRect l="100000" b="100000"/>
                    </a:path>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党员大会选举产生</a:t>
              </a:r>
              <a:endParaRPr kumimoji="0" lang="zh-CN" altLang="en-US" sz="2700" b="1" i="0" u="none" strike="noStrike" kern="1200" cap="none" spc="0" normalizeH="0" baseline="0" noProof="0" dirty="0">
                <a:ln>
                  <a:noFill/>
                </a:ln>
                <a:gradFill>
                  <a:gsLst>
                    <a:gs pos="100000">
                      <a:prstClr val="white"/>
                    </a:gs>
                    <a:gs pos="0">
                      <a:prstClr val="white">
                        <a:lumMod val="95000"/>
                      </a:prstClr>
                    </a:gs>
                  </a:gsLst>
                  <a:path path="circle">
                    <a:fillToRect l="100000" b="100000"/>
                  </a:path>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40" name="组合 39"/>
          <p:cNvGrpSpPr/>
          <p:nvPr/>
        </p:nvGrpSpPr>
        <p:grpSpPr>
          <a:xfrm>
            <a:off x="7758708" y="3251712"/>
            <a:ext cx="2746811" cy="788617"/>
            <a:chOff x="2679908" y="3372999"/>
            <a:chExt cx="2746811" cy="493690"/>
          </a:xfrm>
        </p:grpSpPr>
        <p:sp>
          <p:nvSpPr>
            <p:cNvPr id="41" name="PA-1022118"/>
            <p:cNvSpPr/>
            <p:nvPr>
              <p:custDataLst>
                <p:tags r:id="rId2"/>
              </p:custDataLst>
            </p:nvPr>
          </p:nvSpPr>
          <p:spPr>
            <a:xfrm>
              <a:off x="2679908" y="3372999"/>
              <a:ext cx="2735925" cy="493690"/>
            </a:xfrm>
            <a:prstGeom prst="rect">
              <a:avLst/>
            </a:prstGeom>
            <a:noFill/>
            <a:ln w="19050" cap="flat">
              <a:solidFill>
                <a:srgbClr val="C00000"/>
              </a:solidFill>
              <a:prstDash val="solid"/>
              <a:miter lim="800000"/>
            </a:ln>
            <a:effectLst/>
          </p:spPr>
          <p:txBody>
            <a:bodyPr vert="horz" wrap="square" lIns="121917" tIns="60958" rIns="121917" bIns="60958" numCol="1" anchor="ctr"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lt"/>
              </a:endParaRPr>
            </a:p>
          </p:txBody>
        </p:sp>
        <p:sp>
          <p:nvSpPr>
            <p:cNvPr id="42" name="矩形 41"/>
            <p:cNvSpPr/>
            <p:nvPr/>
          </p:nvSpPr>
          <p:spPr>
            <a:xfrm>
              <a:off x="2718119" y="3468176"/>
              <a:ext cx="2708600" cy="28901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lt"/>
                </a:rPr>
                <a:t>党总支和支部委员</a:t>
              </a:r>
              <a:endParaRPr kumimoji="0" lang="zh-CN"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lt"/>
              </a:endParaRPr>
            </a:p>
          </p:txBody>
        </p:sp>
      </p:grpSp>
      <p:sp>
        <p:nvSpPr>
          <p:cNvPr id="43" name="右箭头 18"/>
          <p:cNvSpPr/>
          <p:nvPr/>
        </p:nvSpPr>
        <p:spPr>
          <a:xfrm>
            <a:off x="7102030" y="3382519"/>
            <a:ext cx="560127" cy="497448"/>
          </a:xfrm>
          <a:prstGeom prst="rightArrow">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665"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909216" y="4442754"/>
            <a:ext cx="9585417" cy="88113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任期届满应当按期进行换届选举。根据党组织隶属关系和干部管理权限，上级党组织一般应当</a:t>
            </a:r>
            <a:r>
              <a:rPr kumimoji="0" lang="zh-CN" altLang="en-US" sz="1800" b="1" i="0" u="none" strike="noStrike" kern="1200" cap="none" spc="0" normalizeH="0" baseline="0" noProof="0" dirty="0">
                <a:ln>
                  <a:noFill/>
                </a:ln>
                <a:solidFill>
                  <a:srgbClr val="DA0000"/>
                </a:solidFill>
                <a:effectLst/>
                <a:uLnTx/>
                <a:uFillTx/>
                <a:latin typeface="微软雅黑" panose="020B0503020204020204" pitchFamily="34" charset="-122"/>
                <a:ea typeface="微软雅黑" panose="020B0503020204020204" pitchFamily="34" charset="-122"/>
                <a:cs typeface="+mn-cs"/>
              </a:rPr>
              <a:t>提前</a:t>
            </a:r>
            <a:r>
              <a:rPr kumimoji="0" lang="en-US" altLang="zh-CN" sz="1800" b="1" i="0" u="none" strike="noStrike" kern="1200" cap="none" spc="0" normalizeH="0" baseline="0" noProof="0" dirty="0">
                <a:ln>
                  <a:noFill/>
                </a:ln>
                <a:solidFill>
                  <a:srgbClr val="DA0000"/>
                </a:solidFill>
                <a:effectLst/>
                <a:uLnTx/>
                <a:uFillTx/>
                <a:latin typeface="微软雅黑" panose="020B0503020204020204" pitchFamily="34" charset="-122"/>
                <a:ea typeface="微软雅黑" panose="020B0503020204020204" pitchFamily="34" charset="-122"/>
                <a:cs typeface="+mn-cs"/>
              </a:rPr>
              <a:t>6</a:t>
            </a:r>
            <a:r>
              <a:rPr kumimoji="0" lang="zh-CN" altLang="en-US" sz="1800" b="1" i="0" u="none" strike="noStrike" kern="1200" cap="none" spc="0" normalizeH="0" baseline="0" noProof="0" dirty="0">
                <a:ln>
                  <a:noFill/>
                </a:ln>
                <a:solidFill>
                  <a:srgbClr val="DA0000"/>
                </a:solidFill>
                <a:effectLst/>
                <a:uLnTx/>
                <a:uFillTx/>
                <a:latin typeface="微软雅黑" panose="020B0503020204020204" pitchFamily="34" charset="-122"/>
                <a:ea typeface="微软雅黑" panose="020B0503020204020204" pitchFamily="34" charset="-122"/>
                <a:cs typeface="+mn-cs"/>
              </a:rPr>
              <a:t>个月</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提醒做好换届准备工作。</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5" name="矩形 44"/>
          <p:cNvSpPr/>
          <p:nvPr/>
        </p:nvSpPr>
        <p:spPr>
          <a:xfrm>
            <a:off x="909216" y="5255442"/>
            <a:ext cx="9596303" cy="129663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央企业直属企业（单位）党组织换届选举工作，以中央企业党委（党组）为主指导，审批程序按照党内有关规定办理。中央企业及其直属企业（单位）召开党员代表大会，可以为党组织隶属地方党组织的下一级企业（单位）分配代表名额。</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6" name="TextBox 42"/>
          <p:cNvSpPr txBox="1"/>
          <p:nvPr/>
        </p:nvSpPr>
        <p:spPr>
          <a:xfrm>
            <a:off x="7864051" y="2140330"/>
            <a:ext cx="2552564" cy="544830"/>
          </a:xfrm>
          <a:prstGeom prst="round2DiagRect">
            <a:avLst/>
          </a:prstGeom>
          <a:solidFill>
            <a:srgbClr val="C00000"/>
          </a:solidFill>
          <a:ln>
            <a:solidFill>
              <a:srgbClr val="C00000"/>
            </a:solid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任期五年</a:t>
            </a:r>
            <a:endParaRPr kumimoji="0" lang="zh-CN" altLang="en-US"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7" name="TextBox 42"/>
          <p:cNvSpPr txBox="1"/>
          <p:nvPr/>
        </p:nvSpPr>
        <p:spPr>
          <a:xfrm>
            <a:off x="7864051" y="3873337"/>
            <a:ext cx="2552564" cy="544830"/>
          </a:xfrm>
          <a:prstGeom prst="round2DiagRect">
            <a:avLst/>
          </a:prstGeom>
          <a:solidFill>
            <a:srgbClr val="C00000"/>
          </a:solidFill>
          <a:ln>
            <a:solidFill>
              <a:srgbClr val="C00000"/>
            </a:solid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任期三年</a:t>
            </a:r>
            <a:endParaRPr kumimoji="0" lang="zh-CN" altLang="en-US"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up)">
                                      <p:cBhvr>
                                        <p:cTn id="44" dur="500"/>
                                        <p:tgtEl>
                                          <p:spTgt spid="46"/>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fltVal val="0"/>
                                          </p:val>
                                        </p:tav>
                                        <p:tav tm="100000">
                                          <p:val>
                                            <p:strVal val="#ppt_h"/>
                                          </p:val>
                                        </p:tav>
                                      </p:tavLst>
                                    </p:anim>
                                    <p:animEffect transition="in" filter="fade">
                                      <p:cBhvr>
                                        <p:cTn id="50" dur="500"/>
                                        <p:tgtEl>
                                          <p:spTgt spid="37"/>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500"/>
                                        <p:tgtEl>
                                          <p:spTgt spid="43"/>
                                        </p:tgtEl>
                                      </p:cBhvr>
                                    </p:animEffect>
                                  </p:childTnLst>
                                </p:cTn>
                              </p:par>
                            </p:childTnLst>
                          </p:cTn>
                        </p:par>
                        <p:par>
                          <p:cTn id="55" fill="hold">
                            <p:stCondLst>
                              <p:cond delay="150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500"/>
                                        <p:tgtEl>
                                          <p:spTgt spid="44"/>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36" grpId="0" animBg="1"/>
      <p:bldP spid="43" grpId="0" animBg="1"/>
      <p:bldP spid="44" grpId="0"/>
      <p:bldP spid="45" grpId="0"/>
      <p:bldP spid="46"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片包含 游戏机, 灯, 笔记本&#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08062" y="81450"/>
            <a:ext cx="2524037" cy="2524037"/>
          </a:xfrm>
          <a:prstGeom prst="rect">
            <a:avLst/>
          </a:prstGeom>
        </p:spPr>
      </p:pic>
      <p:sp>
        <p:nvSpPr>
          <p:cNvPr id="13" name="TextBox 6"/>
          <p:cNvSpPr txBox="1"/>
          <p:nvPr/>
        </p:nvSpPr>
        <p:spPr>
          <a:xfrm>
            <a:off x="4840989" y="1155664"/>
            <a:ext cx="2994420" cy="707858"/>
          </a:xfrm>
          <a:prstGeom prst="rect">
            <a:avLst/>
          </a:prstGeom>
          <a:noFill/>
        </p:spPr>
        <p:txBody>
          <a:bodyPr wrap="none" lIns="91413" tIns="45706" rIns="91413" bIns="4570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w="6350">
                  <a:noFill/>
                </a:ln>
                <a:solidFill>
                  <a:srgbClr val="BC000D"/>
                </a:solidFill>
                <a:effectLst/>
                <a:uLnTx/>
                <a:uFillTx/>
                <a:latin typeface="微软雅黑" panose="020B0503020204020204" pitchFamily="34" charset="-122"/>
                <a:ea typeface="微软雅黑" panose="020B0503020204020204" pitchFamily="34" charset="-122"/>
                <a:cs typeface="+mn-cs"/>
              </a:rPr>
              <a:t> 前 言 </a:t>
            </a:r>
            <a:r>
              <a:rPr kumimoji="0" lang="en-US" altLang="zh-CN" sz="2000" b="1" i="0" u="none" strike="noStrike" kern="1200" cap="none" spc="0" normalizeH="0" baseline="0" noProof="0" dirty="0">
                <a:ln w="6350">
                  <a:noFill/>
                </a:ln>
                <a:solidFill>
                  <a:srgbClr val="BC000D"/>
                </a:solidFill>
                <a:effectLst/>
                <a:uLnTx/>
                <a:uFillTx/>
                <a:latin typeface="微软雅黑" panose="020B0503020204020204" pitchFamily="34" charset="-122"/>
                <a:ea typeface="微软雅黑" panose="020B0503020204020204" pitchFamily="34" charset="-122"/>
                <a:cs typeface="+mn-cs"/>
              </a:rPr>
              <a:t>/ PREFACE</a:t>
            </a:r>
            <a:endParaRPr kumimoji="0" lang="zh-CN" altLang="en-US" sz="2000" b="1" i="0" u="none" strike="noStrike" kern="1200" cap="none" spc="0" normalizeH="0" baseline="0" noProof="0" dirty="0">
              <a:ln w="6350">
                <a:noFill/>
              </a:ln>
              <a:solidFill>
                <a:srgbClr val="BC000D"/>
              </a:solidFill>
              <a:effectLst/>
              <a:uLnTx/>
              <a:uFillTx/>
              <a:latin typeface="微软雅黑" panose="020B0503020204020204" pitchFamily="34" charset="-122"/>
              <a:ea typeface="微软雅黑" panose="020B0503020204020204" pitchFamily="34" charset="-122"/>
              <a:cs typeface="+mn-cs"/>
            </a:endParaRPr>
          </a:p>
        </p:txBody>
      </p:sp>
      <p:sp>
        <p:nvSpPr>
          <p:cNvPr id="14" name="TextBox 9"/>
          <p:cNvSpPr txBox="1"/>
          <p:nvPr/>
        </p:nvSpPr>
        <p:spPr>
          <a:xfrm>
            <a:off x="1309168" y="2338983"/>
            <a:ext cx="9348999" cy="2345742"/>
          </a:xfrm>
          <a:prstGeom prst="rect">
            <a:avLst/>
          </a:prstGeom>
          <a:noFill/>
        </p:spPr>
        <p:txBody>
          <a:bodyPr wrap="square" lIns="91413" tIns="45706" rIns="91413"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mn-lt"/>
              </a:rPr>
              <a:t>国有企业是中国特色社会主义的重要物质基础和政治基础，是党执政兴国的重要支柱和依靠力量。坚持党的领导、加强党的建设是国有企业的“根”和“魂”，是我国国有企业的光荣传统和独特优势。近日，中共中央印发</a:t>
            </a:r>
            <a:r>
              <a:rPr kumimoji="0" lang="en-US" altLang="zh-CN" sz="20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mn-lt"/>
              </a:rPr>
              <a:t>《</a:t>
            </a:r>
            <a:r>
              <a:rPr kumimoji="0" lang="zh-CN" altLang="en-US" sz="20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mn-lt"/>
              </a:rPr>
              <a:t>中国共产党国有企业基层组织工作条例（试行）</a:t>
            </a:r>
            <a:r>
              <a:rPr kumimoji="0" lang="en-US" altLang="zh-CN" sz="20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mn-lt"/>
              </a:rPr>
              <a:t>》</a:t>
            </a:r>
            <a:r>
              <a:rPr kumimoji="0" lang="zh-CN" altLang="en-US" sz="20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mn-lt"/>
              </a:rPr>
              <a:t>（以下简称</a:t>
            </a:r>
            <a:r>
              <a:rPr kumimoji="0" lang="en-US" altLang="zh-CN" sz="20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mn-lt"/>
              </a:rPr>
              <a:t>《</a:t>
            </a:r>
            <a:r>
              <a:rPr kumimoji="0" lang="zh-CN" altLang="en-US" sz="20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mn-lt"/>
              </a:rPr>
              <a:t>条例</a:t>
            </a:r>
            <a:r>
              <a:rPr kumimoji="0" lang="en-US" altLang="zh-CN" sz="20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mn-lt"/>
              </a:rPr>
              <a:t>》</a:t>
            </a:r>
            <a:r>
              <a:rPr kumimoji="0" lang="zh-CN" altLang="en-US" sz="20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ea"/>
                <a:sym typeface="+mn-lt"/>
              </a:rPr>
              <a:t>）</a:t>
            </a:r>
            <a:r>
              <a:rPr kumimoji="0" lang="zh-CN" altLang="en-US" sz="20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mn-lt"/>
              </a:rPr>
              <a:t>，对国有企业党组织工作作出全面规范，为新时代加强国有企业党的建设提供了基本遵循。</a:t>
            </a:r>
            <a:endParaRPr kumimoji="0" lang="zh-CN" altLang="en-US" sz="20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mn-lt"/>
            </a:endParaRPr>
          </a:p>
        </p:txBody>
      </p: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t="65660"/>
          <a:stretch>
            <a:fillRect/>
          </a:stretch>
        </p:blipFill>
        <p:spPr>
          <a:xfrm>
            <a:off x="0" y="4737575"/>
            <a:ext cx="12192000" cy="2120425"/>
          </a:xfrm>
          <a:prstGeom prst="rect">
            <a:avLst/>
          </a:prstGeom>
        </p:spPr>
      </p:pic>
      <p:pic>
        <p:nvPicPr>
          <p:cNvPr id="11" name="图片 10"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62" r="63690" b="85004"/>
          <a:stretch>
            <a:fillRect/>
          </a:stretch>
        </p:blipFill>
        <p:spPr>
          <a:xfrm>
            <a:off x="0" y="-59611"/>
            <a:ext cx="5734783" cy="12893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advTm="0">
        <p:circle/>
      </p:transition>
    </mc:Choice>
    <mc:Fallback>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4769355"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第二章：组织设置</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grpSp>
        <p:nvGrpSpPr>
          <p:cNvPr id="23" name="组合 22"/>
          <p:cNvGrpSpPr/>
          <p:nvPr/>
        </p:nvGrpSpPr>
        <p:grpSpPr>
          <a:xfrm>
            <a:off x="778198" y="2163556"/>
            <a:ext cx="5063159" cy="3302595"/>
            <a:chOff x="1032841" y="2105682"/>
            <a:chExt cx="5063159" cy="3302595"/>
          </a:xfrm>
        </p:grpSpPr>
        <p:sp>
          <p:nvSpPr>
            <p:cNvPr id="24" name="矩形: 对角圆角 23"/>
            <p:cNvSpPr/>
            <p:nvPr/>
          </p:nvSpPr>
          <p:spPr>
            <a:xfrm>
              <a:off x="1032841" y="2105682"/>
              <a:ext cx="5063159" cy="3302595"/>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25" name="直接连接符 24"/>
            <p:cNvCxnSpPr/>
            <p:nvPr/>
          </p:nvCxnSpPr>
          <p:spPr>
            <a:xfrm>
              <a:off x="1314930" y="2958938"/>
              <a:ext cx="13004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文本框 30"/>
            <p:cNvSpPr txBox="1"/>
            <p:nvPr/>
          </p:nvSpPr>
          <p:spPr>
            <a:xfrm>
              <a:off x="1202424" y="3161371"/>
              <a:ext cx="4723992" cy="2023946"/>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一般由</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5</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至</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9</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人</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组成，最多</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不超过</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11</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人</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，其中书记</a:t>
              </a:r>
              <a:r>
                <a:rPr kumimoji="0" lang="en-US" altLang="zh-CN"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1</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人、副书记</a:t>
              </a:r>
              <a:r>
                <a:rPr kumimoji="0" lang="en-US" altLang="zh-CN"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1</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至</a:t>
              </a:r>
              <a:r>
                <a:rPr kumimoji="0" lang="en-US" altLang="zh-CN"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2</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人。设立常务委员会的，党委常务委员会委员一般</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5</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至</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7</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人</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、最多</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不超过</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9</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人</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，党委委员一般</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15</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至</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21</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人。党委委员一般应当有</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3</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年</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以上党龄，其中中央企业及其直属企业（单位）、省属国有企业的党委委员应当有</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5</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年</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以上党龄。</a:t>
              </a:r>
              <a:endPar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9" name="矩形 48"/>
            <p:cNvSpPr/>
            <p:nvPr/>
          </p:nvSpPr>
          <p:spPr>
            <a:xfrm flipH="1">
              <a:off x="1217626" y="2306343"/>
              <a:ext cx="2406520" cy="481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92500"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国有企业党委</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50" name="组合 49"/>
          <p:cNvGrpSpPr/>
          <p:nvPr/>
        </p:nvGrpSpPr>
        <p:grpSpPr>
          <a:xfrm>
            <a:off x="5899103" y="2163556"/>
            <a:ext cx="5063159" cy="3302595"/>
            <a:chOff x="6153746" y="2105682"/>
            <a:chExt cx="5063159" cy="3302595"/>
          </a:xfrm>
        </p:grpSpPr>
        <p:sp>
          <p:nvSpPr>
            <p:cNvPr id="51" name="矩形: 对角圆角 50"/>
            <p:cNvSpPr/>
            <p:nvPr/>
          </p:nvSpPr>
          <p:spPr>
            <a:xfrm>
              <a:off x="6153746" y="2105682"/>
              <a:ext cx="5063159" cy="3302595"/>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52" name="直接连接符 51"/>
            <p:cNvCxnSpPr/>
            <p:nvPr/>
          </p:nvCxnSpPr>
          <p:spPr>
            <a:xfrm>
              <a:off x="6485248" y="2958938"/>
              <a:ext cx="13004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文本框 30"/>
            <p:cNvSpPr txBox="1"/>
            <p:nvPr/>
          </p:nvSpPr>
          <p:spPr>
            <a:xfrm>
              <a:off x="6323329" y="3161371"/>
              <a:ext cx="4723992" cy="2023946"/>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一般由</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5</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至</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7</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人组成，最多</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不超过</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9</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人</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；支部委员会由</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3</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至</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5</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人</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组成，一般</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不超过</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7</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人</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。正式党员</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不足</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7</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人</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的党支部，设</a:t>
              </a:r>
              <a:r>
                <a:rPr kumimoji="0" lang="en-US" altLang="zh-CN"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1</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名书记，必要时可以设</a:t>
              </a:r>
              <a:r>
                <a:rPr kumimoji="0" lang="en-US" altLang="zh-CN"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1</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名副书记。党支部（党总支）书记一般应当有</a:t>
              </a:r>
              <a:r>
                <a:rPr kumimoji="0" lang="en-US" altLang="zh-CN"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1</a:t>
              </a:r>
              <a:r>
                <a:rPr kumimoji="0" lang="zh-CN" altLang="en-US" sz="1400" b="1"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年</a:t>
              </a:r>
              <a:r>
                <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以上党龄。</a:t>
              </a:r>
              <a:endParaRPr kumimoji="0" lang="zh-CN" altLang="en-US" sz="1400" b="0" i="0" u="none" strike="noStrike" kern="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5" name="矩形 54"/>
            <p:cNvSpPr/>
            <p:nvPr/>
          </p:nvSpPr>
          <p:spPr>
            <a:xfrm flipH="1">
              <a:off x="6338531" y="2306343"/>
              <a:ext cx="2406520" cy="481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85000"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国有企业党总支</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4769355"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第二章：组织设置</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15" name="矩形 14"/>
          <p:cNvSpPr/>
          <p:nvPr/>
        </p:nvSpPr>
        <p:spPr bwMode="auto">
          <a:xfrm>
            <a:off x="2103130" y="1524902"/>
            <a:ext cx="8406706" cy="1137555"/>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6" name="箭头: 五边形 15"/>
          <p:cNvSpPr/>
          <p:nvPr/>
        </p:nvSpPr>
        <p:spPr bwMode="auto">
          <a:xfrm>
            <a:off x="288468" y="1667454"/>
            <a:ext cx="2163425" cy="8472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cs typeface="+mn-cs"/>
            </a:endParaRPr>
          </a:p>
        </p:txBody>
      </p:sp>
      <p:sp>
        <p:nvSpPr>
          <p:cNvPr id="17" name="矩形 16"/>
          <p:cNvSpPr/>
          <p:nvPr/>
        </p:nvSpPr>
        <p:spPr>
          <a:xfrm>
            <a:off x="472495" y="1829444"/>
            <a:ext cx="172819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字魂35号-经典雅黑"/>
                <a:ea typeface="+mj-ea"/>
                <a:cs typeface="+mn-cs"/>
              </a:rPr>
              <a:t>第七条</a:t>
            </a:r>
            <a:endParaRPr kumimoji="0" lang="zh-CN" altLang="en-US" sz="2800" b="0" i="0" u="none" strike="noStrike" kern="1200" cap="none" spc="0" normalizeH="0" baseline="0" noProof="0" dirty="0">
              <a:ln>
                <a:noFill/>
              </a:ln>
              <a:solidFill>
                <a:prstClr val="white"/>
              </a:solidFill>
              <a:effectLst/>
              <a:uLnTx/>
              <a:uFillTx/>
              <a:latin typeface="字魂35号-经典雅黑"/>
              <a:ea typeface="+mj-ea"/>
              <a:cs typeface="+mn-cs"/>
            </a:endParaRPr>
          </a:p>
        </p:txBody>
      </p:sp>
      <p:sp>
        <p:nvSpPr>
          <p:cNvPr id="18" name="矩形 17"/>
          <p:cNvSpPr/>
          <p:nvPr/>
        </p:nvSpPr>
        <p:spPr>
          <a:xfrm>
            <a:off x="2451893" y="1504456"/>
            <a:ext cx="8057943" cy="1137556"/>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cs typeface="+mn-ea"/>
                <a:sym typeface="+mn-lt"/>
              </a:rPr>
              <a:t>国有企业党组织书记、副书记以及设立常务委员会的党委常务委员会委员，一般由本级委员会全体会议选举产生。选举结果报上级党组织批准，中央企业党委（党组）认为有必要时，可以调动或者指派直属企业（单位）党组织负责人。</a:t>
            </a:r>
            <a:endParaRPr kumimoji="0" lang="zh-CN" altLang="zh-CN" sz="1800" b="0" i="0" u="none" strike="noStrike" kern="0" cap="none" spc="0" normalizeH="0" baseline="0" noProof="0" dirty="0">
              <a:ln>
                <a:noFill/>
              </a:ln>
              <a:solidFill>
                <a:prstClr val="black"/>
              </a:solidFill>
              <a:effectLst/>
              <a:uLnTx/>
              <a:uFillTx/>
              <a:latin typeface="微软雅黑" panose="020B0503020204020204" pitchFamily="34" charset="-122"/>
              <a:cs typeface="+mn-ea"/>
              <a:sym typeface="+mn-lt"/>
            </a:endParaRPr>
          </a:p>
        </p:txBody>
      </p:sp>
      <p:sp>
        <p:nvSpPr>
          <p:cNvPr id="27" name="矩形 26"/>
          <p:cNvSpPr/>
          <p:nvPr/>
        </p:nvSpPr>
        <p:spPr bwMode="auto">
          <a:xfrm>
            <a:off x="2103130" y="2854386"/>
            <a:ext cx="8406706" cy="1137555"/>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0" name="箭头: 五边形 29"/>
          <p:cNvSpPr/>
          <p:nvPr/>
        </p:nvSpPr>
        <p:spPr bwMode="auto">
          <a:xfrm>
            <a:off x="288468" y="2996938"/>
            <a:ext cx="2163425" cy="8472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cs typeface="+mn-cs"/>
            </a:endParaRPr>
          </a:p>
        </p:txBody>
      </p:sp>
      <p:sp>
        <p:nvSpPr>
          <p:cNvPr id="31" name="矩形 30"/>
          <p:cNvSpPr/>
          <p:nvPr/>
        </p:nvSpPr>
        <p:spPr>
          <a:xfrm>
            <a:off x="472495" y="3158928"/>
            <a:ext cx="172819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字魂35号-经典雅黑"/>
                <a:ea typeface="+mj-ea"/>
                <a:cs typeface="+mn-cs"/>
              </a:rPr>
              <a:t>第八条</a:t>
            </a:r>
            <a:endParaRPr kumimoji="0" lang="zh-CN" altLang="en-US" sz="2800" b="0" i="0" u="none" strike="noStrike" kern="1200" cap="none" spc="0" normalizeH="0" baseline="0" noProof="0" dirty="0">
              <a:ln>
                <a:noFill/>
              </a:ln>
              <a:solidFill>
                <a:prstClr val="white"/>
              </a:solidFill>
              <a:effectLst/>
              <a:uLnTx/>
              <a:uFillTx/>
              <a:latin typeface="字魂35号-经典雅黑"/>
              <a:ea typeface="+mj-ea"/>
              <a:cs typeface="+mn-cs"/>
            </a:endParaRPr>
          </a:p>
        </p:txBody>
      </p:sp>
      <p:sp>
        <p:nvSpPr>
          <p:cNvPr id="32" name="矩形 31"/>
          <p:cNvSpPr/>
          <p:nvPr/>
        </p:nvSpPr>
        <p:spPr>
          <a:xfrm>
            <a:off x="2451892" y="3031809"/>
            <a:ext cx="7976897" cy="77745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cs typeface="+mn-ea"/>
                <a:sym typeface="+mn-lt"/>
              </a:rPr>
              <a:t>国有企业党委设立纪律检查委员会或者纪律检查委员，党总支和支部委员会设立纪律检查委员。</a:t>
            </a:r>
            <a:endParaRPr kumimoji="0" lang="zh-CN" altLang="zh-CN" sz="1800" b="0" i="0" u="none" strike="noStrike" kern="0" cap="none" spc="0" normalizeH="0" baseline="0" noProof="0" dirty="0">
              <a:ln>
                <a:noFill/>
              </a:ln>
              <a:solidFill>
                <a:prstClr val="black"/>
              </a:solidFill>
              <a:effectLst/>
              <a:uLnTx/>
              <a:uFillTx/>
              <a:latin typeface="微软雅黑" panose="020B0503020204020204" pitchFamily="34" charset="-122"/>
              <a:cs typeface="+mn-ea"/>
              <a:sym typeface="+mn-lt"/>
            </a:endParaRPr>
          </a:p>
        </p:txBody>
      </p:sp>
      <p:sp>
        <p:nvSpPr>
          <p:cNvPr id="33" name="矩形 32"/>
          <p:cNvSpPr/>
          <p:nvPr/>
        </p:nvSpPr>
        <p:spPr bwMode="auto">
          <a:xfrm>
            <a:off x="2103130" y="4183870"/>
            <a:ext cx="8406706" cy="1137555"/>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4" name="箭头: 五边形 33"/>
          <p:cNvSpPr/>
          <p:nvPr/>
        </p:nvSpPr>
        <p:spPr bwMode="auto">
          <a:xfrm>
            <a:off x="288468" y="4326422"/>
            <a:ext cx="2163425" cy="8472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cs typeface="+mn-cs"/>
            </a:endParaRPr>
          </a:p>
        </p:txBody>
      </p:sp>
      <p:sp>
        <p:nvSpPr>
          <p:cNvPr id="35" name="矩形 34"/>
          <p:cNvSpPr/>
          <p:nvPr/>
        </p:nvSpPr>
        <p:spPr>
          <a:xfrm>
            <a:off x="472495" y="4488412"/>
            <a:ext cx="172819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字魂35号-经典雅黑"/>
                <a:ea typeface="+mj-ea"/>
                <a:cs typeface="+mn-cs"/>
              </a:rPr>
              <a:t>第九条</a:t>
            </a:r>
            <a:endParaRPr kumimoji="0" lang="zh-CN" altLang="en-US" sz="2800" b="0" i="0" u="none" strike="noStrike" kern="1200" cap="none" spc="0" normalizeH="0" baseline="0" noProof="0" dirty="0">
              <a:ln>
                <a:noFill/>
              </a:ln>
              <a:solidFill>
                <a:prstClr val="white"/>
              </a:solidFill>
              <a:effectLst/>
              <a:uLnTx/>
              <a:uFillTx/>
              <a:latin typeface="字魂35号-经典雅黑"/>
              <a:ea typeface="+mj-ea"/>
              <a:cs typeface="+mn-cs"/>
            </a:endParaRPr>
          </a:p>
        </p:txBody>
      </p:sp>
      <p:sp>
        <p:nvSpPr>
          <p:cNvPr id="36" name="矩形 35"/>
          <p:cNvSpPr/>
          <p:nvPr/>
        </p:nvSpPr>
        <p:spPr>
          <a:xfrm>
            <a:off x="2451893" y="4163424"/>
            <a:ext cx="7780127" cy="1137556"/>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cs typeface="+mn-ea"/>
                <a:sym typeface="+mn-lt"/>
              </a:rPr>
              <a:t>国有企业在推进混合所有制改革过程中，应当同步设置或者调整党的组织，理顺党组织隶属关系，同步选配好党组织负责人和党务工作人员，有效开展党的工作。</a:t>
            </a:r>
            <a:endParaRPr kumimoji="0" lang="zh-CN" altLang="zh-CN" sz="1800" b="0" i="0" u="none" strike="noStrike" kern="0" cap="none" spc="0" normalizeH="0" baseline="0" noProof="0" dirty="0">
              <a:ln>
                <a:noFill/>
              </a:ln>
              <a:solidFill>
                <a:prstClr val="black"/>
              </a:solidFill>
              <a:effectLst/>
              <a:uLnTx/>
              <a:uFillTx/>
              <a:latin typeface="微软雅黑" panose="020B0503020204020204" pitchFamily="34" charset="-122"/>
              <a:cs typeface="+mn-ea"/>
              <a:sym typeface="+mn-lt"/>
            </a:endParaRPr>
          </a:p>
        </p:txBody>
      </p:sp>
      <p:sp>
        <p:nvSpPr>
          <p:cNvPr id="37" name="矩形 36"/>
          <p:cNvSpPr/>
          <p:nvPr/>
        </p:nvSpPr>
        <p:spPr bwMode="auto">
          <a:xfrm>
            <a:off x="2103130" y="5513354"/>
            <a:ext cx="8406706" cy="1137555"/>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8" name="箭头: 五边形 37"/>
          <p:cNvSpPr/>
          <p:nvPr/>
        </p:nvSpPr>
        <p:spPr bwMode="auto">
          <a:xfrm>
            <a:off x="288468" y="5655906"/>
            <a:ext cx="2163425" cy="8472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cs typeface="+mn-cs"/>
            </a:endParaRPr>
          </a:p>
        </p:txBody>
      </p:sp>
      <p:sp>
        <p:nvSpPr>
          <p:cNvPr id="39" name="矩形 38"/>
          <p:cNvSpPr/>
          <p:nvPr/>
        </p:nvSpPr>
        <p:spPr>
          <a:xfrm>
            <a:off x="472495" y="5817896"/>
            <a:ext cx="172819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字魂35号-经典雅黑"/>
                <a:ea typeface="+mj-ea"/>
                <a:cs typeface="+mn-cs"/>
              </a:rPr>
              <a:t>第十条</a:t>
            </a:r>
            <a:endParaRPr kumimoji="0" lang="zh-CN" altLang="en-US" sz="2800" b="0" i="0" u="none" strike="noStrike" kern="1200" cap="none" spc="0" normalizeH="0" baseline="0" noProof="0" dirty="0">
              <a:ln>
                <a:noFill/>
              </a:ln>
              <a:solidFill>
                <a:prstClr val="white"/>
              </a:solidFill>
              <a:effectLst/>
              <a:uLnTx/>
              <a:uFillTx/>
              <a:latin typeface="字魂35号-经典雅黑"/>
              <a:ea typeface="+mj-ea"/>
              <a:cs typeface="+mn-cs"/>
            </a:endParaRPr>
          </a:p>
        </p:txBody>
      </p:sp>
      <p:sp>
        <p:nvSpPr>
          <p:cNvPr id="40" name="矩形 39"/>
          <p:cNvSpPr/>
          <p:nvPr/>
        </p:nvSpPr>
        <p:spPr>
          <a:xfrm>
            <a:off x="2451893" y="5492908"/>
            <a:ext cx="7976897" cy="1137556"/>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cs typeface="+mn-ea"/>
                <a:sym typeface="+mn-lt"/>
              </a:rPr>
              <a:t>为执行某项任务临时组建的工程项目、研发团队等机构，党员组织关系不转接的，经上级党组织批准，可以成立临时党组织。临时党组织领导班子成员由批准其成立的党组织指定。</a:t>
            </a:r>
            <a:endParaRPr kumimoji="0" lang="zh-CN" altLang="zh-CN" sz="1800" b="0" i="0" u="none" strike="noStrike" kern="0" cap="none" spc="0" normalizeH="0" baseline="0" noProof="0" dirty="0">
              <a:ln>
                <a:noFill/>
              </a:ln>
              <a:solidFill>
                <a:prstClr val="black"/>
              </a:solidFill>
              <a:effectLst/>
              <a:uLnTx/>
              <a:uFillTx/>
              <a:latin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 calcmode="lin" valueType="num">
                                      <p:cBhvr>
                                        <p:cTn id="36" dur="500" fill="hold"/>
                                        <p:tgtEl>
                                          <p:spTgt spid="17"/>
                                        </p:tgtEl>
                                        <p:attrNameLst>
                                          <p:attrName>style.rotation</p:attrName>
                                        </p:attrNameLst>
                                      </p:cBhvr>
                                      <p:tavLst>
                                        <p:tav tm="0">
                                          <p:val>
                                            <p:fltVal val="90"/>
                                          </p:val>
                                        </p:tav>
                                        <p:tav tm="100000">
                                          <p:val>
                                            <p:fltVal val="0"/>
                                          </p:val>
                                        </p:tav>
                                      </p:tavLst>
                                    </p:anim>
                                    <p:animEffect transition="in" filter="fade">
                                      <p:cBhvr>
                                        <p:cTn id="37" dur="500"/>
                                        <p:tgtEl>
                                          <p:spTgt spid="17"/>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par>
                          <p:cTn id="45" fill="hold">
                            <p:stCondLst>
                              <p:cond delay="3000"/>
                            </p:stCondLst>
                            <p:childTnLst>
                              <p:par>
                                <p:cTn id="46" presetID="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0-#ppt_w/2"/>
                                          </p:val>
                                        </p:tav>
                                        <p:tav tm="100000">
                                          <p:val>
                                            <p:strVal val="#ppt_x"/>
                                          </p:val>
                                        </p:tav>
                                      </p:tavLst>
                                    </p:anim>
                                    <p:anim calcmode="lin" valueType="num">
                                      <p:cBhvr additive="base">
                                        <p:cTn id="49" dur="500" fill="hold"/>
                                        <p:tgtEl>
                                          <p:spTgt spid="30"/>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31"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 calcmode="lin" valueType="num">
                                      <p:cBhvr>
                                        <p:cTn id="55" dur="500" fill="hold"/>
                                        <p:tgtEl>
                                          <p:spTgt spid="31"/>
                                        </p:tgtEl>
                                        <p:attrNameLst>
                                          <p:attrName>style.rotation</p:attrName>
                                        </p:attrNameLst>
                                      </p:cBhvr>
                                      <p:tavLst>
                                        <p:tav tm="0">
                                          <p:val>
                                            <p:fltVal val="90"/>
                                          </p:val>
                                        </p:tav>
                                        <p:tav tm="100000">
                                          <p:val>
                                            <p:fltVal val="0"/>
                                          </p:val>
                                        </p:tav>
                                      </p:tavLst>
                                    </p:anim>
                                    <p:animEffect transition="in" filter="fade">
                                      <p:cBhvr>
                                        <p:cTn id="56" dur="500"/>
                                        <p:tgtEl>
                                          <p:spTgt spid="31"/>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4500"/>
                            </p:stCondLst>
                            <p:childTnLst>
                              <p:par>
                                <p:cTn id="65" presetID="2" presetClass="entr" presetSubtype="8"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0-#ppt_w/2"/>
                                          </p:val>
                                        </p:tav>
                                        <p:tav tm="100000">
                                          <p:val>
                                            <p:strVal val="#ppt_x"/>
                                          </p:val>
                                        </p:tav>
                                      </p:tavLst>
                                    </p:anim>
                                    <p:anim calcmode="lin" valueType="num">
                                      <p:cBhvr additive="base">
                                        <p:cTn id="68" dur="500" fill="hold"/>
                                        <p:tgtEl>
                                          <p:spTgt spid="34"/>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31" presetClass="entr" presetSubtype="0" fill="hold" grpId="0" nodeType="after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 calcmode="lin" valueType="num">
                                      <p:cBhvr>
                                        <p:cTn id="74" dur="500" fill="hold"/>
                                        <p:tgtEl>
                                          <p:spTgt spid="35"/>
                                        </p:tgtEl>
                                        <p:attrNameLst>
                                          <p:attrName>style.rotation</p:attrName>
                                        </p:attrNameLst>
                                      </p:cBhvr>
                                      <p:tavLst>
                                        <p:tav tm="0">
                                          <p:val>
                                            <p:fltVal val="90"/>
                                          </p:val>
                                        </p:tav>
                                        <p:tav tm="100000">
                                          <p:val>
                                            <p:fltVal val="0"/>
                                          </p:val>
                                        </p:tav>
                                      </p:tavLst>
                                    </p:anim>
                                    <p:animEffect transition="in" filter="fade">
                                      <p:cBhvr>
                                        <p:cTn id="75" dur="500"/>
                                        <p:tgtEl>
                                          <p:spTgt spid="35"/>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left)">
                                      <p:cBhvr>
                                        <p:cTn id="79" dur="500"/>
                                        <p:tgtEl>
                                          <p:spTgt spid="3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left)">
                                      <p:cBhvr>
                                        <p:cTn id="82" dur="500"/>
                                        <p:tgtEl>
                                          <p:spTgt spid="36"/>
                                        </p:tgtEl>
                                      </p:cBhvr>
                                    </p:animEffect>
                                  </p:childTnLst>
                                </p:cTn>
                              </p:par>
                            </p:childTnLst>
                          </p:cTn>
                        </p:par>
                        <p:par>
                          <p:cTn id="83" fill="hold">
                            <p:stCondLst>
                              <p:cond delay="6000"/>
                            </p:stCondLst>
                            <p:childTnLst>
                              <p:par>
                                <p:cTn id="84" presetID="2" presetClass="entr" presetSubtype="8"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500" fill="hold"/>
                                        <p:tgtEl>
                                          <p:spTgt spid="38"/>
                                        </p:tgtEl>
                                        <p:attrNameLst>
                                          <p:attrName>ppt_x</p:attrName>
                                        </p:attrNameLst>
                                      </p:cBhvr>
                                      <p:tavLst>
                                        <p:tav tm="0">
                                          <p:val>
                                            <p:strVal val="0-#ppt_w/2"/>
                                          </p:val>
                                        </p:tav>
                                        <p:tav tm="100000">
                                          <p:val>
                                            <p:strVal val="#ppt_x"/>
                                          </p:val>
                                        </p:tav>
                                      </p:tavLst>
                                    </p:anim>
                                    <p:anim calcmode="lin" valueType="num">
                                      <p:cBhvr additive="base">
                                        <p:cTn id="87" dur="500" fill="hold"/>
                                        <p:tgtEl>
                                          <p:spTgt spid="38"/>
                                        </p:tgtEl>
                                        <p:attrNameLst>
                                          <p:attrName>ppt_y</p:attrName>
                                        </p:attrNameLst>
                                      </p:cBhvr>
                                      <p:tavLst>
                                        <p:tav tm="0">
                                          <p:val>
                                            <p:strVal val="#ppt_y"/>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 calcmode="lin" valueType="num">
                                      <p:cBhvr>
                                        <p:cTn id="93" dur="500" fill="hold"/>
                                        <p:tgtEl>
                                          <p:spTgt spid="39"/>
                                        </p:tgtEl>
                                        <p:attrNameLst>
                                          <p:attrName>style.rotation</p:attrName>
                                        </p:attrNameLst>
                                      </p:cBhvr>
                                      <p:tavLst>
                                        <p:tav tm="0">
                                          <p:val>
                                            <p:fltVal val="90"/>
                                          </p:val>
                                        </p:tav>
                                        <p:tav tm="100000">
                                          <p:val>
                                            <p:fltVal val="0"/>
                                          </p:val>
                                        </p:tav>
                                      </p:tavLst>
                                    </p:anim>
                                    <p:animEffect transition="in" filter="fade">
                                      <p:cBhvr>
                                        <p:cTn id="94" dur="500"/>
                                        <p:tgtEl>
                                          <p:spTgt spid="39"/>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left)">
                                      <p:cBhvr>
                                        <p:cTn id="98" dur="500"/>
                                        <p:tgtEl>
                                          <p:spTgt spid="37"/>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wipe(left)">
                                      <p:cBhvr>
                                        <p:cTn id="10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15" grpId="0" animBg="1"/>
      <p:bldP spid="16" grpId="0" animBg="1"/>
      <p:bldP spid="17" grpId="0"/>
      <p:bldP spid="18" grpId="0"/>
      <p:bldP spid="27" grpId="0" animBg="1"/>
      <p:bldP spid="30" grpId="0" animBg="1"/>
      <p:bldP spid="31" grpId="0"/>
      <p:bldP spid="32" grpId="0"/>
      <p:bldP spid="33" grpId="0" animBg="1"/>
      <p:bldP spid="34" grpId="0" animBg="1"/>
      <p:bldP spid="35" grpId="0"/>
      <p:bldP spid="36" grpId="0"/>
      <p:bldP spid="37" grpId="0" animBg="1"/>
      <p:bldP spid="38" grpId="0" animBg="1"/>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36"/>
            <a:ext cx="12192000" cy="6810327"/>
          </a:xfrm>
          <a:prstGeom prst="rect">
            <a:avLst/>
          </a:prstGeom>
        </p:spPr>
      </p:pic>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t="65660"/>
          <a:stretch>
            <a:fillRect/>
          </a:stretch>
        </p:blipFill>
        <p:spPr>
          <a:xfrm>
            <a:off x="0" y="4720536"/>
            <a:ext cx="12192000" cy="2120425"/>
          </a:xfrm>
          <a:prstGeom prst="rect">
            <a:avLst/>
          </a:prstGeom>
        </p:spPr>
      </p:pic>
      <p:pic>
        <p:nvPicPr>
          <p:cNvPr id="14" name="图片 13"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62" r="63690" b="85004"/>
          <a:stretch>
            <a:fillRect/>
          </a:stretch>
        </p:blipFill>
        <p:spPr>
          <a:xfrm>
            <a:off x="0" y="-59611"/>
            <a:ext cx="5734783" cy="1289321"/>
          </a:xfrm>
          <a:prstGeom prst="rect">
            <a:avLst/>
          </a:prstGeom>
        </p:spPr>
      </p:pic>
      <p:pic>
        <p:nvPicPr>
          <p:cNvPr id="104" name="图片 103" descr="图片包含 游戏机, 灯, 笔记本&#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2257" y="0"/>
            <a:ext cx="1741990" cy="1741990"/>
          </a:xfrm>
          <a:prstGeom prst="rect">
            <a:avLst/>
          </a:prstGeom>
        </p:spPr>
      </p:pic>
      <p:grpSp>
        <p:nvGrpSpPr>
          <p:cNvPr id="20" name="组合 19"/>
          <p:cNvGrpSpPr/>
          <p:nvPr/>
        </p:nvGrpSpPr>
        <p:grpSpPr>
          <a:xfrm>
            <a:off x="4828661" y="2720831"/>
            <a:ext cx="4109459" cy="908864"/>
            <a:chOff x="5396283" y="1877049"/>
            <a:chExt cx="4109459" cy="908864"/>
          </a:xfrm>
        </p:grpSpPr>
        <p:sp>
          <p:nvSpPr>
            <p:cNvPr id="21" name="矩形: 对角圆角 20"/>
            <p:cNvSpPr/>
            <p:nvPr/>
          </p:nvSpPr>
          <p:spPr>
            <a:xfrm>
              <a:off x="5509103" y="1979557"/>
              <a:ext cx="3883820" cy="652131"/>
            </a:xfrm>
            <a:prstGeom prst="round2Diag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5396283" y="1877049"/>
              <a:ext cx="4109459" cy="908864"/>
            </a:xfrm>
            <a:prstGeom prst="round2DiagRect">
              <a:avLst>
                <a:gd name="adj1" fmla="val 50000"/>
                <a:gd name="adj2" fmla="val 0"/>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第三章：主要职责</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3" name="Freeform 29"/>
          <p:cNvSpPr/>
          <p:nvPr/>
        </p:nvSpPr>
        <p:spPr bwMode="auto">
          <a:xfrm>
            <a:off x="3371751" y="2571595"/>
            <a:ext cx="1184095" cy="105810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104"/>
                                        </p:tgtEl>
                                        <p:attrNameLst>
                                          <p:attrName>style.visibility</p:attrName>
                                        </p:attrNameLst>
                                      </p:cBhvr>
                                      <p:to>
                                        <p:strVal val="visible"/>
                                      </p:to>
                                    </p:set>
                                    <p:anim calcmode="lin" valueType="num">
                                      <p:cBhvr additive="base">
                                        <p:cTn id="18" dur="500" fill="hold"/>
                                        <p:tgtEl>
                                          <p:spTgt spid="104"/>
                                        </p:tgtEl>
                                        <p:attrNameLst>
                                          <p:attrName>ppt_x</p:attrName>
                                        </p:attrNameLst>
                                      </p:cBhvr>
                                      <p:tavLst>
                                        <p:tav tm="0">
                                          <p:val>
                                            <p:strVal val="1+#ppt_w/2"/>
                                          </p:val>
                                        </p:tav>
                                        <p:tav tm="100000">
                                          <p:val>
                                            <p:strVal val="#ppt_x"/>
                                          </p:val>
                                        </p:tav>
                                      </p:tavLst>
                                    </p:anim>
                                    <p:anim calcmode="lin" valueType="num">
                                      <p:cBhvr additive="base">
                                        <p:cTn id="19" dur="500" fill="hold"/>
                                        <p:tgtEl>
                                          <p:spTgt spid="10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4769355"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第三章：主要职责</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21" name="Freeform 5"/>
          <p:cNvSpPr/>
          <p:nvPr/>
        </p:nvSpPr>
        <p:spPr bwMode="auto">
          <a:xfrm>
            <a:off x="206906" y="2600938"/>
            <a:ext cx="2792814" cy="2724585"/>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33"/>
          <p:cNvSpPr txBox="1"/>
          <p:nvPr/>
        </p:nvSpPr>
        <p:spPr>
          <a:xfrm>
            <a:off x="608777" y="3168950"/>
            <a:ext cx="2006629" cy="17543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国有企业党委（党组）主要职责</a:t>
            </a:r>
            <a:endParaRPr kumimoji="0" lang="zh-CN"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grpSp>
        <p:nvGrpSpPr>
          <p:cNvPr id="23" name="组合 22"/>
          <p:cNvGrpSpPr/>
          <p:nvPr/>
        </p:nvGrpSpPr>
        <p:grpSpPr>
          <a:xfrm>
            <a:off x="3280128" y="1168275"/>
            <a:ext cx="8115840" cy="923330"/>
            <a:chOff x="3268553" y="1202999"/>
            <a:chExt cx="8115840" cy="923330"/>
          </a:xfrm>
        </p:grpSpPr>
        <p:sp>
          <p:nvSpPr>
            <p:cNvPr id="24" name="圆角矩形 4"/>
            <p:cNvSpPr/>
            <p:nvPr/>
          </p:nvSpPr>
          <p:spPr>
            <a:xfrm>
              <a:off x="3268553" y="1282458"/>
              <a:ext cx="8115840" cy="780715"/>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圆角矩形 5"/>
            <p:cNvSpPr/>
            <p:nvPr/>
          </p:nvSpPr>
          <p:spPr>
            <a:xfrm>
              <a:off x="3477474" y="1439881"/>
              <a:ext cx="960444" cy="472060"/>
            </a:xfrm>
            <a:prstGeom prst="roundRect">
              <a:avLst>
                <a:gd name="adj" fmla="val 50000"/>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01</a:t>
              </a:r>
              <a:endPar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sp>
          <p:nvSpPr>
            <p:cNvPr id="29" name="矩形 28"/>
            <p:cNvSpPr/>
            <p:nvPr/>
          </p:nvSpPr>
          <p:spPr>
            <a:xfrm>
              <a:off x="4487320" y="1202999"/>
              <a:ext cx="6533528"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加强企业党的政治建设，坚持和落实中国特色社会主义根本制度、基本制度、重要制度，教育引导全体党员始终在政治立场、政治方向、政治原则、政治道路上同以习近平同志为核心的党中央保持高度一致；</a:t>
              </a:r>
              <a:endPar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1" name="组合 40"/>
          <p:cNvGrpSpPr/>
          <p:nvPr/>
        </p:nvGrpSpPr>
        <p:grpSpPr>
          <a:xfrm>
            <a:off x="3282576" y="2196670"/>
            <a:ext cx="8115840" cy="670882"/>
            <a:chOff x="2718087" y="1668585"/>
            <a:chExt cx="8779875" cy="692019"/>
          </a:xfrm>
        </p:grpSpPr>
        <p:sp>
          <p:nvSpPr>
            <p:cNvPr id="42" name="圆角矩形 8"/>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3" name="圆角矩形 9"/>
            <p:cNvSpPr/>
            <p:nvPr/>
          </p:nvSpPr>
          <p:spPr>
            <a:xfrm>
              <a:off x="2962587" y="1795733"/>
              <a:ext cx="1039027" cy="418430"/>
            </a:xfrm>
            <a:prstGeom prst="roundRect">
              <a:avLst>
                <a:gd name="adj" fmla="val 50000"/>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02</a:t>
              </a:r>
              <a:endPar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sp>
          <p:nvSpPr>
            <p:cNvPr id="44" name="矩形 43"/>
            <p:cNvSpPr/>
            <p:nvPr/>
          </p:nvSpPr>
          <p:spPr>
            <a:xfrm>
              <a:off x="4123864" y="1671472"/>
              <a:ext cx="7068099" cy="6376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深入学习和贯彻习近平新时代中国特色社会主义思想，学习宣传党的理论，贯彻执行党的路线方针政策，监督、保证党中央重大决策部署和上级党组织决议在本企业贯彻落实；</a:t>
              </a:r>
              <a:endParaRPr kumimoji="0" lang="zh-CN" altLang="zh-CN"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5" name="组合 44"/>
          <p:cNvGrpSpPr/>
          <p:nvPr/>
        </p:nvGrpSpPr>
        <p:grpSpPr>
          <a:xfrm>
            <a:off x="3282576" y="3021642"/>
            <a:ext cx="9052365" cy="550941"/>
            <a:chOff x="2718087" y="1668585"/>
            <a:chExt cx="9793026" cy="692019"/>
          </a:xfrm>
        </p:grpSpPr>
        <p:sp>
          <p:nvSpPr>
            <p:cNvPr id="46" name="圆角矩形 12"/>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圆角矩形 13"/>
            <p:cNvSpPr/>
            <p:nvPr/>
          </p:nvSpPr>
          <p:spPr>
            <a:xfrm>
              <a:off x="2944102" y="1808124"/>
              <a:ext cx="1039027" cy="418430"/>
            </a:xfrm>
            <a:prstGeom prst="roundRect">
              <a:avLst>
                <a:gd name="adj" fmla="val 50000"/>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03</a:t>
              </a:r>
              <a:endPar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sp>
          <p:nvSpPr>
            <p:cNvPr id="49" name="矩形 48"/>
            <p:cNvSpPr/>
            <p:nvPr/>
          </p:nvSpPr>
          <p:spPr>
            <a:xfrm>
              <a:off x="4206496" y="1868229"/>
              <a:ext cx="8304617" cy="3479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研究讨论企业重大经营管理事项，支持股东（大）会、董事会、监事会和经理层依法行使职权；</a:t>
              </a:r>
              <a:endPar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50" name="组合 49"/>
          <p:cNvGrpSpPr/>
          <p:nvPr/>
        </p:nvGrpSpPr>
        <p:grpSpPr>
          <a:xfrm>
            <a:off x="3282576" y="3689617"/>
            <a:ext cx="9054813" cy="550941"/>
            <a:chOff x="2718087" y="1668585"/>
            <a:chExt cx="9795674" cy="692019"/>
          </a:xfrm>
        </p:grpSpPr>
        <p:sp>
          <p:nvSpPr>
            <p:cNvPr id="51" name="圆角矩形 16"/>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2" name="圆角矩形 17"/>
            <p:cNvSpPr/>
            <p:nvPr/>
          </p:nvSpPr>
          <p:spPr>
            <a:xfrm>
              <a:off x="2962587" y="1795733"/>
              <a:ext cx="1039027" cy="418430"/>
            </a:xfrm>
            <a:prstGeom prst="roundRect">
              <a:avLst>
                <a:gd name="adj" fmla="val 50000"/>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04</a:t>
              </a:r>
              <a:endPar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sp>
          <p:nvSpPr>
            <p:cNvPr id="53" name="矩形 52"/>
            <p:cNvSpPr/>
            <p:nvPr/>
          </p:nvSpPr>
          <p:spPr>
            <a:xfrm>
              <a:off x="4209143" y="1752498"/>
              <a:ext cx="8304618" cy="42855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加强对企业选人用人的领导和把关，抓好企业领导班子建设和干部队伍、人才队伍建设；</a:t>
              </a:r>
              <a:endPar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54" name="组合 53"/>
          <p:cNvGrpSpPr/>
          <p:nvPr/>
        </p:nvGrpSpPr>
        <p:grpSpPr>
          <a:xfrm>
            <a:off x="3282576" y="4357593"/>
            <a:ext cx="8115840" cy="618183"/>
            <a:chOff x="2718087" y="1614054"/>
            <a:chExt cx="8779875" cy="776479"/>
          </a:xfrm>
        </p:grpSpPr>
        <p:sp>
          <p:nvSpPr>
            <p:cNvPr id="55" name="圆角矩形 20"/>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圆角矩形 21"/>
            <p:cNvSpPr/>
            <p:nvPr/>
          </p:nvSpPr>
          <p:spPr>
            <a:xfrm>
              <a:off x="2944102" y="1808123"/>
              <a:ext cx="1039027" cy="418430"/>
            </a:xfrm>
            <a:prstGeom prst="roundRect">
              <a:avLst>
                <a:gd name="adj" fmla="val 50000"/>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05</a:t>
              </a:r>
              <a:endPar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sp>
          <p:nvSpPr>
            <p:cNvPr id="57" name="矩形 56"/>
            <p:cNvSpPr/>
            <p:nvPr/>
          </p:nvSpPr>
          <p:spPr>
            <a:xfrm>
              <a:off x="4209144" y="1614054"/>
              <a:ext cx="7065451" cy="77647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履行企业党风廉政建设主体责任，领导、支持内设纪检组织履行监督执纪问责职责，严明政治纪律和政治规矩，推动全面从严治党向基层延伸；</a:t>
              </a:r>
              <a:endPar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58" name="组合 57"/>
          <p:cNvGrpSpPr/>
          <p:nvPr/>
        </p:nvGrpSpPr>
        <p:grpSpPr>
          <a:xfrm>
            <a:off x="3282576" y="5068981"/>
            <a:ext cx="9054813" cy="550941"/>
            <a:chOff x="2718087" y="1668585"/>
            <a:chExt cx="9795674" cy="692019"/>
          </a:xfrm>
        </p:grpSpPr>
        <p:sp>
          <p:nvSpPr>
            <p:cNvPr id="59" name="圆角矩形 28"/>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0" name="圆角矩形 29"/>
            <p:cNvSpPr/>
            <p:nvPr/>
          </p:nvSpPr>
          <p:spPr>
            <a:xfrm>
              <a:off x="2944102" y="1808123"/>
              <a:ext cx="1039027" cy="418430"/>
            </a:xfrm>
            <a:prstGeom prst="roundRect">
              <a:avLst>
                <a:gd name="adj" fmla="val 50000"/>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06</a:t>
              </a:r>
              <a:endPar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sp>
          <p:nvSpPr>
            <p:cNvPr id="61" name="矩形 60"/>
            <p:cNvSpPr/>
            <p:nvPr/>
          </p:nvSpPr>
          <p:spPr>
            <a:xfrm>
              <a:off x="4209143" y="1752498"/>
              <a:ext cx="8304618" cy="42855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加强基层党组织建设和党员队伍建设，团结带领职工群众积极投身企业改革发展；</a:t>
              </a:r>
              <a:endParaRPr kumimoji="0" lang="zh-CN" altLang="zh-CN"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62" name="组合 61"/>
          <p:cNvGrpSpPr/>
          <p:nvPr/>
        </p:nvGrpSpPr>
        <p:grpSpPr>
          <a:xfrm>
            <a:off x="3280128" y="5736957"/>
            <a:ext cx="8115840" cy="767585"/>
            <a:chOff x="2718087" y="1668585"/>
            <a:chExt cx="8779875" cy="692019"/>
          </a:xfrm>
        </p:grpSpPr>
        <p:sp>
          <p:nvSpPr>
            <p:cNvPr id="63" name="圆角矩形 32"/>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4" name="圆角矩形 33"/>
            <p:cNvSpPr/>
            <p:nvPr/>
          </p:nvSpPr>
          <p:spPr>
            <a:xfrm>
              <a:off x="2944102" y="1836899"/>
              <a:ext cx="1039027" cy="328792"/>
            </a:xfrm>
            <a:prstGeom prst="roundRect">
              <a:avLst>
                <a:gd name="adj" fmla="val 50000"/>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07</a:t>
              </a:r>
              <a:endPar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sp>
          <p:nvSpPr>
            <p:cNvPr id="65" name="矩形 64"/>
            <p:cNvSpPr/>
            <p:nvPr/>
          </p:nvSpPr>
          <p:spPr>
            <a:xfrm>
              <a:off x="4209143" y="1752498"/>
              <a:ext cx="7068100" cy="5573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领导企业思想政治工作、精神文明建设、统一战线工作，领导企业工会、共青团、妇女组织等群团组织。</a:t>
              </a:r>
              <a:endPar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250" fill="hold"/>
                                        <p:tgtEl>
                                          <p:spTgt spid="21"/>
                                        </p:tgtEl>
                                        <p:attrNameLst>
                                          <p:attrName>ppt_w</p:attrName>
                                        </p:attrNameLst>
                                      </p:cBhvr>
                                      <p:tavLst>
                                        <p:tav tm="0">
                                          <p:val>
                                            <p:fltVal val="0"/>
                                          </p:val>
                                        </p:tav>
                                        <p:tav tm="100000">
                                          <p:val>
                                            <p:strVal val="#ppt_w"/>
                                          </p:val>
                                        </p:tav>
                                      </p:tavLst>
                                    </p:anim>
                                    <p:anim calcmode="lin" valueType="num">
                                      <p:cBhvr>
                                        <p:cTn id="30" dur="250" fill="hold"/>
                                        <p:tgtEl>
                                          <p:spTgt spid="21"/>
                                        </p:tgtEl>
                                        <p:attrNameLst>
                                          <p:attrName>ppt_h</p:attrName>
                                        </p:attrNameLst>
                                      </p:cBhvr>
                                      <p:tavLst>
                                        <p:tav tm="0">
                                          <p:val>
                                            <p:fltVal val="0"/>
                                          </p:val>
                                        </p:tav>
                                        <p:tav tm="100000">
                                          <p:val>
                                            <p:strVal val="#ppt_h"/>
                                          </p:val>
                                        </p:tav>
                                      </p:tavLst>
                                    </p:anim>
                                    <p:animEffect transition="in" filter="fade">
                                      <p:cBhvr>
                                        <p:cTn id="31" dur="250"/>
                                        <p:tgtEl>
                                          <p:spTgt spid="21"/>
                                        </p:tgtEl>
                                      </p:cBhvr>
                                    </p:animEffect>
                                  </p:childTnLst>
                                </p:cTn>
                              </p:par>
                              <p:par>
                                <p:cTn id="32" presetID="6" presetClass="emph" presetSubtype="0" decel="100000" fill="hold" grpId="1" nodeType="withEffect">
                                  <p:stCondLst>
                                    <p:cond delay="200"/>
                                  </p:stCondLst>
                                  <p:childTnLst>
                                    <p:animScale>
                                      <p:cBhvr>
                                        <p:cTn id="33" dur="250" fill="hold"/>
                                        <p:tgtEl>
                                          <p:spTgt spid="21"/>
                                        </p:tgtEl>
                                      </p:cBhvr>
                                      <p:by x="120000" y="120000"/>
                                    </p:animScale>
                                  </p:childTnLst>
                                </p:cTn>
                              </p:par>
                              <p:par>
                                <p:cTn id="34" presetID="6" presetClass="emph" presetSubtype="0" decel="100000" fill="hold" grpId="2" nodeType="withEffect">
                                  <p:stCondLst>
                                    <p:cond delay="400"/>
                                  </p:stCondLst>
                                  <p:childTnLst>
                                    <p:animScale>
                                      <p:cBhvr>
                                        <p:cTn id="35" dur="250" fill="hold"/>
                                        <p:tgtEl>
                                          <p:spTgt spid="21"/>
                                        </p:tgtEl>
                                      </p:cBhvr>
                                      <p:by x="83000" y="83000"/>
                                    </p:animScale>
                                  </p:childTnLst>
                                </p:cTn>
                              </p:par>
                            </p:childTnLst>
                          </p:cTn>
                        </p:par>
                        <p:par>
                          <p:cTn id="36" fill="hold">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childTnLst>
                          </p:cTn>
                        </p:par>
                        <p:par>
                          <p:cTn id="53" fill="hold">
                            <p:stCondLst>
                              <p:cond delay="1500"/>
                            </p:stCondLst>
                            <p:childTnLst>
                              <p:par>
                                <p:cTn id="54" presetID="2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left)">
                                      <p:cBhvr>
                                        <p:cTn id="60" dur="500"/>
                                        <p:tgtEl>
                                          <p:spTgt spid="54"/>
                                        </p:tgtEl>
                                      </p:cBhvr>
                                    </p:animEffect>
                                  </p:childTnLst>
                                </p:cTn>
                              </p:par>
                            </p:childTnLst>
                          </p:cTn>
                        </p:par>
                        <p:par>
                          <p:cTn id="61" fill="hold">
                            <p:stCondLst>
                              <p:cond delay="2500"/>
                            </p:stCondLst>
                            <p:childTnLst>
                              <p:par>
                                <p:cTn id="62" presetID="22" presetClass="entr" presetSubtype="8" fill="hold"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left)">
                                      <p:cBhvr>
                                        <p:cTn id="64" dur="500"/>
                                        <p:tgtEl>
                                          <p:spTgt spid="58"/>
                                        </p:tgtEl>
                                      </p:cBhvr>
                                    </p:animEffect>
                                  </p:childTnLst>
                                </p:cTn>
                              </p:par>
                            </p:childTnLst>
                          </p:cTn>
                        </p:par>
                        <p:par>
                          <p:cTn id="65" fill="hold">
                            <p:stCondLst>
                              <p:cond delay="3000"/>
                            </p:stCondLst>
                            <p:childTnLst>
                              <p:par>
                                <p:cTn id="66" presetID="22" presetClass="entr" presetSubtype="8"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left)">
                                      <p:cBhvr>
                                        <p:cTn id="6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21" grpId="0" animBg="1"/>
      <p:bldP spid="21" grpId="1" animBg="1"/>
      <p:bldP spid="21" grpId="2"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4769355"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第三章：主要职责</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21" name="Freeform 5"/>
          <p:cNvSpPr/>
          <p:nvPr/>
        </p:nvSpPr>
        <p:spPr bwMode="auto">
          <a:xfrm>
            <a:off x="206906" y="2600938"/>
            <a:ext cx="2792814" cy="2724585"/>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33"/>
          <p:cNvSpPr txBox="1"/>
          <p:nvPr/>
        </p:nvSpPr>
        <p:spPr>
          <a:xfrm>
            <a:off x="608777" y="3168950"/>
            <a:ext cx="2006629" cy="11350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国有企业党支部职责</a:t>
            </a:r>
            <a:endParaRPr kumimoji="0" lang="zh-CN"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grpSp>
        <p:nvGrpSpPr>
          <p:cNvPr id="35" name="组合 34"/>
          <p:cNvGrpSpPr/>
          <p:nvPr/>
        </p:nvGrpSpPr>
        <p:grpSpPr>
          <a:xfrm>
            <a:off x="3364912" y="1353714"/>
            <a:ext cx="8115840" cy="780714"/>
            <a:chOff x="3364912" y="1353714"/>
            <a:chExt cx="8115840" cy="780714"/>
          </a:xfrm>
        </p:grpSpPr>
        <p:grpSp>
          <p:nvGrpSpPr>
            <p:cNvPr id="36" name="组合 35"/>
            <p:cNvGrpSpPr/>
            <p:nvPr/>
          </p:nvGrpSpPr>
          <p:grpSpPr>
            <a:xfrm>
              <a:off x="3364912" y="1353714"/>
              <a:ext cx="8115840" cy="780714"/>
              <a:chOff x="2718087" y="1668585"/>
              <a:chExt cx="8779875" cy="692019"/>
            </a:xfrm>
          </p:grpSpPr>
          <p:sp>
            <p:nvSpPr>
              <p:cNvPr id="38" name="圆角矩形 4"/>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4206496" y="1745125"/>
                <a:ext cx="7068099" cy="54795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学习宣传和贯彻落实党的理论和路线方针政策，宣传和执行党中央、上级党组织和本组织的决议，团结带领职工群众完成本单位各项任务。</a:t>
                </a:r>
                <a:endPar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37" name="圆角矩形 5"/>
            <p:cNvSpPr/>
            <p:nvPr/>
          </p:nvSpPr>
          <p:spPr>
            <a:xfrm>
              <a:off x="3488625" y="1533128"/>
              <a:ext cx="960444" cy="472060"/>
            </a:xfrm>
            <a:prstGeom prst="roundRect">
              <a:avLst>
                <a:gd name="adj" fmla="val 50000"/>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01</a:t>
              </a:r>
              <a:endPar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grpSp>
      <p:grpSp>
        <p:nvGrpSpPr>
          <p:cNvPr id="40" name="组合 39"/>
          <p:cNvGrpSpPr/>
          <p:nvPr/>
        </p:nvGrpSpPr>
        <p:grpSpPr>
          <a:xfrm>
            <a:off x="3367360" y="2201854"/>
            <a:ext cx="8115840" cy="670882"/>
            <a:chOff x="3367360" y="2201854"/>
            <a:chExt cx="8115840" cy="670882"/>
          </a:xfrm>
        </p:grpSpPr>
        <p:grpSp>
          <p:nvGrpSpPr>
            <p:cNvPr id="66" name="组合 65"/>
            <p:cNvGrpSpPr/>
            <p:nvPr/>
          </p:nvGrpSpPr>
          <p:grpSpPr>
            <a:xfrm>
              <a:off x="3367360" y="2201854"/>
              <a:ext cx="8115840" cy="670882"/>
              <a:chOff x="2718087" y="1668585"/>
              <a:chExt cx="8779875" cy="692019"/>
            </a:xfrm>
          </p:grpSpPr>
          <p:sp>
            <p:nvSpPr>
              <p:cNvPr id="68" name="圆角矩形 8"/>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9" name="矩形 68"/>
              <p:cNvSpPr/>
              <p:nvPr/>
            </p:nvSpPr>
            <p:spPr>
              <a:xfrm>
                <a:off x="4203847" y="1829690"/>
                <a:ext cx="7068099" cy="35193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按照规定参与本单位重大问题的决策，支持本单位负责人开展工作。</a:t>
                </a:r>
                <a:endPar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67" name="圆角矩形 5"/>
            <p:cNvSpPr/>
            <p:nvPr/>
          </p:nvSpPr>
          <p:spPr>
            <a:xfrm>
              <a:off x="3488625" y="2286783"/>
              <a:ext cx="960444" cy="472060"/>
            </a:xfrm>
            <a:prstGeom prst="roundRect">
              <a:avLst>
                <a:gd name="adj" fmla="val 50000"/>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02</a:t>
              </a:r>
              <a:endPar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grpSp>
      <p:grpSp>
        <p:nvGrpSpPr>
          <p:cNvPr id="70" name="组合 69"/>
          <p:cNvGrpSpPr/>
          <p:nvPr/>
        </p:nvGrpSpPr>
        <p:grpSpPr>
          <a:xfrm>
            <a:off x="3367360" y="2940160"/>
            <a:ext cx="8115840" cy="811364"/>
            <a:chOff x="3367360" y="2940160"/>
            <a:chExt cx="8115840" cy="811364"/>
          </a:xfrm>
        </p:grpSpPr>
        <p:grpSp>
          <p:nvGrpSpPr>
            <p:cNvPr id="71" name="组合 70"/>
            <p:cNvGrpSpPr/>
            <p:nvPr/>
          </p:nvGrpSpPr>
          <p:grpSpPr>
            <a:xfrm>
              <a:off x="3367360" y="2940160"/>
              <a:ext cx="8115840" cy="811364"/>
              <a:chOff x="2718087" y="1668585"/>
              <a:chExt cx="8779875" cy="692019"/>
            </a:xfrm>
          </p:grpSpPr>
          <p:sp>
            <p:nvSpPr>
              <p:cNvPr id="73" name="圆角矩形 12"/>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4" name="矩形 73"/>
              <p:cNvSpPr/>
              <p:nvPr/>
            </p:nvSpPr>
            <p:spPr>
              <a:xfrm>
                <a:off x="4206494" y="1738964"/>
                <a:ext cx="7065451" cy="52725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做好党员教育、管理、监督、服务和发展党员工作，严格党的组织生活，组织党员创先争优，充分发挥党员先锋模范作用。</a:t>
                </a:r>
                <a:endPar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72" name="圆角矩形 5"/>
            <p:cNvSpPr/>
            <p:nvPr/>
          </p:nvSpPr>
          <p:spPr>
            <a:xfrm>
              <a:off x="3488625" y="3126879"/>
              <a:ext cx="960444" cy="472060"/>
            </a:xfrm>
            <a:prstGeom prst="roundRect">
              <a:avLst>
                <a:gd name="adj" fmla="val 50000"/>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03</a:t>
              </a:r>
              <a:endPar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grpSp>
      <p:grpSp>
        <p:nvGrpSpPr>
          <p:cNvPr id="75" name="组合 74"/>
          <p:cNvGrpSpPr/>
          <p:nvPr/>
        </p:nvGrpSpPr>
        <p:grpSpPr>
          <a:xfrm>
            <a:off x="3367360" y="3818948"/>
            <a:ext cx="8115840" cy="811364"/>
            <a:chOff x="3367360" y="3818948"/>
            <a:chExt cx="8115840" cy="811364"/>
          </a:xfrm>
        </p:grpSpPr>
        <p:grpSp>
          <p:nvGrpSpPr>
            <p:cNvPr id="76" name="组合 75"/>
            <p:cNvGrpSpPr/>
            <p:nvPr/>
          </p:nvGrpSpPr>
          <p:grpSpPr>
            <a:xfrm>
              <a:off x="3367360" y="3818948"/>
              <a:ext cx="8115840" cy="811364"/>
              <a:chOff x="2718087" y="1668585"/>
              <a:chExt cx="8779875" cy="692019"/>
            </a:xfrm>
          </p:grpSpPr>
          <p:sp>
            <p:nvSpPr>
              <p:cNvPr id="78" name="圆角矩形 16"/>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9" name="矩形 78"/>
              <p:cNvSpPr/>
              <p:nvPr/>
            </p:nvSpPr>
            <p:spPr>
              <a:xfrm>
                <a:off x="4209143" y="1752498"/>
                <a:ext cx="7062803" cy="52725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密切联系职工群众，推动解决职工群众合理诉求，认真做好思想政治工作。领导本单位工会、共青团、妇女组织等群团组织，支持它们依照各自章程独立负责地开展工作。</a:t>
                </a:r>
                <a:endPar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77" name="圆角矩形 5"/>
            <p:cNvSpPr/>
            <p:nvPr/>
          </p:nvSpPr>
          <p:spPr>
            <a:xfrm>
              <a:off x="3488625" y="3986656"/>
              <a:ext cx="960444" cy="472060"/>
            </a:xfrm>
            <a:prstGeom prst="roundRect">
              <a:avLst>
                <a:gd name="adj" fmla="val 50000"/>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04</a:t>
              </a:r>
              <a:endPar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grpSp>
      <p:grpSp>
        <p:nvGrpSpPr>
          <p:cNvPr id="80" name="组合 79"/>
          <p:cNvGrpSpPr/>
          <p:nvPr/>
        </p:nvGrpSpPr>
        <p:grpSpPr>
          <a:xfrm>
            <a:off x="3367360" y="4761671"/>
            <a:ext cx="8115840" cy="811365"/>
            <a:chOff x="3367360" y="4761671"/>
            <a:chExt cx="8115840" cy="811365"/>
          </a:xfrm>
        </p:grpSpPr>
        <p:grpSp>
          <p:nvGrpSpPr>
            <p:cNvPr id="81" name="组合 80"/>
            <p:cNvGrpSpPr/>
            <p:nvPr/>
          </p:nvGrpSpPr>
          <p:grpSpPr>
            <a:xfrm>
              <a:off x="3367360" y="4761671"/>
              <a:ext cx="8115840" cy="811365"/>
              <a:chOff x="2718087" y="1668585"/>
              <a:chExt cx="8779875" cy="692019"/>
            </a:xfrm>
          </p:grpSpPr>
          <p:sp>
            <p:nvSpPr>
              <p:cNvPr id="83" name="圆角矩形 20"/>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4" name="矩形 83"/>
              <p:cNvSpPr/>
              <p:nvPr/>
            </p:nvSpPr>
            <p:spPr>
              <a:xfrm>
                <a:off x="4206494" y="1694004"/>
                <a:ext cx="7065451" cy="52725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监督党员、干部和企业其他工作人员严格遵守国家法律法规、企业财经人事制度，维护国家、集体和群众的利益。</a:t>
                </a:r>
                <a:endPar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82" name="圆角矩形 5"/>
            <p:cNvSpPr/>
            <p:nvPr/>
          </p:nvSpPr>
          <p:spPr>
            <a:xfrm>
              <a:off x="3488625" y="4942055"/>
              <a:ext cx="960444" cy="472060"/>
            </a:xfrm>
            <a:prstGeom prst="roundRect">
              <a:avLst>
                <a:gd name="adj" fmla="val 50000"/>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05</a:t>
              </a:r>
              <a:endPar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grpSp>
      <p:grpSp>
        <p:nvGrpSpPr>
          <p:cNvPr id="85" name="组合 84"/>
          <p:cNvGrpSpPr/>
          <p:nvPr/>
        </p:nvGrpSpPr>
        <p:grpSpPr>
          <a:xfrm>
            <a:off x="3364912" y="5670261"/>
            <a:ext cx="8115840" cy="811364"/>
            <a:chOff x="3364912" y="5670261"/>
            <a:chExt cx="8115840" cy="811364"/>
          </a:xfrm>
        </p:grpSpPr>
        <p:grpSp>
          <p:nvGrpSpPr>
            <p:cNvPr id="86" name="组合 85"/>
            <p:cNvGrpSpPr/>
            <p:nvPr/>
          </p:nvGrpSpPr>
          <p:grpSpPr>
            <a:xfrm>
              <a:off x="3364912" y="5670261"/>
              <a:ext cx="8115840" cy="811364"/>
              <a:chOff x="2718087" y="1668585"/>
              <a:chExt cx="8779875" cy="692019"/>
            </a:xfrm>
          </p:grpSpPr>
          <p:sp>
            <p:nvSpPr>
              <p:cNvPr id="88" name="圆角矩形 28"/>
              <p:cNvSpPr/>
              <p:nvPr/>
            </p:nvSpPr>
            <p:spPr>
              <a:xfrm>
                <a:off x="2718087" y="1668585"/>
                <a:ext cx="8779875" cy="692019"/>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9" name="矩形 88"/>
              <p:cNvSpPr/>
              <p:nvPr/>
            </p:nvSpPr>
            <p:spPr>
              <a:xfrm>
                <a:off x="4209143" y="1752498"/>
                <a:ext cx="7065451" cy="52725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实事求是对党的建设、党的工作提出意见建议，及时向上级党组织报告重要情况。按照规定向党员、群众通报党的工作情况。</a:t>
                </a:r>
                <a:endParaRPr kumimoji="0" lang="zh-CN" altLang="en-US" sz="12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87" name="圆角矩形 5"/>
            <p:cNvSpPr/>
            <p:nvPr/>
          </p:nvSpPr>
          <p:spPr>
            <a:xfrm>
              <a:off x="3488625" y="5804111"/>
              <a:ext cx="960444" cy="472060"/>
            </a:xfrm>
            <a:prstGeom prst="roundRect">
              <a:avLst>
                <a:gd name="adj" fmla="val 50000"/>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06</a:t>
              </a:r>
              <a:endPar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250" fill="hold"/>
                                        <p:tgtEl>
                                          <p:spTgt spid="21"/>
                                        </p:tgtEl>
                                        <p:attrNameLst>
                                          <p:attrName>ppt_w</p:attrName>
                                        </p:attrNameLst>
                                      </p:cBhvr>
                                      <p:tavLst>
                                        <p:tav tm="0">
                                          <p:val>
                                            <p:fltVal val="0"/>
                                          </p:val>
                                        </p:tav>
                                        <p:tav tm="100000">
                                          <p:val>
                                            <p:strVal val="#ppt_w"/>
                                          </p:val>
                                        </p:tav>
                                      </p:tavLst>
                                    </p:anim>
                                    <p:anim calcmode="lin" valueType="num">
                                      <p:cBhvr>
                                        <p:cTn id="30" dur="250" fill="hold"/>
                                        <p:tgtEl>
                                          <p:spTgt spid="21"/>
                                        </p:tgtEl>
                                        <p:attrNameLst>
                                          <p:attrName>ppt_h</p:attrName>
                                        </p:attrNameLst>
                                      </p:cBhvr>
                                      <p:tavLst>
                                        <p:tav tm="0">
                                          <p:val>
                                            <p:fltVal val="0"/>
                                          </p:val>
                                        </p:tav>
                                        <p:tav tm="100000">
                                          <p:val>
                                            <p:strVal val="#ppt_h"/>
                                          </p:val>
                                        </p:tav>
                                      </p:tavLst>
                                    </p:anim>
                                    <p:animEffect transition="in" filter="fade">
                                      <p:cBhvr>
                                        <p:cTn id="31" dur="250"/>
                                        <p:tgtEl>
                                          <p:spTgt spid="21"/>
                                        </p:tgtEl>
                                      </p:cBhvr>
                                    </p:animEffect>
                                  </p:childTnLst>
                                </p:cTn>
                              </p:par>
                              <p:par>
                                <p:cTn id="32" presetID="6" presetClass="emph" presetSubtype="0" decel="100000" fill="hold" grpId="1" nodeType="withEffect">
                                  <p:stCondLst>
                                    <p:cond delay="200"/>
                                  </p:stCondLst>
                                  <p:childTnLst>
                                    <p:animScale>
                                      <p:cBhvr>
                                        <p:cTn id="33" dur="250" fill="hold"/>
                                        <p:tgtEl>
                                          <p:spTgt spid="21"/>
                                        </p:tgtEl>
                                      </p:cBhvr>
                                      <p:by x="120000" y="120000"/>
                                    </p:animScale>
                                  </p:childTnLst>
                                </p:cTn>
                              </p:par>
                              <p:par>
                                <p:cTn id="34" presetID="6" presetClass="emph" presetSubtype="0" decel="100000" fill="hold" grpId="2" nodeType="withEffect">
                                  <p:stCondLst>
                                    <p:cond delay="400"/>
                                  </p:stCondLst>
                                  <p:childTnLst>
                                    <p:animScale>
                                      <p:cBhvr>
                                        <p:cTn id="35" dur="250" fill="hold"/>
                                        <p:tgtEl>
                                          <p:spTgt spid="21"/>
                                        </p:tgtEl>
                                      </p:cBhvr>
                                      <p:by x="83000" y="83000"/>
                                    </p:animScale>
                                  </p:childTnLst>
                                </p:cTn>
                              </p:par>
                            </p:childTnLst>
                          </p:cTn>
                        </p:par>
                        <p:par>
                          <p:cTn id="36" fill="hold">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arn(inVertical)">
                                      <p:cBhvr>
                                        <p:cTn id="44" dur="500"/>
                                        <p:tgtEl>
                                          <p:spTgt spid="35"/>
                                        </p:tgtEl>
                                      </p:cBhvr>
                                    </p:animEffect>
                                  </p:childTnLst>
                                </p:cTn>
                              </p:par>
                              <p:par>
                                <p:cTn id="45" presetID="16" presetClass="entr" presetSubtype="21"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arn(inVertical)">
                                      <p:cBhvr>
                                        <p:cTn id="47" dur="500"/>
                                        <p:tgtEl>
                                          <p:spTgt spid="40"/>
                                        </p:tgtEl>
                                      </p:cBhvr>
                                    </p:animEffect>
                                  </p:childTnLst>
                                </p:cTn>
                              </p:par>
                              <p:par>
                                <p:cTn id="48" presetID="16" presetClass="entr" presetSubtype="21" fill="hold" nodeType="with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barn(inVertical)">
                                      <p:cBhvr>
                                        <p:cTn id="50" dur="500"/>
                                        <p:tgtEl>
                                          <p:spTgt spid="70"/>
                                        </p:tgtEl>
                                      </p:cBhvr>
                                    </p:animEffect>
                                  </p:childTnLst>
                                </p:cTn>
                              </p:par>
                              <p:par>
                                <p:cTn id="51" presetID="16" presetClass="entr" presetSubtype="21" fill="hold"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barn(inVertical)">
                                      <p:cBhvr>
                                        <p:cTn id="53" dur="500"/>
                                        <p:tgtEl>
                                          <p:spTgt spid="75"/>
                                        </p:tgtEl>
                                      </p:cBhvr>
                                    </p:animEffect>
                                  </p:childTnLst>
                                </p:cTn>
                              </p:par>
                              <p:par>
                                <p:cTn id="54" presetID="16" presetClass="entr" presetSubtype="21" fill="hold" nodeType="with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barn(inVertical)">
                                      <p:cBhvr>
                                        <p:cTn id="56" dur="500"/>
                                        <p:tgtEl>
                                          <p:spTgt spid="80"/>
                                        </p:tgtEl>
                                      </p:cBhvr>
                                    </p:animEffect>
                                  </p:childTnLst>
                                </p:cTn>
                              </p:par>
                              <p:par>
                                <p:cTn id="57" presetID="16" presetClass="entr" presetSubtype="21" fill="hold" nodeType="with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barn(inVertical)">
                                      <p:cBhvr>
                                        <p:cTn id="5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21" grpId="0" animBg="1"/>
      <p:bldP spid="21" grpId="1" animBg="1"/>
      <p:bldP spid="21" grpId="2"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36"/>
            <a:ext cx="12192000" cy="6810327"/>
          </a:xfrm>
          <a:prstGeom prst="rect">
            <a:avLst/>
          </a:prstGeom>
        </p:spPr>
      </p:pic>
      <p:pic>
        <p:nvPicPr>
          <p:cNvPr id="16" name="图片 15"/>
          <p:cNvPicPr>
            <a:picLocks noChangeAspect="1"/>
          </p:cNvPicPr>
          <p:nvPr/>
        </p:nvPicPr>
        <p:blipFill rotWithShape="1">
          <a:blip r:embed="rId2">
            <a:extLst>
              <a:ext uri="{28A0092B-C50C-407E-A947-70E740481C1C}">
                <a14:useLocalDpi xmlns:a14="http://schemas.microsoft.com/office/drawing/2010/main" val="0"/>
              </a:ext>
            </a:extLst>
          </a:blip>
          <a:srcRect t="65660"/>
          <a:stretch>
            <a:fillRect/>
          </a:stretch>
        </p:blipFill>
        <p:spPr>
          <a:xfrm>
            <a:off x="0" y="4720536"/>
            <a:ext cx="12192000" cy="2120425"/>
          </a:xfrm>
          <a:prstGeom prst="rect">
            <a:avLst/>
          </a:prstGeom>
        </p:spPr>
      </p:pic>
      <p:pic>
        <p:nvPicPr>
          <p:cNvPr id="17" name="图片 16"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62" r="63690" b="85004"/>
          <a:stretch>
            <a:fillRect/>
          </a:stretch>
        </p:blipFill>
        <p:spPr>
          <a:xfrm>
            <a:off x="0" y="-59611"/>
            <a:ext cx="5734783" cy="1289321"/>
          </a:xfrm>
          <a:prstGeom prst="rect">
            <a:avLst/>
          </a:prstGeom>
        </p:spPr>
      </p:pic>
      <p:pic>
        <p:nvPicPr>
          <p:cNvPr id="104" name="图片 103" descr="图片包含 游戏机, 灯, 笔记本&#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2257" y="0"/>
            <a:ext cx="1741990" cy="1741990"/>
          </a:xfrm>
          <a:prstGeom prst="rect">
            <a:avLst/>
          </a:prstGeom>
        </p:spPr>
      </p:pic>
      <p:grpSp>
        <p:nvGrpSpPr>
          <p:cNvPr id="20" name="组合 19"/>
          <p:cNvGrpSpPr/>
          <p:nvPr/>
        </p:nvGrpSpPr>
        <p:grpSpPr>
          <a:xfrm>
            <a:off x="4988660" y="2792650"/>
            <a:ext cx="4109459" cy="908864"/>
            <a:chOff x="5396283" y="1877049"/>
            <a:chExt cx="4109459" cy="908864"/>
          </a:xfrm>
        </p:grpSpPr>
        <p:sp>
          <p:nvSpPr>
            <p:cNvPr id="21" name="矩形: 对角圆角 20"/>
            <p:cNvSpPr/>
            <p:nvPr/>
          </p:nvSpPr>
          <p:spPr>
            <a:xfrm>
              <a:off x="5509103" y="1979557"/>
              <a:ext cx="3883820" cy="652131"/>
            </a:xfrm>
            <a:prstGeom prst="round2Diag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5396283" y="1877049"/>
              <a:ext cx="4109459" cy="908864"/>
            </a:xfrm>
            <a:prstGeom prst="round2DiagRect">
              <a:avLst>
                <a:gd name="adj1" fmla="val 50000"/>
                <a:gd name="adj2" fmla="val 0"/>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第四章：党的领导</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3" name="Freeform 29"/>
          <p:cNvSpPr/>
          <p:nvPr/>
        </p:nvSpPr>
        <p:spPr bwMode="auto">
          <a:xfrm>
            <a:off x="3531750" y="2643414"/>
            <a:ext cx="1184095" cy="105810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104"/>
                                        </p:tgtEl>
                                        <p:attrNameLst>
                                          <p:attrName>style.visibility</p:attrName>
                                        </p:attrNameLst>
                                      </p:cBhvr>
                                      <p:to>
                                        <p:strVal val="visible"/>
                                      </p:to>
                                    </p:set>
                                    <p:anim calcmode="lin" valueType="num">
                                      <p:cBhvr additive="base">
                                        <p:cTn id="18" dur="500" fill="hold"/>
                                        <p:tgtEl>
                                          <p:spTgt spid="104"/>
                                        </p:tgtEl>
                                        <p:attrNameLst>
                                          <p:attrName>ppt_x</p:attrName>
                                        </p:attrNameLst>
                                      </p:cBhvr>
                                      <p:tavLst>
                                        <p:tav tm="0">
                                          <p:val>
                                            <p:strVal val="1+#ppt_w/2"/>
                                          </p:val>
                                        </p:tav>
                                        <p:tav tm="100000">
                                          <p:val>
                                            <p:strVal val="#ppt_x"/>
                                          </p:val>
                                        </p:tav>
                                      </p:tavLst>
                                    </p:anim>
                                    <p:anim calcmode="lin" valueType="num">
                                      <p:cBhvr additive="base">
                                        <p:cTn id="19" dur="500" fill="hold"/>
                                        <p:tgtEl>
                                          <p:spTgt spid="10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5009437" cy="954107"/>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第四章：党的领导和公司治理</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41" name="Freeform 14"/>
          <p:cNvSpPr/>
          <p:nvPr/>
        </p:nvSpPr>
        <p:spPr bwMode="auto">
          <a:xfrm>
            <a:off x="603300" y="1764590"/>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solidFill>
              <a:effectLst/>
              <a:uLnTx/>
              <a:uFillTx/>
              <a:latin typeface="微软雅黑" panose="020B0503020204020204" pitchFamily="34" charset="-122"/>
              <a:cs typeface="+mn-cs"/>
            </a:endParaRPr>
          </a:p>
        </p:txBody>
      </p:sp>
      <p:sp>
        <p:nvSpPr>
          <p:cNvPr id="42" name="TextBox 11"/>
          <p:cNvSpPr txBox="1"/>
          <p:nvPr/>
        </p:nvSpPr>
        <p:spPr>
          <a:xfrm>
            <a:off x="900005" y="1894316"/>
            <a:ext cx="80983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E7E6E6"/>
                </a:solidFill>
                <a:effectLst/>
                <a:uLnTx/>
                <a:uFillTx/>
                <a:latin typeface="字魂35号-经典雅黑"/>
                <a:ea typeface="+mj-ea"/>
                <a:cs typeface="+mn-cs"/>
              </a:rPr>
              <a:t>13</a:t>
            </a:r>
            <a:endParaRPr kumimoji="0" lang="zh-CN" altLang="en-US" sz="4800" b="1" i="0" u="none" strike="noStrike" kern="1200" cap="none" spc="0" normalizeH="0" baseline="0" noProof="0" dirty="0">
              <a:ln>
                <a:noFill/>
              </a:ln>
              <a:solidFill>
                <a:srgbClr val="E7E6E6"/>
              </a:solidFill>
              <a:effectLst/>
              <a:uLnTx/>
              <a:uFillTx/>
              <a:latin typeface="字魂35号-经典雅黑"/>
              <a:ea typeface="+mj-ea"/>
              <a:cs typeface="+mn-cs"/>
            </a:endParaRPr>
          </a:p>
        </p:txBody>
      </p:sp>
      <p:sp>
        <p:nvSpPr>
          <p:cNvPr id="43" name="Freeform 14"/>
          <p:cNvSpPr/>
          <p:nvPr/>
        </p:nvSpPr>
        <p:spPr bwMode="auto">
          <a:xfrm>
            <a:off x="603300" y="3816612"/>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solidFill>
              <a:effectLst/>
              <a:uLnTx/>
              <a:uFillTx/>
              <a:latin typeface="微软雅黑" panose="020B0503020204020204" pitchFamily="34" charset="-122"/>
              <a:cs typeface="+mn-cs"/>
            </a:endParaRPr>
          </a:p>
        </p:txBody>
      </p:sp>
      <p:sp>
        <p:nvSpPr>
          <p:cNvPr id="44" name="TextBox 15"/>
          <p:cNvSpPr txBox="1"/>
          <p:nvPr/>
        </p:nvSpPr>
        <p:spPr>
          <a:xfrm>
            <a:off x="805600" y="3936179"/>
            <a:ext cx="11579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E7E6E6"/>
                </a:solidFill>
                <a:effectLst/>
                <a:uLnTx/>
                <a:uFillTx/>
                <a:latin typeface="字魂35号-经典雅黑"/>
                <a:ea typeface="+mj-ea"/>
                <a:cs typeface="+mn-cs"/>
              </a:rPr>
              <a:t>14</a:t>
            </a:r>
            <a:endParaRPr kumimoji="0" lang="zh-CN" altLang="en-US" sz="4800" b="1" i="0" u="none" strike="noStrike" kern="1200" cap="none" spc="0" normalizeH="0" baseline="0" noProof="0" dirty="0">
              <a:ln>
                <a:noFill/>
              </a:ln>
              <a:solidFill>
                <a:srgbClr val="E7E6E6"/>
              </a:solidFill>
              <a:effectLst/>
              <a:uLnTx/>
              <a:uFillTx/>
              <a:latin typeface="字魂35号-经典雅黑"/>
              <a:ea typeface="+mj-ea"/>
              <a:cs typeface="+mn-cs"/>
            </a:endParaRPr>
          </a:p>
        </p:txBody>
      </p:sp>
      <p:sp>
        <p:nvSpPr>
          <p:cNvPr id="2" name="矩形 1"/>
          <p:cNvSpPr/>
          <p:nvPr/>
        </p:nvSpPr>
        <p:spPr>
          <a:xfrm>
            <a:off x="1858515" y="1430566"/>
            <a:ext cx="8474969" cy="128990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第十三条：</a:t>
            </a:r>
            <a:r>
              <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有企业应当将党建工作要求写入公司章程，写明党组织的职责权限、机构设置、运行机制、基础保障等重要事项，明确党组织研究讨论是董事会、经理层决策重大问题的前置程序，落实党组织在公司治理结构中的法定地位。</a:t>
            </a: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5" name="矩形 44"/>
          <p:cNvSpPr/>
          <p:nvPr/>
        </p:nvSpPr>
        <p:spPr>
          <a:xfrm>
            <a:off x="1851818" y="2966590"/>
            <a:ext cx="10055823" cy="335784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第十四条：</a:t>
            </a:r>
            <a:r>
              <a:rPr kumimoji="0" lang="zh-CN" altLang="en-US" sz="13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坚持和完善“双向进入、交叉任职”领导体制，符合条件的党委（党组）班子成员可以通过法定程序进入董事会、监事会、经理层，董事会、监事会、经理层成员中符合条件的党员可以依照有关规定和程序进入党委（党组）。  　　</a:t>
            </a:r>
            <a:endParaRPr kumimoji="0" lang="zh-CN" altLang="en-US" sz="13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党委（党组）书记、董事长一般由一人担任，党员总经理担任副书记。确因工作需要由上级企业领导人员兼任董事长的，根据企业实际，党委书记可以由党员总经理担任，也可以单独配备。  　　</a:t>
            </a:r>
            <a:endParaRPr kumimoji="0" lang="zh-CN" altLang="en-US" sz="13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不设董事会只设执行董事的独立法人企业，党委书记和执行董事一般由一人担任。总经理单设且是党员的，一般应当担任党委副书记。  　　</a:t>
            </a:r>
            <a:endParaRPr kumimoji="0" lang="zh-CN" altLang="en-US" sz="13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分公司等非独立法人企业，党委书记和总经理是否分设，结合实际确定。分设的一般由党委书记担任副总经理、党员总经理担任党委副书记。  　　</a:t>
            </a:r>
            <a:endParaRPr kumimoji="0" lang="zh-CN" altLang="en-US" sz="13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央企业党委（党组）配备专职副书记，专职副书记一般进入董事会且不在经理层任职，专责抓好党建工作。规模较大、职工和党员人数较多的中央企业所属企业（单位）和地方国有企业党委，可以配备专职副书记。国有企业党委（党组）班子中的内设纪检组织负责人，一般不兼任其他职务，确需兼任的，报上级党组织批准。  　　</a:t>
            </a:r>
            <a:endParaRPr kumimoji="0" lang="zh-CN" altLang="en-US" sz="13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国有企业党组织实行集体领导和个人分工负责相结合的制度，进入董事会、监事会、经理层的党组织领导班子成员必须落实党组织决定。</a:t>
            </a:r>
            <a:endParaRPr kumimoji="0" lang="zh-CN" altLang="en-US" sz="13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2" presetClass="entr" presetSubtype="12" fill="hold" grpId="0" nodeType="afterEffect" p14:presetBounceEnd="20000">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14:bounceEnd="20000">
                                          <p:cBhvr additive="base">
                                            <p:cTn id="29" dur="500" fill="hold"/>
                                            <p:tgtEl>
                                              <p:spTgt spid="41"/>
                                            </p:tgtEl>
                                            <p:attrNameLst>
                                              <p:attrName>ppt_x</p:attrName>
                                            </p:attrNameLst>
                                          </p:cBhvr>
                                          <p:tavLst>
                                            <p:tav tm="0">
                                              <p:val>
                                                <p:strVal val="0-#ppt_w/2"/>
                                              </p:val>
                                            </p:tav>
                                            <p:tav tm="100000">
                                              <p:val>
                                                <p:strVal val="#ppt_x"/>
                                              </p:val>
                                            </p:tav>
                                          </p:tavLst>
                                        </p:anim>
                                        <p:anim calcmode="lin" valueType="num" p14:bounceEnd="20000">
                                          <p:cBhvr additive="base">
                                            <p:cTn id="30" dur="500" fill="hold"/>
                                            <p:tgtEl>
                                              <p:spTgt spid="41"/>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 calcmode="lin" valueType="num">
                                          <p:cBhvr>
                                            <p:cTn id="36" dur="500" fill="hold"/>
                                            <p:tgtEl>
                                              <p:spTgt spid="42"/>
                                            </p:tgtEl>
                                            <p:attrNameLst>
                                              <p:attrName>style.rotation</p:attrName>
                                            </p:attrNameLst>
                                          </p:cBhvr>
                                          <p:tavLst>
                                            <p:tav tm="0">
                                              <p:val>
                                                <p:fltVal val="90"/>
                                              </p:val>
                                            </p:tav>
                                            <p:tav tm="100000">
                                              <p:val>
                                                <p:fltVal val="0"/>
                                              </p:val>
                                            </p:tav>
                                          </p:tavLst>
                                        </p:anim>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par>
                              <p:cTn id="43" fill="hold">
                                <p:stCondLst>
                                  <p:cond delay="500"/>
                                </p:stCondLst>
                                <p:childTnLst>
                                  <p:par>
                                    <p:cTn id="44" presetID="2" presetClass="entr" presetSubtype="12" fill="hold" grpId="0" nodeType="afterEffect" p14:presetBounceEnd="20000">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14:bounceEnd="20000">
                                          <p:cBhvr additive="base">
                                            <p:cTn id="46" dur="500" fill="hold"/>
                                            <p:tgtEl>
                                              <p:spTgt spid="43"/>
                                            </p:tgtEl>
                                            <p:attrNameLst>
                                              <p:attrName>ppt_x</p:attrName>
                                            </p:attrNameLst>
                                          </p:cBhvr>
                                          <p:tavLst>
                                            <p:tav tm="0">
                                              <p:val>
                                                <p:strVal val="0-#ppt_w/2"/>
                                              </p:val>
                                            </p:tav>
                                            <p:tav tm="100000">
                                              <p:val>
                                                <p:strVal val="#ppt_x"/>
                                              </p:val>
                                            </p:tav>
                                          </p:tavLst>
                                        </p:anim>
                                        <p:anim calcmode="lin" valueType="num" p14:bounceEnd="20000">
                                          <p:cBhvr additive="base">
                                            <p:cTn id="47" dur="500" fill="hold"/>
                                            <p:tgtEl>
                                              <p:spTgt spid="43"/>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31"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anim calcmode="lin" valueType="num">
                                          <p:cBhvr>
                                            <p:cTn id="53" dur="500" fill="hold"/>
                                            <p:tgtEl>
                                              <p:spTgt spid="44"/>
                                            </p:tgtEl>
                                            <p:attrNameLst>
                                              <p:attrName>style.rotation</p:attrName>
                                            </p:attrNameLst>
                                          </p:cBhvr>
                                          <p:tavLst>
                                            <p:tav tm="0">
                                              <p:val>
                                                <p:fltVal val="90"/>
                                              </p:val>
                                            </p:tav>
                                            <p:tav tm="100000">
                                              <p:val>
                                                <p:fltVal val="0"/>
                                              </p:val>
                                            </p:tav>
                                          </p:tavLst>
                                        </p:anim>
                                        <p:animEffect transition="in" filter="fade">
                                          <p:cBhvr>
                                            <p:cTn id="54" dur="500"/>
                                            <p:tgtEl>
                                              <p:spTgt spid="44"/>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41" grpId="0" animBg="1"/>
          <p:bldP spid="42" grpId="0"/>
          <p:bldP spid="43" grpId="0" animBg="1"/>
          <p:bldP spid="44" grpId="0"/>
          <p:bldP spid="2"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2" presetClass="entr" presetSubtype="12"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0-#ppt_w/2"/>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 calcmode="lin" valueType="num">
                                          <p:cBhvr>
                                            <p:cTn id="36" dur="500" fill="hold"/>
                                            <p:tgtEl>
                                              <p:spTgt spid="42"/>
                                            </p:tgtEl>
                                            <p:attrNameLst>
                                              <p:attrName>style.rotation</p:attrName>
                                            </p:attrNameLst>
                                          </p:cBhvr>
                                          <p:tavLst>
                                            <p:tav tm="0">
                                              <p:val>
                                                <p:fltVal val="90"/>
                                              </p:val>
                                            </p:tav>
                                            <p:tav tm="100000">
                                              <p:val>
                                                <p:fltVal val="0"/>
                                              </p:val>
                                            </p:tav>
                                          </p:tavLst>
                                        </p:anim>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par>
                              <p:cTn id="43" fill="hold">
                                <p:stCondLst>
                                  <p:cond delay="500"/>
                                </p:stCondLst>
                                <p:childTnLst>
                                  <p:par>
                                    <p:cTn id="44" presetID="2" presetClass="entr" presetSubtype="12"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0-#ppt_w/2"/>
                                              </p:val>
                                            </p:tav>
                                            <p:tav tm="100000">
                                              <p:val>
                                                <p:strVal val="#ppt_x"/>
                                              </p:val>
                                            </p:tav>
                                          </p:tavLst>
                                        </p:anim>
                                        <p:anim calcmode="lin" valueType="num">
                                          <p:cBhvr additive="base">
                                            <p:cTn id="47" dur="500" fill="hold"/>
                                            <p:tgtEl>
                                              <p:spTgt spid="43"/>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31"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anim calcmode="lin" valueType="num">
                                          <p:cBhvr>
                                            <p:cTn id="53" dur="500" fill="hold"/>
                                            <p:tgtEl>
                                              <p:spTgt spid="44"/>
                                            </p:tgtEl>
                                            <p:attrNameLst>
                                              <p:attrName>style.rotation</p:attrName>
                                            </p:attrNameLst>
                                          </p:cBhvr>
                                          <p:tavLst>
                                            <p:tav tm="0">
                                              <p:val>
                                                <p:fltVal val="90"/>
                                              </p:val>
                                            </p:tav>
                                            <p:tav tm="100000">
                                              <p:val>
                                                <p:fltVal val="0"/>
                                              </p:val>
                                            </p:tav>
                                          </p:tavLst>
                                        </p:anim>
                                        <p:animEffect transition="in" filter="fade">
                                          <p:cBhvr>
                                            <p:cTn id="54" dur="500"/>
                                            <p:tgtEl>
                                              <p:spTgt spid="44"/>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41" grpId="0" animBg="1"/>
          <p:bldP spid="42" grpId="0"/>
          <p:bldP spid="43" grpId="0" animBg="1"/>
          <p:bldP spid="44" grpId="0"/>
          <p:bldP spid="2" grpId="0"/>
          <p:bldP spid="45"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5493810" cy="954107"/>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第四章：党的领导和公司治理</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grpSp>
        <p:nvGrpSpPr>
          <p:cNvPr id="11" name="组合 10"/>
          <p:cNvGrpSpPr/>
          <p:nvPr/>
        </p:nvGrpSpPr>
        <p:grpSpPr>
          <a:xfrm>
            <a:off x="5646932" y="2050223"/>
            <a:ext cx="136298" cy="4068919"/>
            <a:chOff x="5646932" y="2050223"/>
            <a:chExt cx="136298" cy="4068919"/>
          </a:xfrm>
        </p:grpSpPr>
        <p:sp>
          <p:nvSpPr>
            <p:cNvPr id="12" name="流程图: 接点 11"/>
            <p:cNvSpPr/>
            <p:nvPr/>
          </p:nvSpPr>
          <p:spPr>
            <a:xfrm>
              <a:off x="5646932" y="3224542"/>
              <a:ext cx="132448" cy="127827"/>
            </a:xfrm>
            <a:prstGeom prst="flowChartConnector">
              <a:avLst/>
            </a:prstGeom>
            <a:solidFill>
              <a:srgbClr val="C00000"/>
            </a:solidFill>
            <a:ln>
              <a:solidFill>
                <a:srgbClr val="C00000"/>
              </a:solidFill>
            </a:ln>
          </p:spPr>
          <p:style>
            <a:lnRef idx="2">
              <a:srgbClr val="FFC000">
                <a:shade val="50000"/>
              </a:srgbClr>
            </a:lnRef>
            <a:fillRef idx="1">
              <a:srgbClr val="FFC000"/>
            </a:fillRef>
            <a:effectRef idx="0">
              <a:srgbClr val="FFC000"/>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流程图: 接点 12"/>
            <p:cNvSpPr/>
            <p:nvPr/>
          </p:nvSpPr>
          <p:spPr>
            <a:xfrm>
              <a:off x="5656173" y="4720741"/>
              <a:ext cx="127057" cy="120897"/>
            </a:xfrm>
            <a:prstGeom prst="flowChartConnector">
              <a:avLst/>
            </a:prstGeom>
            <a:solidFill>
              <a:srgbClr val="C00000"/>
            </a:solidFill>
            <a:ln>
              <a:solidFill>
                <a:srgbClr val="C00000"/>
              </a:solidFill>
            </a:ln>
          </p:spPr>
          <p:style>
            <a:lnRef idx="2">
              <a:srgbClr val="FFC000">
                <a:shade val="50000"/>
              </a:srgbClr>
            </a:lnRef>
            <a:fillRef idx="1">
              <a:srgbClr val="FFC000"/>
            </a:fillRef>
            <a:effectRef idx="0">
              <a:srgbClr val="FFC000"/>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14" name="直接连接符 13"/>
            <p:cNvCxnSpPr/>
            <p:nvPr/>
          </p:nvCxnSpPr>
          <p:spPr>
            <a:xfrm>
              <a:off x="5714696" y="2050223"/>
              <a:ext cx="0" cy="501299"/>
            </a:xfrm>
            <a:prstGeom prst="line">
              <a:avLst/>
            </a:prstGeom>
            <a:ln>
              <a:solidFill>
                <a:srgbClr val="C00000"/>
              </a:solidFill>
            </a:ln>
          </p:spPr>
          <p:style>
            <a:lnRef idx="1">
              <a:srgbClr val="FFC000"/>
            </a:lnRef>
            <a:fillRef idx="0">
              <a:srgbClr val="FFC000"/>
            </a:fillRef>
            <a:effectRef idx="0">
              <a:srgbClr val="FFC000"/>
            </a:effectRef>
            <a:fontRef idx="minor">
              <a:srgbClr val="000000"/>
            </a:fontRef>
          </p:style>
        </p:cxnSp>
        <p:cxnSp>
          <p:nvCxnSpPr>
            <p:cNvPr id="15" name="直接连接符 14"/>
            <p:cNvCxnSpPr/>
            <p:nvPr/>
          </p:nvCxnSpPr>
          <p:spPr>
            <a:xfrm>
              <a:off x="5714696" y="2593875"/>
              <a:ext cx="0" cy="554432"/>
            </a:xfrm>
            <a:prstGeom prst="line">
              <a:avLst/>
            </a:prstGeom>
            <a:ln>
              <a:solidFill>
                <a:srgbClr val="C00000"/>
              </a:solidFill>
            </a:ln>
          </p:spPr>
          <p:style>
            <a:lnRef idx="1">
              <a:srgbClr val="FFC000"/>
            </a:lnRef>
            <a:fillRef idx="0">
              <a:srgbClr val="FFC000"/>
            </a:fillRef>
            <a:effectRef idx="0">
              <a:srgbClr val="FFC000"/>
            </a:effectRef>
            <a:fontRef idx="minor">
              <a:srgbClr val="000000"/>
            </a:fontRef>
          </p:style>
        </p:cxnSp>
        <p:cxnSp>
          <p:nvCxnSpPr>
            <p:cNvPr id="16" name="直接连接符 15"/>
            <p:cNvCxnSpPr/>
            <p:nvPr/>
          </p:nvCxnSpPr>
          <p:spPr>
            <a:xfrm>
              <a:off x="5713926" y="3428604"/>
              <a:ext cx="0" cy="532871"/>
            </a:xfrm>
            <a:prstGeom prst="line">
              <a:avLst/>
            </a:prstGeom>
            <a:ln>
              <a:solidFill>
                <a:srgbClr val="C00000"/>
              </a:solidFill>
            </a:ln>
          </p:spPr>
          <p:style>
            <a:lnRef idx="1">
              <a:srgbClr val="FFC000"/>
            </a:lnRef>
            <a:fillRef idx="0">
              <a:srgbClr val="FFC000"/>
            </a:fillRef>
            <a:effectRef idx="0">
              <a:srgbClr val="FFC000"/>
            </a:effectRef>
            <a:fontRef idx="minor">
              <a:srgbClr val="000000"/>
            </a:fontRef>
          </p:style>
        </p:cxnSp>
        <p:cxnSp>
          <p:nvCxnSpPr>
            <p:cNvPr id="17" name="直接连接符 16"/>
            <p:cNvCxnSpPr/>
            <p:nvPr/>
          </p:nvCxnSpPr>
          <p:spPr>
            <a:xfrm>
              <a:off x="5713926" y="4089304"/>
              <a:ext cx="0" cy="586774"/>
            </a:xfrm>
            <a:prstGeom prst="line">
              <a:avLst/>
            </a:prstGeom>
            <a:ln>
              <a:solidFill>
                <a:srgbClr val="C00000"/>
              </a:solidFill>
            </a:ln>
          </p:spPr>
          <p:style>
            <a:lnRef idx="1">
              <a:srgbClr val="FFC000"/>
            </a:lnRef>
            <a:fillRef idx="0">
              <a:srgbClr val="FFC000"/>
            </a:fillRef>
            <a:effectRef idx="0">
              <a:srgbClr val="FFC000"/>
            </a:effectRef>
            <a:fontRef idx="minor">
              <a:srgbClr val="000000"/>
            </a:fontRef>
          </p:style>
        </p:cxnSp>
        <p:cxnSp>
          <p:nvCxnSpPr>
            <p:cNvPr id="18" name="直接连接符 17"/>
            <p:cNvCxnSpPr/>
            <p:nvPr/>
          </p:nvCxnSpPr>
          <p:spPr>
            <a:xfrm>
              <a:off x="5713926" y="4910942"/>
              <a:ext cx="0" cy="541342"/>
            </a:xfrm>
            <a:prstGeom prst="line">
              <a:avLst/>
            </a:prstGeom>
            <a:ln>
              <a:solidFill>
                <a:srgbClr val="C00000"/>
              </a:solidFill>
            </a:ln>
          </p:spPr>
          <p:style>
            <a:lnRef idx="1">
              <a:srgbClr val="FFC000"/>
            </a:lnRef>
            <a:fillRef idx="0">
              <a:srgbClr val="FFC000"/>
            </a:fillRef>
            <a:effectRef idx="0">
              <a:srgbClr val="FFC000"/>
            </a:effectRef>
            <a:fontRef idx="minor">
              <a:srgbClr val="000000"/>
            </a:fontRef>
          </p:style>
        </p:cxnSp>
        <p:cxnSp>
          <p:nvCxnSpPr>
            <p:cNvPr id="19" name="直接连接符 18"/>
            <p:cNvCxnSpPr/>
            <p:nvPr/>
          </p:nvCxnSpPr>
          <p:spPr>
            <a:xfrm>
              <a:off x="5713926" y="5553929"/>
              <a:ext cx="0" cy="565213"/>
            </a:xfrm>
            <a:prstGeom prst="line">
              <a:avLst/>
            </a:prstGeom>
            <a:ln>
              <a:solidFill>
                <a:srgbClr val="C00000"/>
              </a:solidFill>
            </a:ln>
          </p:spPr>
          <p:style>
            <a:lnRef idx="1">
              <a:srgbClr val="FFC000"/>
            </a:lnRef>
            <a:fillRef idx="0">
              <a:srgbClr val="FFC000"/>
            </a:fillRef>
            <a:effectRef idx="0">
              <a:srgbClr val="FFC000"/>
            </a:effectRef>
            <a:fontRef idx="minor">
              <a:srgbClr val="000000"/>
            </a:fontRef>
          </p:style>
        </p:cxnSp>
      </p:grpSp>
      <p:grpSp>
        <p:nvGrpSpPr>
          <p:cNvPr id="20" name="组合 19"/>
          <p:cNvGrpSpPr/>
          <p:nvPr/>
        </p:nvGrpSpPr>
        <p:grpSpPr>
          <a:xfrm>
            <a:off x="1653125" y="2050223"/>
            <a:ext cx="3510385" cy="868014"/>
            <a:chOff x="1653125" y="2050223"/>
            <a:chExt cx="3510385" cy="868014"/>
          </a:xfrm>
        </p:grpSpPr>
        <p:sp>
          <p:nvSpPr>
            <p:cNvPr id="21" name="矩形 20"/>
            <p:cNvSpPr/>
            <p:nvPr/>
          </p:nvSpPr>
          <p:spPr>
            <a:xfrm>
              <a:off x="1653125" y="2050993"/>
              <a:ext cx="744634" cy="584775"/>
            </a:xfrm>
            <a:prstGeom prst="rect">
              <a:avLst/>
            </a:prstGeom>
            <a:noFill/>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w="0"/>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01</a:t>
              </a:r>
              <a:endParaRPr kumimoji="0" lang="zh-CN" altLang="en-US" sz="3200" b="1" i="0" u="none" strike="noStrike" kern="1200" cap="none" spc="0" normalizeH="0" baseline="0" noProof="0" dirty="0">
                <a:ln w="0"/>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文本框 25"/>
            <p:cNvSpPr txBox="1"/>
            <p:nvPr/>
          </p:nvSpPr>
          <p:spPr>
            <a:xfrm>
              <a:off x="2397759" y="2050223"/>
              <a:ext cx="2765751" cy="868014"/>
            </a:xfrm>
            <a:prstGeom prst="rect">
              <a:avLst/>
            </a:prstGeom>
            <a:noFill/>
          </p:spPr>
          <p:txBody>
            <a:bodyPr wrap="square" tIns="0" bIns="0" rtlCol="0" anchor="t">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贯彻党中央决策部署和落实国家发展战略的重大举措</a:t>
              </a:r>
              <a:endParaRPr kumimoji="0" lang="zh-CN" altLang="zh-CN"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23" name="组合 22"/>
          <p:cNvGrpSpPr/>
          <p:nvPr/>
        </p:nvGrpSpPr>
        <p:grpSpPr>
          <a:xfrm>
            <a:off x="6849770" y="2050223"/>
            <a:ext cx="3456509" cy="868014"/>
            <a:chOff x="6849770" y="2050223"/>
            <a:chExt cx="3456509" cy="868014"/>
          </a:xfrm>
        </p:grpSpPr>
        <p:sp>
          <p:nvSpPr>
            <p:cNvPr id="24" name="矩形 23"/>
            <p:cNvSpPr/>
            <p:nvPr/>
          </p:nvSpPr>
          <p:spPr>
            <a:xfrm>
              <a:off x="6849770" y="2050223"/>
              <a:ext cx="639920" cy="584775"/>
            </a:xfrm>
            <a:prstGeom prst="rect">
              <a:avLst/>
            </a:prstGeom>
            <a:noFill/>
          </p:spPr>
          <p:txBody>
            <a:bodyPr wrap="non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w="0"/>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04</a:t>
              </a:r>
              <a:endParaRPr kumimoji="0" lang="zh-CN" altLang="en-US" sz="3200" b="1" i="0" u="none" strike="noStrike" kern="1200" cap="none" spc="0" normalizeH="0" baseline="0" noProof="0" dirty="0">
                <a:ln w="0"/>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5" name="文本框 63"/>
            <p:cNvSpPr txBox="1"/>
            <p:nvPr/>
          </p:nvSpPr>
          <p:spPr>
            <a:xfrm>
              <a:off x="7540528" y="2050223"/>
              <a:ext cx="2765751" cy="868014"/>
            </a:xfrm>
            <a:prstGeom prst="rect">
              <a:avLst/>
            </a:prstGeom>
            <a:noFill/>
          </p:spPr>
          <p:txBody>
            <a:bodyPr wrap="square" tIns="0" bIns="0" rtlCol="0" anchor="t">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企业发展战略、中长期发展规划，重要改革方案；</a:t>
              </a:r>
              <a:endParaRPr kumimoji="0" lang="zh-CN" altLang="zh-CN"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27" name="组合 26"/>
          <p:cNvGrpSpPr/>
          <p:nvPr/>
        </p:nvGrpSpPr>
        <p:grpSpPr>
          <a:xfrm>
            <a:off x="1661975" y="3685030"/>
            <a:ext cx="3501535" cy="925396"/>
            <a:chOff x="1661975" y="3685030"/>
            <a:chExt cx="3501535" cy="925396"/>
          </a:xfrm>
        </p:grpSpPr>
        <p:sp>
          <p:nvSpPr>
            <p:cNvPr id="29" name="矩形 28"/>
            <p:cNvSpPr/>
            <p:nvPr/>
          </p:nvSpPr>
          <p:spPr>
            <a:xfrm>
              <a:off x="1661975" y="3685030"/>
              <a:ext cx="639920" cy="584775"/>
            </a:xfrm>
            <a:prstGeom prst="rect">
              <a:avLst/>
            </a:prstGeom>
            <a:noFill/>
          </p:spPr>
          <p:txBody>
            <a:bodyPr wrap="non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w="0"/>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02</a:t>
              </a:r>
              <a:endParaRPr kumimoji="0" lang="zh-CN" altLang="en-US" sz="3200" b="1" i="0" u="none" strike="noStrike" kern="1200" cap="none" spc="0" normalizeH="0" baseline="0" noProof="0" dirty="0">
                <a:ln w="0"/>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0" name="文本框 65"/>
            <p:cNvSpPr txBox="1"/>
            <p:nvPr/>
          </p:nvSpPr>
          <p:spPr>
            <a:xfrm>
              <a:off x="2397759" y="3742412"/>
              <a:ext cx="2765751" cy="868014"/>
            </a:xfrm>
            <a:prstGeom prst="rect">
              <a:avLst/>
            </a:prstGeom>
            <a:noFill/>
          </p:spPr>
          <p:txBody>
            <a:bodyPr wrap="square" t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企业资产重组、产权转让、资本运作和大额投资中的原则性方向性问题；</a:t>
              </a:r>
              <a:endParaRPr kumimoji="0" lang="zh-CN" altLang="zh-CN"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1" name="组合 30"/>
          <p:cNvGrpSpPr/>
          <p:nvPr/>
        </p:nvGrpSpPr>
        <p:grpSpPr>
          <a:xfrm>
            <a:off x="6849770" y="3685030"/>
            <a:ext cx="3456509" cy="925396"/>
            <a:chOff x="6849770" y="3685030"/>
            <a:chExt cx="3456509" cy="925396"/>
          </a:xfrm>
        </p:grpSpPr>
        <p:sp>
          <p:nvSpPr>
            <p:cNvPr id="32" name="矩形 31"/>
            <p:cNvSpPr/>
            <p:nvPr/>
          </p:nvSpPr>
          <p:spPr>
            <a:xfrm>
              <a:off x="6849770" y="3685030"/>
              <a:ext cx="639920" cy="584775"/>
            </a:xfrm>
            <a:prstGeom prst="rect">
              <a:avLst/>
            </a:prstGeom>
            <a:noFill/>
          </p:spPr>
          <p:txBody>
            <a:bodyPr wrap="non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w="0"/>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05</a:t>
              </a:r>
              <a:endParaRPr kumimoji="0" lang="zh-CN" altLang="en-US" sz="3200" b="1" i="0" u="none" strike="noStrike" kern="1200" cap="none" spc="0" normalizeH="0" baseline="0" noProof="0" dirty="0">
                <a:ln w="0"/>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3" name="文本框 67"/>
            <p:cNvSpPr txBox="1"/>
            <p:nvPr/>
          </p:nvSpPr>
          <p:spPr>
            <a:xfrm>
              <a:off x="7540528" y="3742412"/>
              <a:ext cx="2765751" cy="868014"/>
            </a:xfrm>
            <a:prstGeom prst="rect">
              <a:avLst/>
            </a:prstGeom>
            <a:noFill/>
          </p:spPr>
          <p:txBody>
            <a:bodyPr wrap="square" tIns="0" bIns="0" rtlCol="0" anchor="t">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企业组织架构设置和调整，重要规章制度的制定和修改；</a:t>
              </a:r>
              <a:endParaRPr kumimoji="0" lang="zh-CN" altLang="zh-CN"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4" name="组合 33"/>
          <p:cNvGrpSpPr/>
          <p:nvPr/>
        </p:nvGrpSpPr>
        <p:grpSpPr>
          <a:xfrm>
            <a:off x="1674296" y="5319066"/>
            <a:ext cx="3489214" cy="875175"/>
            <a:chOff x="1674296" y="5319066"/>
            <a:chExt cx="3489214" cy="875175"/>
          </a:xfrm>
        </p:grpSpPr>
        <p:sp>
          <p:nvSpPr>
            <p:cNvPr id="35" name="矩形 34"/>
            <p:cNvSpPr/>
            <p:nvPr/>
          </p:nvSpPr>
          <p:spPr>
            <a:xfrm>
              <a:off x="1674296" y="5319066"/>
              <a:ext cx="639920" cy="584775"/>
            </a:xfrm>
            <a:prstGeom prst="rect">
              <a:avLst/>
            </a:prstGeom>
            <a:noFill/>
          </p:spPr>
          <p:txBody>
            <a:bodyPr wrap="non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w="0"/>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03</a:t>
              </a:r>
              <a:endParaRPr kumimoji="0" lang="zh-CN" altLang="en-US" sz="3200" b="1" i="0" u="none" strike="noStrike" kern="1200" cap="none" spc="0" normalizeH="0" baseline="0" noProof="0" dirty="0">
                <a:ln w="0"/>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6" name="文本框 69"/>
            <p:cNvSpPr txBox="1"/>
            <p:nvPr/>
          </p:nvSpPr>
          <p:spPr>
            <a:xfrm>
              <a:off x="2397759" y="5326227"/>
              <a:ext cx="2765751" cy="868014"/>
            </a:xfrm>
            <a:prstGeom prst="rect">
              <a:avLst/>
            </a:prstGeom>
            <a:noFill/>
          </p:spPr>
          <p:txBody>
            <a:bodyPr wrap="square" t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涉及企业安全生产、维护稳定、职工权益、社会责任等方面的重大事项；</a:t>
              </a:r>
              <a:endParaRPr kumimoji="0" lang="zh-CN" altLang="zh-CN" sz="14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7" name="组合 36"/>
          <p:cNvGrpSpPr/>
          <p:nvPr/>
        </p:nvGrpSpPr>
        <p:grpSpPr>
          <a:xfrm>
            <a:off x="6849770" y="5319066"/>
            <a:ext cx="3456509" cy="875175"/>
            <a:chOff x="6849770" y="5319066"/>
            <a:chExt cx="3456509" cy="875175"/>
          </a:xfrm>
        </p:grpSpPr>
        <p:sp>
          <p:nvSpPr>
            <p:cNvPr id="38" name="矩形 37"/>
            <p:cNvSpPr/>
            <p:nvPr/>
          </p:nvSpPr>
          <p:spPr>
            <a:xfrm>
              <a:off x="6849770" y="5319066"/>
              <a:ext cx="639920" cy="584775"/>
            </a:xfrm>
            <a:prstGeom prst="rect">
              <a:avLst/>
            </a:prstGeom>
            <a:noFill/>
          </p:spPr>
          <p:txBody>
            <a:bodyPr wrap="non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w="0"/>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06</a:t>
              </a:r>
              <a:endParaRPr kumimoji="0" lang="zh-CN" altLang="en-US" sz="3200" b="1" i="0" u="none" strike="noStrike" kern="1200" cap="none" spc="0" normalizeH="0" baseline="0" noProof="0" dirty="0">
                <a:ln w="0"/>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文本框 71"/>
            <p:cNvSpPr txBox="1"/>
            <p:nvPr/>
          </p:nvSpPr>
          <p:spPr>
            <a:xfrm>
              <a:off x="7540528" y="5326227"/>
              <a:ext cx="2765751" cy="868014"/>
            </a:xfrm>
            <a:prstGeom prst="rect">
              <a:avLst/>
            </a:prstGeom>
            <a:noFill/>
          </p:spPr>
          <p:txBody>
            <a:bodyPr wrap="square" tIns="0" bIns="0" rtlCol="0" anchor="t">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其他应当由党委（党组）研究讨论的重要事项。</a:t>
              </a:r>
              <a:endParaRPr kumimoji="0" lang="zh-CN" altLang="zh-CN"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40" name="矩形 39"/>
          <p:cNvSpPr/>
          <p:nvPr/>
        </p:nvSpPr>
        <p:spPr>
          <a:xfrm>
            <a:off x="1498033" y="1200333"/>
            <a:ext cx="844333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国有企业重大经营管理事项研究讨论的事项主要包括</a:t>
            </a:r>
            <a:endParaRPr kumimoji="0" lang="zh-CN" altLang="en-US" sz="28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inVertical)">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par>
                                <p:cTn id="43" presetID="53" presetClass="entr" presetSubtype="16"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animEffect transition="in" filter="fade">
                                      <p:cBhvr>
                                        <p:cTn id="52" dur="500"/>
                                        <p:tgtEl>
                                          <p:spTgt spid="34"/>
                                        </p:tgtEl>
                                      </p:cBhvr>
                                    </p:animEffect>
                                  </p:childTnLst>
                                </p:cTn>
                              </p:par>
                              <p:par>
                                <p:cTn id="53" presetID="53" presetClass="entr" presetSubtype="16"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53" presetClass="entr" presetSubtype="16"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par>
                                <p:cTn id="63" presetID="53" presetClass="entr" presetSubtype="16"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5009437" cy="954107"/>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第四章：党的领导和公司治理</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41" name="Freeform 14"/>
          <p:cNvSpPr/>
          <p:nvPr/>
        </p:nvSpPr>
        <p:spPr bwMode="auto">
          <a:xfrm>
            <a:off x="603300" y="1764590"/>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solidFill>
              <a:effectLst/>
              <a:uLnTx/>
              <a:uFillTx/>
              <a:latin typeface="微软雅黑" panose="020B0503020204020204" pitchFamily="34" charset="-122"/>
              <a:cs typeface="+mn-cs"/>
            </a:endParaRPr>
          </a:p>
        </p:txBody>
      </p:sp>
      <p:sp>
        <p:nvSpPr>
          <p:cNvPr id="42" name="TextBox 11"/>
          <p:cNvSpPr txBox="1"/>
          <p:nvPr/>
        </p:nvSpPr>
        <p:spPr>
          <a:xfrm>
            <a:off x="850470" y="1941790"/>
            <a:ext cx="75533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E7E6E6"/>
                </a:solidFill>
                <a:effectLst/>
                <a:uLnTx/>
                <a:uFillTx/>
                <a:latin typeface="字魂35号-经典雅黑"/>
                <a:ea typeface="+mj-ea"/>
                <a:cs typeface="+mn-cs"/>
              </a:rPr>
              <a:t>16</a:t>
            </a:r>
            <a:endParaRPr kumimoji="0" lang="zh-CN" altLang="en-US" sz="4400" b="1" i="0" u="none" strike="noStrike" kern="1200" cap="none" spc="0" normalizeH="0" baseline="0" noProof="0" dirty="0">
              <a:ln>
                <a:noFill/>
              </a:ln>
              <a:solidFill>
                <a:srgbClr val="E7E6E6"/>
              </a:solidFill>
              <a:effectLst/>
              <a:uLnTx/>
              <a:uFillTx/>
              <a:latin typeface="字魂35号-经典雅黑"/>
              <a:ea typeface="+mj-ea"/>
              <a:cs typeface="+mn-cs"/>
            </a:endParaRPr>
          </a:p>
        </p:txBody>
      </p:sp>
      <p:sp>
        <p:nvSpPr>
          <p:cNvPr id="43" name="Freeform 14"/>
          <p:cNvSpPr/>
          <p:nvPr/>
        </p:nvSpPr>
        <p:spPr bwMode="auto">
          <a:xfrm>
            <a:off x="603300" y="4260650"/>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solidFill>
              <a:effectLst/>
              <a:uLnTx/>
              <a:uFillTx/>
              <a:latin typeface="微软雅黑" panose="020B0503020204020204" pitchFamily="34" charset="-122"/>
              <a:cs typeface="+mn-cs"/>
            </a:endParaRPr>
          </a:p>
        </p:txBody>
      </p:sp>
      <p:sp>
        <p:nvSpPr>
          <p:cNvPr id="44" name="TextBox 15"/>
          <p:cNvSpPr txBox="1"/>
          <p:nvPr/>
        </p:nvSpPr>
        <p:spPr>
          <a:xfrm>
            <a:off x="865805" y="4471241"/>
            <a:ext cx="7945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E7E6E6"/>
                </a:solidFill>
                <a:effectLst/>
                <a:uLnTx/>
                <a:uFillTx/>
                <a:latin typeface="字魂35号-经典雅黑"/>
                <a:ea typeface="+mj-ea"/>
                <a:cs typeface="+mn-cs"/>
              </a:rPr>
              <a:t>17</a:t>
            </a:r>
            <a:endParaRPr kumimoji="0" lang="zh-CN" altLang="en-US" sz="4400" b="1" i="0" u="none" strike="noStrike" kern="1200" cap="none" spc="0" normalizeH="0" baseline="0" noProof="0" dirty="0">
              <a:ln>
                <a:noFill/>
              </a:ln>
              <a:solidFill>
                <a:srgbClr val="E7E6E6"/>
              </a:solidFill>
              <a:effectLst/>
              <a:uLnTx/>
              <a:uFillTx/>
              <a:latin typeface="字魂35号-经典雅黑"/>
              <a:ea typeface="+mj-ea"/>
              <a:cs typeface="+mn-cs"/>
            </a:endParaRPr>
          </a:p>
        </p:txBody>
      </p:sp>
      <p:sp>
        <p:nvSpPr>
          <p:cNvPr id="11" name="矩形 10"/>
          <p:cNvSpPr/>
          <p:nvPr/>
        </p:nvSpPr>
        <p:spPr>
          <a:xfrm>
            <a:off x="2057993" y="1582994"/>
            <a:ext cx="8870951" cy="267765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第十六条：</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有企业党组织应当按照干部管理权限，规范动议提名、组织考察、讨论决定等程序，落实对党忠诚、勇于创新、治企有方、兴企有为、清正廉洁的要求，做好选配企业领导人员工作，加大优秀年轻领导人员培养选拔力度，加强企业领导人员管理监督，保证党对干部人事工作的领导权和对重要干部的管理权。  　　</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实施人才强企战略，健全人才培养、引进、使用机制，重点做好企业经营管理人才、专业技术人才、高技能人才以及特殊领域紧缺人才工作，激发和保护企业家精神，营造鼓励创新创业的良好环境。</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2057993" y="4239105"/>
            <a:ext cx="8756651" cy="156966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第十七条：</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健全以职工代表大会为基本形式的民主管理制度，探索职工参与管理的有效方式，推进厂务公开、业务公开，保障职工知情权、参与权、表达权、监督权，维护职工合法权益。重大决策应当听取职工意见，涉及职工切身利益的重大问题必须经过职工代表大会或者职工大会审议。坚持和完善职工董事制度、职工监事制度，保证职工代表有序参与公司治理。</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2" presetClass="entr" presetSubtype="12" fill="hold" grpId="0" nodeType="afterEffect" p14:presetBounceEnd="20000">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14:bounceEnd="20000">
                                          <p:cBhvr additive="base">
                                            <p:cTn id="29" dur="500" fill="hold"/>
                                            <p:tgtEl>
                                              <p:spTgt spid="41"/>
                                            </p:tgtEl>
                                            <p:attrNameLst>
                                              <p:attrName>ppt_x</p:attrName>
                                            </p:attrNameLst>
                                          </p:cBhvr>
                                          <p:tavLst>
                                            <p:tav tm="0">
                                              <p:val>
                                                <p:strVal val="0-#ppt_w/2"/>
                                              </p:val>
                                            </p:tav>
                                            <p:tav tm="100000">
                                              <p:val>
                                                <p:strVal val="#ppt_x"/>
                                              </p:val>
                                            </p:tav>
                                          </p:tavLst>
                                        </p:anim>
                                        <p:anim calcmode="lin" valueType="num" p14:bounceEnd="20000">
                                          <p:cBhvr additive="base">
                                            <p:cTn id="30" dur="500" fill="hold"/>
                                            <p:tgtEl>
                                              <p:spTgt spid="41"/>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 calcmode="lin" valueType="num">
                                          <p:cBhvr>
                                            <p:cTn id="36" dur="500" fill="hold"/>
                                            <p:tgtEl>
                                              <p:spTgt spid="42"/>
                                            </p:tgtEl>
                                            <p:attrNameLst>
                                              <p:attrName>style.rotation</p:attrName>
                                            </p:attrNameLst>
                                          </p:cBhvr>
                                          <p:tavLst>
                                            <p:tav tm="0">
                                              <p:val>
                                                <p:fltVal val="90"/>
                                              </p:val>
                                            </p:tav>
                                            <p:tav tm="100000">
                                              <p:val>
                                                <p:fltVal val="0"/>
                                              </p:val>
                                            </p:tav>
                                          </p:tavLst>
                                        </p:anim>
                                        <p:animEffect transition="in" filter="fade">
                                          <p:cBhvr>
                                            <p:cTn id="37" dur="500"/>
                                            <p:tgtEl>
                                              <p:spTgt spid="42"/>
                                            </p:tgtEl>
                                          </p:cBhvr>
                                        </p:animEffect>
                                      </p:childTnLst>
                                    </p:cTn>
                                  </p:par>
                                </p:childTnLst>
                              </p:cTn>
                            </p:par>
                            <p:par>
                              <p:cTn id="38" fill="hold">
                                <p:stCondLst>
                                  <p:cond delay="2500"/>
                                </p:stCondLst>
                                <p:childTnLst>
                                  <p:par>
                                    <p:cTn id="39" presetID="2" presetClass="entr" presetSubtype="12" fill="hold" grpId="0" nodeType="afterEffect" p14:presetBounceEnd="20000">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14:bounceEnd="20000">
                                          <p:cBhvr additive="base">
                                            <p:cTn id="41" dur="500" fill="hold"/>
                                            <p:tgtEl>
                                              <p:spTgt spid="43"/>
                                            </p:tgtEl>
                                            <p:attrNameLst>
                                              <p:attrName>ppt_x</p:attrName>
                                            </p:attrNameLst>
                                          </p:cBhvr>
                                          <p:tavLst>
                                            <p:tav tm="0">
                                              <p:val>
                                                <p:strVal val="0-#ppt_w/2"/>
                                              </p:val>
                                            </p:tav>
                                            <p:tav tm="100000">
                                              <p:val>
                                                <p:strVal val="#ppt_x"/>
                                              </p:val>
                                            </p:tav>
                                          </p:tavLst>
                                        </p:anim>
                                        <p:anim calcmode="lin" valueType="num" p14:bounceEnd="20000">
                                          <p:cBhvr additive="base">
                                            <p:cTn id="42" dur="500" fill="hold"/>
                                            <p:tgtEl>
                                              <p:spTgt spid="4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31"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anim calcmode="lin" valueType="num">
                                          <p:cBhvr>
                                            <p:cTn id="48" dur="500" fill="hold"/>
                                            <p:tgtEl>
                                              <p:spTgt spid="44"/>
                                            </p:tgtEl>
                                            <p:attrNameLst>
                                              <p:attrName>style.rotation</p:attrName>
                                            </p:attrNameLst>
                                          </p:cBhvr>
                                          <p:tavLst>
                                            <p:tav tm="0">
                                              <p:val>
                                                <p:fltVal val="90"/>
                                              </p:val>
                                            </p:tav>
                                            <p:tav tm="100000">
                                              <p:val>
                                                <p:fltVal val="0"/>
                                              </p:val>
                                            </p:tav>
                                          </p:tavLst>
                                        </p:anim>
                                        <p:animEffect transition="in" filter="fade">
                                          <p:cBhvr>
                                            <p:cTn id="49" dur="500"/>
                                            <p:tgtEl>
                                              <p:spTgt spid="44"/>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41" grpId="0" animBg="1"/>
          <p:bldP spid="42" grpId="0"/>
          <p:bldP spid="43" grpId="0" animBg="1"/>
          <p:bldP spid="44" grpId="0"/>
          <p:bldP spid="11" grpId="0"/>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2" presetClass="entr" presetSubtype="12"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0-#ppt_w/2"/>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 calcmode="lin" valueType="num">
                                          <p:cBhvr>
                                            <p:cTn id="36" dur="500" fill="hold"/>
                                            <p:tgtEl>
                                              <p:spTgt spid="42"/>
                                            </p:tgtEl>
                                            <p:attrNameLst>
                                              <p:attrName>style.rotation</p:attrName>
                                            </p:attrNameLst>
                                          </p:cBhvr>
                                          <p:tavLst>
                                            <p:tav tm="0">
                                              <p:val>
                                                <p:fltVal val="90"/>
                                              </p:val>
                                            </p:tav>
                                            <p:tav tm="100000">
                                              <p:val>
                                                <p:fltVal val="0"/>
                                              </p:val>
                                            </p:tav>
                                          </p:tavLst>
                                        </p:anim>
                                        <p:animEffect transition="in" filter="fade">
                                          <p:cBhvr>
                                            <p:cTn id="37" dur="500"/>
                                            <p:tgtEl>
                                              <p:spTgt spid="42"/>
                                            </p:tgtEl>
                                          </p:cBhvr>
                                        </p:animEffect>
                                      </p:childTnLst>
                                    </p:cTn>
                                  </p:par>
                                </p:childTnLst>
                              </p:cTn>
                            </p:par>
                            <p:par>
                              <p:cTn id="38" fill="hold">
                                <p:stCondLst>
                                  <p:cond delay="2500"/>
                                </p:stCondLst>
                                <p:childTnLst>
                                  <p:par>
                                    <p:cTn id="39" presetID="2" presetClass="entr" presetSubtype="12"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0-#ppt_w/2"/>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31"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anim calcmode="lin" valueType="num">
                                          <p:cBhvr>
                                            <p:cTn id="48" dur="500" fill="hold"/>
                                            <p:tgtEl>
                                              <p:spTgt spid="44"/>
                                            </p:tgtEl>
                                            <p:attrNameLst>
                                              <p:attrName>style.rotation</p:attrName>
                                            </p:attrNameLst>
                                          </p:cBhvr>
                                          <p:tavLst>
                                            <p:tav tm="0">
                                              <p:val>
                                                <p:fltVal val="90"/>
                                              </p:val>
                                            </p:tav>
                                            <p:tav tm="100000">
                                              <p:val>
                                                <p:fltVal val="0"/>
                                              </p:val>
                                            </p:tav>
                                          </p:tavLst>
                                        </p:anim>
                                        <p:animEffect transition="in" filter="fade">
                                          <p:cBhvr>
                                            <p:cTn id="49" dur="500"/>
                                            <p:tgtEl>
                                              <p:spTgt spid="44"/>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41" grpId="0" animBg="1"/>
          <p:bldP spid="42" grpId="0"/>
          <p:bldP spid="43" grpId="0" animBg="1"/>
          <p:bldP spid="44" grpId="0"/>
          <p:bldP spid="11" grpId="0"/>
          <p:bldP spid="12"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36"/>
            <a:ext cx="12192000" cy="6810327"/>
          </a:xfrm>
          <a:prstGeom prst="rect">
            <a:avLst/>
          </a:prstGeom>
        </p:spPr>
      </p:pic>
      <p:pic>
        <p:nvPicPr>
          <p:cNvPr id="16" name="图片 15"/>
          <p:cNvPicPr>
            <a:picLocks noChangeAspect="1"/>
          </p:cNvPicPr>
          <p:nvPr/>
        </p:nvPicPr>
        <p:blipFill rotWithShape="1">
          <a:blip r:embed="rId2">
            <a:extLst>
              <a:ext uri="{28A0092B-C50C-407E-A947-70E740481C1C}">
                <a14:useLocalDpi xmlns:a14="http://schemas.microsoft.com/office/drawing/2010/main" val="0"/>
              </a:ext>
            </a:extLst>
          </a:blip>
          <a:srcRect t="65660"/>
          <a:stretch>
            <a:fillRect/>
          </a:stretch>
        </p:blipFill>
        <p:spPr>
          <a:xfrm>
            <a:off x="0" y="4720536"/>
            <a:ext cx="12192000" cy="2120425"/>
          </a:xfrm>
          <a:prstGeom prst="rect">
            <a:avLst/>
          </a:prstGeom>
        </p:spPr>
      </p:pic>
      <p:pic>
        <p:nvPicPr>
          <p:cNvPr id="17" name="图片 16"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62" r="63690" b="85004"/>
          <a:stretch>
            <a:fillRect/>
          </a:stretch>
        </p:blipFill>
        <p:spPr>
          <a:xfrm>
            <a:off x="0" y="-59611"/>
            <a:ext cx="5734783" cy="1289321"/>
          </a:xfrm>
          <a:prstGeom prst="rect">
            <a:avLst/>
          </a:prstGeom>
        </p:spPr>
      </p:pic>
      <p:pic>
        <p:nvPicPr>
          <p:cNvPr id="104" name="图片 103" descr="图片包含 游戏机, 灯, 笔记本&#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2257" y="0"/>
            <a:ext cx="1741990" cy="1741990"/>
          </a:xfrm>
          <a:prstGeom prst="rect">
            <a:avLst/>
          </a:prstGeom>
        </p:spPr>
      </p:pic>
      <p:grpSp>
        <p:nvGrpSpPr>
          <p:cNvPr id="20" name="组合 19"/>
          <p:cNvGrpSpPr/>
          <p:nvPr/>
        </p:nvGrpSpPr>
        <p:grpSpPr>
          <a:xfrm>
            <a:off x="4411487" y="2710244"/>
            <a:ext cx="4541471" cy="908864"/>
            <a:chOff x="5180277" y="1851190"/>
            <a:chExt cx="4541471" cy="908864"/>
          </a:xfrm>
        </p:grpSpPr>
        <p:sp>
          <p:nvSpPr>
            <p:cNvPr id="21" name="矩形: 对角圆角 20"/>
            <p:cNvSpPr/>
            <p:nvPr/>
          </p:nvSpPr>
          <p:spPr>
            <a:xfrm>
              <a:off x="5509103" y="1979557"/>
              <a:ext cx="3883820" cy="652131"/>
            </a:xfrm>
            <a:prstGeom prst="round2Diag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5180277" y="1851190"/>
              <a:ext cx="4541471" cy="908864"/>
            </a:xfrm>
            <a:prstGeom prst="round2DiagRect">
              <a:avLst>
                <a:gd name="adj1" fmla="val 50000"/>
                <a:gd name="adj2" fmla="val 0"/>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第五章：队伍建设</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3" name="Freeform 29"/>
          <p:cNvSpPr/>
          <p:nvPr/>
        </p:nvSpPr>
        <p:spPr bwMode="auto">
          <a:xfrm>
            <a:off x="3170583" y="2586867"/>
            <a:ext cx="1184095" cy="105810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104"/>
                                        </p:tgtEl>
                                        <p:attrNameLst>
                                          <p:attrName>style.visibility</p:attrName>
                                        </p:attrNameLst>
                                      </p:cBhvr>
                                      <p:to>
                                        <p:strVal val="visible"/>
                                      </p:to>
                                    </p:set>
                                    <p:anim calcmode="lin" valueType="num">
                                      <p:cBhvr additive="base">
                                        <p:cTn id="18" dur="500" fill="hold"/>
                                        <p:tgtEl>
                                          <p:spTgt spid="104"/>
                                        </p:tgtEl>
                                        <p:attrNameLst>
                                          <p:attrName>ppt_x</p:attrName>
                                        </p:attrNameLst>
                                      </p:cBhvr>
                                      <p:tavLst>
                                        <p:tav tm="0">
                                          <p:val>
                                            <p:strVal val="1+#ppt_w/2"/>
                                          </p:val>
                                        </p:tav>
                                        <p:tav tm="100000">
                                          <p:val>
                                            <p:strVal val="#ppt_x"/>
                                          </p:val>
                                        </p:tav>
                                      </p:tavLst>
                                    </p:anim>
                                    <p:anim calcmode="lin" valueType="num">
                                      <p:cBhvr additive="base">
                                        <p:cTn id="19" dur="500" fill="hold"/>
                                        <p:tgtEl>
                                          <p:spTgt spid="10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15"/>
          <p:cNvSpPr txBox="1"/>
          <p:nvPr/>
        </p:nvSpPr>
        <p:spPr>
          <a:xfrm>
            <a:off x="1218797" y="3226462"/>
            <a:ext cx="2457070" cy="769441"/>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cs typeface="+mn-cs"/>
              </a:rPr>
              <a:t>目 录</a:t>
            </a:r>
            <a:endParaRPr kumimoji="0" lang="zh-CN" altLang="en-US" sz="4400" b="1"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cs typeface="+mn-cs"/>
            </a:endParaRPr>
          </a:p>
        </p:txBody>
      </p:sp>
      <p:sp>
        <p:nvSpPr>
          <p:cNvPr id="40" name="TextBox 20"/>
          <p:cNvSpPr txBox="1"/>
          <p:nvPr/>
        </p:nvSpPr>
        <p:spPr>
          <a:xfrm>
            <a:off x="886636" y="3901866"/>
            <a:ext cx="3225562" cy="369332"/>
          </a:xfrm>
          <a:prstGeom prst="rect">
            <a:avLst/>
          </a:prstGeom>
          <a:noFill/>
        </p:spPr>
        <p:txBody>
          <a:bodyPr wrap="square" rtlCol="0" anchor="ctr">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60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cs typeface="+mn-cs"/>
              </a:rPr>
              <a:t>CONTENTS</a:t>
            </a:r>
            <a:endParaRPr kumimoji="0" lang="zh-CN" altLang="en-US" sz="1800" b="0" i="0" u="none" strike="noStrike" kern="1200" cap="none" spc="60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cs typeface="+mn-cs"/>
            </a:endParaRPr>
          </a:p>
        </p:txBody>
      </p:sp>
      <p:pic>
        <p:nvPicPr>
          <p:cNvPr id="73" name="Picture 11" descr="F:\桌面\党政机关\素材\党徽\Nipic_20180988_2015090911380252700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30662" y="2191288"/>
            <a:ext cx="1233339" cy="100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组合 91"/>
          <p:cNvGrpSpPr/>
          <p:nvPr/>
        </p:nvGrpSpPr>
        <p:grpSpPr>
          <a:xfrm>
            <a:off x="4834158" y="1954762"/>
            <a:ext cx="4876389" cy="517543"/>
            <a:chOff x="3656421" y="771550"/>
            <a:chExt cx="3988372" cy="401907"/>
          </a:xfrm>
        </p:grpSpPr>
        <p:sp>
          <p:nvSpPr>
            <p:cNvPr id="93" name="对角圆角矩形 32"/>
            <p:cNvSpPr/>
            <p:nvPr/>
          </p:nvSpPr>
          <p:spPr>
            <a:xfrm>
              <a:off x="3656421" y="771550"/>
              <a:ext cx="3743050" cy="401907"/>
            </a:xfrm>
            <a:prstGeom prst="round2DiagRect">
              <a:avLst>
                <a:gd name="adj1" fmla="val 50000"/>
                <a:gd name="adj2" fmla="val 0"/>
              </a:avLst>
            </a:prstGeom>
            <a:solidFill>
              <a:srgbClr val="BC000D"/>
            </a:solidFill>
            <a:ln w="25400" cap="flat" cmpd="sng" algn="ctr">
              <a:solidFill>
                <a:srgbClr val="BC000D"/>
              </a:solid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94" name="TextBox 46"/>
            <p:cNvSpPr txBox="1"/>
            <p:nvPr/>
          </p:nvSpPr>
          <p:spPr>
            <a:xfrm>
              <a:off x="3779912" y="813325"/>
              <a:ext cx="3864881" cy="310712"/>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all" spc="0" normalizeH="0" baseline="0" noProof="0" dirty="0">
                  <a:ln w="0">
                    <a:noFill/>
                  </a:ln>
                  <a:solidFill>
                    <a:srgbClr val="FFFFFF"/>
                  </a:solidFill>
                  <a:effectLst/>
                  <a:uLnTx/>
                  <a:uFillTx/>
                  <a:latin typeface="微软雅黑" panose="020B0503020204020204" pitchFamily="34" charset="-122"/>
                  <a:ea typeface="微软雅黑" panose="020B0503020204020204" pitchFamily="34" charset="-122"/>
                  <a:cs typeface="+mn-cs"/>
                </a:rPr>
                <a:t>一、</a:t>
              </a:r>
              <a:r>
                <a:rPr kumimoji="0" lang="zh-CN" altLang="en-US" sz="20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为国有企业强“根”铸“魂”</a:t>
              </a:r>
              <a:endParaRPr kumimoji="0" lang="zh-CN" altLang="en-US" sz="20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95" name="组合 94"/>
          <p:cNvGrpSpPr/>
          <p:nvPr/>
        </p:nvGrpSpPr>
        <p:grpSpPr>
          <a:xfrm>
            <a:off x="4834158" y="3024796"/>
            <a:ext cx="4876389" cy="746116"/>
            <a:chOff x="3656421" y="771550"/>
            <a:chExt cx="3988372" cy="579411"/>
          </a:xfrm>
        </p:grpSpPr>
        <p:sp>
          <p:nvSpPr>
            <p:cNvPr id="96" name="对角圆角矩形 24"/>
            <p:cNvSpPr/>
            <p:nvPr/>
          </p:nvSpPr>
          <p:spPr>
            <a:xfrm>
              <a:off x="3656421" y="771550"/>
              <a:ext cx="3743050" cy="401907"/>
            </a:xfrm>
            <a:prstGeom prst="round2DiagRect">
              <a:avLst>
                <a:gd name="adj1" fmla="val 50000"/>
                <a:gd name="adj2" fmla="val 0"/>
              </a:avLst>
            </a:prstGeom>
            <a:solidFill>
              <a:srgbClr val="BC000D"/>
            </a:solidFill>
            <a:ln w="25400" cap="flat" cmpd="sng" algn="ctr">
              <a:solidFill>
                <a:srgbClr val="BC000D"/>
              </a:solid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97" name="TextBox 46"/>
            <p:cNvSpPr txBox="1"/>
            <p:nvPr/>
          </p:nvSpPr>
          <p:spPr>
            <a:xfrm>
              <a:off x="3779912" y="801239"/>
              <a:ext cx="3864881" cy="549722"/>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all" spc="0" normalizeH="0" baseline="0" noProof="0" dirty="0">
                  <a:ln w="0">
                    <a:noFill/>
                  </a:ln>
                  <a:solidFill>
                    <a:srgbClr val="FFFFFF"/>
                  </a:solidFill>
                  <a:effectLst/>
                  <a:uLnTx/>
                  <a:uFillTx/>
                  <a:latin typeface="微软雅黑" panose="020B0503020204020204" pitchFamily="34" charset="-122"/>
                  <a:ea typeface="微软雅黑" panose="020B0503020204020204" pitchFamily="34" charset="-122"/>
                  <a:cs typeface="+mn-cs"/>
                </a:rPr>
                <a:t>二、</a:t>
              </a:r>
              <a:r>
                <a:rPr kumimoji="0" lang="en-US" altLang="zh-CN" sz="20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20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条例</a:t>
              </a:r>
              <a:r>
                <a:rPr kumimoji="0" lang="en-US" altLang="zh-CN" sz="20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20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如何贯彻落实</a:t>
              </a:r>
              <a:endParaRPr kumimoji="0" lang="zh-CN" altLang="en-US" sz="20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98" name="组合 97"/>
          <p:cNvGrpSpPr/>
          <p:nvPr/>
        </p:nvGrpSpPr>
        <p:grpSpPr>
          <a:xfrm>
            <a:off x="4834158" y="4046765"/>
            <a:ext cx="4876385" cy="517542"/>
            <a:chOff x="3656421" y="771550"/>
            <a:chExt cx="3988372" cy="401907"/>
          </a:xfrm>
        </p:grpSpPr>
        <p:sp>
          <p:nvSpPr>
            <p:cNvPr id="99" name="对角圆角矩形 27"/>
            <p:cNvSpPr/>
            <p:nvPr/>
          </p:nvSpPr>
          <p:spPr>
            <a:xfrm>
              <a:off x="3656421" y="771550"/>
              <a:ext cx="3743050" cy="401907"/>
            </a:xfrm>
            <a:prstGeom prst="round2DiagRect">
              <a:avLst>
                <a:gd name="adj1" fmla="val 50000"/>
                <a:gd name="adj2" fmla="val 0"/>
              </a:avLst>
            </a:prstGeom>
            <a:solidFill>
              <a:srgbClr val="BC000D"/>
            </a:solidFill>
            <a:ln w="25400" cap="flat" cmpd="sng" algn="ctr">
              <a:solidFill>
                <a:srgbClr val="BC000D"/>
              </a:solid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0" name="TextBox 46"/>
            <p:cNvSpPr txBox="1"/>
            <p:nvPr/>
          </p:nvSpPr>
          <p:spPr>
            <a:xfrm>
              <a:off x="3779912" y="832721"/>
              <a:ext cx="3864881" cy="310713"/>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all" spc="0" normalizeH="0" baseline="0" noProof="0" dirty="0">
                  <a:ln w="0">
                    <a:noFill/>
                  </a:ln>
                  <a:solidFill>
                    <a:srgbClr val="FFFFFF"/>
                  </a:solidFill>
                  <a:effectLst/>
                  <a:uLnTx/>
                  <a:uFillTx/>
                  <a:latin typeface="微软雅黑" panose="020B0503020204020204" pitchFamily="34" charset="-122"/>
                  <a:ea typeface="微软雅黑" panose="020B0503020204020204" pitchFamily="34" charset="-122"/>
                  <a:cs typeface="+mn-cs"/>
                </a:rPr>
                <a:t>三、</a:t>
              </a:r>
              <a:r>
                <a:rPr kumimoji="0" lang="en-US" altLang="zh-CN" sz="20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20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条例</a:t>
              </a:r>
              <a:r>
                <a:rPr kumimoji="0" lang="en-US" altLang="zh-CN" sz="20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20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内容逐条学习解读</a:t>
              </a:r>
              <a:endParaRPr kumimoji="0" lang="zh-CN" altLang="en-US" sz="20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pic>
        <p:nvPicPr>
          <p:cNvPr id="104" name="图片 103" descr="图片包含 游戏机, 灯, 笔记本&#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374" y="557048"/>
            <a:ext cx="1741990" cy="1741990"/>
          </a:xfrm>
          <a:prstGeom prst="rect">
            <a:avLst/>
          </a:prstGeom>
        </p:spPr>
      </p:pic>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t="65660"/>
          <a:stretch>
            <a:fillRect/>
          </a:stretch>
        </p:blipFill>
        <p:spPr>
          <a:xfrm>
            <a:off x="0" y="4737575"/>
            <a:ext cx="12192000" cy="2120425"/>
          </a:xfrm>
          <a:prstGeom prst="rect">
            <a:avLst/>
          </a:prstGeom>
        </p:spPr>
      </p:pic>
      <p:pic>
        <p:nvPicPr>
          <p:cNvPr id="21" name="图片 20" descr="图片包含 游戏机&#10;&#10;描述已自动生成"/>
          <p:cNvPicPr>
            <a:picLocks noChangeAspect="1"/>
          </p:cNvPicPr>
          <p:nvPr/>
        </p:nvPicPr>
        <p:blipFill rotWithShape="1">
          <a:blip r:embed="rId4">
            <a:extLst>
              <a:ext uri="{28A0092B-C50C-407E-A947-70E740481C1C}">
                <a14:useLocalDpi xmlns:a14="http://schemas.microsoft.com/office/drawing/2010/main" val="0"/>
              </a:ext>
            </a:extLst>
          </a:blip>
          <a:srcRect t="-562" r="63690" b="85004"/>
          <a:stretch>
            <a:fillRect/>
          </a:stretch>
        </p:blipFill>
        <p:spPr>
          <a:xfrm>
            <a:off x="0" y="-59611"/>
            <a:ext cx="5734783" cy="128932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fill="hold"/>
                                        <p:tgtEl>
                                          <p:spTgt spid="104"/>
                                        </p:tgtEl>
                                        <p:attrNameLst>
                                          <p:attrName>ppt_x</p:attrName>
                                        </p:attrNameLst>
                                      </p:cBhvr>
                                      <p:tavLst>
                                        <p:tav tm="0">
                                          <p:val>
                                            <p:strVal val="1+#ppt_w/2"/>
                                          </p:val>
                                        </p:tav>
                                        <p:tav tm="100000">
                                          <p:val>
                                            <p:strVal val="#ppt_x"/>
                                          </p:val>
                                        </p:tav>
                                      </p:tavLst>
                                    </p:anim>
                                    <p:anim calcmode="lin" valueType="num">
                                      <p:cBhvr additive="base">
                                        <p:cTn id="20" dur="500" fill="hold"/>
                                        <p:tgtEl>
                                          <p:spTgt spid="10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p:cTn id="24" dur="500" fill="hold"/>
                                        <p:tgtEl>
                                          <p:spTgt spid="73"/>
                                        </p:tgtEl>
                                        <p:attrNameLst>
                                          <p:attrName>ppt_w</p:attrName>
                                        </p:attrNameLst>
                                      </p:cBhvr>
                                      <p:tavLst>
                                        <p:tav tm="0">
                                          <p:val>
                                            <p:fltVal val="0"/>
                                          </p:val>
                                        </p:tav>
                                        <p:tav tm="100000">
                                          <p:val>
                                            <p:strVal val="#ppt_w"/>
                                          </p:val>
                                        </p:tav>
                                      </p:tavLst>
                                    </p:anim>
                                    <p:anim calcmode="lin" valueType="num">
                                      <p:cBhvr>
                                        <p:cTn id="25" dur="500" fill="hold"/>
                                        <p:tgtEl>
                                          <p:spTgt spid="73"/>
                                        </p:tgtEl>
                                        <p:attrNameLst>
                                          <p:attrName>ppt_h</p:attrName>
                                        </p:attrNameLst>
                                      </p:cBhvr>
                                      <p:tavLst>
                                        <p:tav tm="0">
                                          <p:val>
                                            <p:fltVal val="0"/>
                                          </p:val>
                                        </p:tav>
                                        <p:tav tm="100000">
                                          <p:val>
                                            <p:strVal val="#ppt_h"/>
                                          </p:val>
                                        </p:tav>
                                      </p:tavLst>
                                    </p:anim>
                                    <p:animEffect transition="in" filter="fade">
                                      <p:cBhvr>
                                        <p:cTn id="26" dur="500"/>
                                        <p:tgtEl>
                                          <p:spTgt spid="73"/>
                                        </p:tgtEl>
                                      </p:cBhvr>
                                    </p:animEffect>
                                  </p:childTnLst>
                                </p:cTn>
                              </p:par>
                            </p:childTnLst>
                          </p:cTn>
                        </p:par>
                        <p:par>
                          <p:cTn id="27" fill="hold">
                            <p:stCondLst>
                              <p:cond delay="1000"/>
                            </p:stCondLst>
                            <p:childTnLst>
                              <p:par>
                                <p:cTn id="28" presetID="16" presetClass="entr" presetSubtype="2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inVertical)">
                                      <p:cBhvr>
                                        <p:cTn id="30" dur="500"/>
                                        <p:tgtEl>
                                          <p:spTgt spid="3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fade">
                                      <p:cBhvr>
                                        <p:cTn id="38" dur="1000"/>
                                        <p:tgtEl>
                                          <p:spTgt spid="92"/>
                                        </p:tgtEl>
                                      </p:cBhvr>
                                    </p:animEffect>
                                    <p:anim calcmode="lin" valueType="num">
                                      <p:cBhvr>
                                        <p:cTn id="39" dur="1000" fill="hold"/>
                                        <p:tgtEl>
                                          <p:spTgt spid="92"/>
                                        </p:tgtEl>
                                        <p:attrNameLst>
                                          <p:attrName>ppt_x</p:attrName>
                                        </p:attrNameLst>
                                      </p:cBhvr>
                                      <p:tavLst>
                                        <p:tav tm="0">
                                          <p:val>
                                            <p:strVal val="#ppt_x"/>
                                          </p:val>
                                        </p:tav>
                                        <p:tav tm="100000">
                                          <p:val>
                                            <p:strVal val="#ppt_x"/>
                                          </p:val>
                                        </p:tav>
                                      </p:tavLst>
                                    </p:anim>
                                    <p:anim calcmode="lin" valueType="num">
                                      <p:cBhvr>
                                        <p:cTn id="40"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1000"/>
                                        <p:tgtEl>
                                          <p:spTgt spid="95"/>
                                        </p:tgtEl>
                                      </p:cBhvr>
                                    </p:animEffect>
                                    <p:anim calcmode="lin" valueType="num">
                                      <p:cBhvr>
                                        <p:cTn id="46" dur="1000" fill="hold"/>
                                        <p:tgtEl>
                                          <p:spTgt spid="95"/>
                                        </p:tgtEl>
                                        <p:attrNameLst>
                                          <p:attrName>ppt_x</p:attrName>
                                        </p:attrNameLst>
                                      </p:cBhvr>
                                      <p:tavLst>
                                        <p:tav tm="0">
                                          <p:val>
                                            <p:strVal val="#ppt_x"/>
                                          </p:val>
                                        </p:tav>
                                        <p:tav tm="100000">
                                          <p:val>
                                            <p:strVal val="#ppt_x"/>
                                          </p:val>
                                        </p:tav>
                                      </p:tavLst>
                                    </p:anim>
                                    <p:anim calcmode="lin" valueType="num">
                                      <p:cBhvr>
                                        <p:cTn id="47"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1000"/>
                                        <p:tgtEl>
                                          <p:spTgt spid="98"/>
                                        </p:tgtEl>
                                      </p:cBhvr>
                                    </p:animEffect>
                                    <p:anim calcmode="lin" valueType="num">
                                      <p:cBhvr>
                                        <p:cTn id="53" dur="1000" fill="hold"/>
                                        <p:tgtEl>
                                          <p:spTgt spid="98"/>
                                        </p:tgtEl>
                                        <p:attrNameLst>
                                          <p:attrName>ppt_x</p:attrName>
                                        </p:attrNameLst>
                                      </p:cBhvr>
                                      <p:tavLst>
                                        <p:tav tm="0">
                                          <p:val>
                                            <p:strVal val="#ppt_x"/>
                                          </p:val>
                                        </p:tav>
                                        <p:tav tm="100000">
                                          <p:val>
                                            <p:strVal val="#ppt_x"/>
                                          </p:val>
                                        </p:tav>
                                      </p:tavLst>
                                    </p:anim>
                                    <p:anim calcmode="lin" valueType="num">
                                      <p:cBhvr>
                                        <p:cTn id="54"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5009437"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第五章：党员队伍建设</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14" name="圆角矩形 15"/>
          <p:cNvSpPr/>
          <p:nvPr/>
        </p:nvSpPr>
        <p:spPr>
          <a:xfrm>
            <a:off x="4192361" y="1607657"/>
            <a:ext cx="7303287" cy="2788826"/>
          </a:xfrm>
          <a:prstGeom prst="round2DiagRect">
            <a:avLst>
              <a:gd name="adj1" fmla="val 21232"/>
              <a:gd name="adj2" fmla="val 0"/>
            </a:avLst>
          </a:prstGeom>
          <a:no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15" name="圆角矩形 20"/>
          <p:cNvSpPr/>
          <p:nvPr/>
        </p:nvSpPr>
        <p:spPr>
          <a:xfrm>
            <a:off x="4001405" y="4542778"/>
            <a:ext cx="680580" cy="680580"/>
          </a:xfrm>
          <a:prstGeom prst="ellipse">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cs typeface="+mn-ea"/>
                <a:sym typeface="+mn-lt"/>
              </a:rPr>
              <a:t>2</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cs typeface="+mn-ea"/>
              <a:sym typeface="+mn-lt"/>
            </a:endParaRPr>
          </a:p>
        </p:txBody>
      </p:sp>
      <p:sp>
        <p:nvSpPr>
          <p:cNvPr id="16" name="圆角矩形 21"/>
          <p:cNvSpPr/>
          <p:nvPr/>
        </p:nvSpPr>
        <p:spPr>
          <a:xfrm>
            <a:off x="4192361" y="4680725"/>
            <a:ext cx="7360318" cy="1938992"/>
          </a:xfrm>
          <a:prstGeom prst="round2DiagRect">
            <a:avLst/>
          </a:prstGeom>
          <a:no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 y="3374911"/>
            <a:ext cx="3757587" cy="3483089"/>
          </a:xfrm>
          <a:prstGeom prst="rect">
            <a:avLst/>
          </a:prstGeom>
        </p:spPr>
      </p:pic>
      <p:sp>
        <p:nvSpPr>
          <p:cNvPr id="23" name="圆角矩形 15"/>
          <p:cNvSpPr/>
          <p:nvPr/>
        </p:nvSpPr>
        <p:spPr>
          <a:xfrm>
            <a:off x="639321" y="1931652"/>
            <a:ext cx="2411410" cy="1183639"/>
          </a:xfrm>
          <a:prstGeom prst="roundRect">
            <a:avLst/>
          </a:prstGeom>
          <a:noFill/>
          <a:ln w="12700">
            <a:noFill/>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国有企业</a:t>
            </a:r>
            <a:endParaRPr kumimoji="0" lang="zh-CN" altLang="en-US" sz="32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党组织应当</a:t>
            </a:r>
            <a:endParaRPr kumimoji="0" lang="zh-CN" altLang="en-US" sz="32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4899320" y="1904438"/>
            <a:ext cx="6130916" cy="2308324"/>
          </a:xfrm>
          <a:prstGeom prst="rect">
            <a:avLst/>
          </a:prstGeom>
        </p:spPr>
        <p:txBody>
          <a:bodyPr wrap="square">
            <a:spAutoFit/>
          </a:bodyPr>
          <a:lstStyle/>
          <a:p>
            <a:pPr marL="0" marR="0" lvl="0" indent="0" algn="l" defTabSz="12192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坚持集中教育和经常性教育相结合，采取集中轮训、党委（党组）理论学习中心组学习、理论宣讲、在线学习培训等方式，强化政治理论教育、党的宗旨教育、党章党规党纪教育和革命传统教育，组织引导党员认真学习党史、新中国史、改革开放史，推进“两学一做”学习教育常态化制度化，把不忘初心、牢记使命作为加强党的建设的永恒课题和全体党员、干部的终身课题，形成长效机制。</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4899320" y="4887127"/>
            <a:ext cx="6308996" cy="1526187"/>
          </a:xfrm>
          <a:prstGeom prst="rect">
            <a:avLst/>
          </a:prstGeom>
        </p:spPr>
        <p:txBody>
          <a:bodyPr wrap="square">
            <a:spAutoFit/>
          </a:bodyPr>
          <a:lstStyle/>
          <a:p>
            <a:pPr marL="0" marR="0" lvl="0" indent="0" algn="l" defTabSz="12192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严肃党的组织生活，认真召开民主生活会和组织生活会，提高“三会一课”质量，落实谈心谈话、民主评议党员和主题党日等制度，增强党内政治生活的政治性、时代性、原则性、战斗性。坚持重温入党誓词、重温入党志愿书等有效做法，落实党员领导干部讲党课制度。</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圆角矩形 20"/>
          <p:cNvSpPr/>
          <p:nvPr/>
        </p:nvSpPr>
        <p:spPr>
          <a:xfrm>
            <a:off x="3982453" y="1430566"/>
            <a:ext cx="680580" cy="680580"/>
          </a:xfrm>
          <a:prstGeom prst="ellipse">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cs typeface="+mn-ea"/>
                <a:sym typeface="+mn-lt"/>
              </a:rPr>
              <a:t>1</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14" presetClass="entr" presetSubtype="1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250"/>
                                        <p:tgtEl>
                                          <p:spTgt spid="23"/>
                                        </p:tgtEl>
                                        <p:attrNameLst>
                                          <p:attrName>ppt_x</p:attrName>
                                        </p:attrNameLst>
                                      </p:cBhvr>
                                      <p:tavLst>
                                        <p:tav tm="0">
                                          <p:val>
                                            <p:strVal val="#ppt_x-#ppt_w*1.125000"/>
                                          </p:val>
                                        </p:tav>
                                        <p:tav tm="100000">
                                          <p:val>
                                            <p:strVal val="#ppt_x"/>
                                          </p:val>
                                        </p:tav>
                                      </p:tavLst>
                                    </p:anim>
                                    <p:animEffect transition="in" filter="wipe(right)">
                                      <p:cBhvr>
                                        <p:cTn id="34" dur="250"/>
                                        <p:tgtEl>
                                          <p:spTgt spid="23"/>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250" fill="hold"/>
                                        <p:tgtEl>
                                          <p:spTgt spid="27"/>
                                        </p:tgtEl>
                                        <p:attrNameLst>
                                          <p:attrName>ppt_w</p:attrName>
                                        </p:attrNameLst>
                                      </p:cBhvr>
                                      <p:tavLst>
                                        <p:tav tm="0">
                                          <p:val>
                                            <p:fltVal val="0"/>
                                          </p:val>
                                        </p:tav>
                                        <p:tav tm="100000">
                                          <p:val>
                                            <p:strVal val="#ppt_w"/>
                                          </p:val>
                                        </p:tav>
                                      </p:tavLst>
                                    </p:anim>
                                    <p:anim calcmode="lin" valueType="num">
                                      <p:cBhvr>
                                        <p:cTn id="39" dur="250" fill="hold"/>
                                        <p:tgtEl>
                                          <p:spTgt spid="27"/>
                                        </p:tgtEl>
                                        <p:attrNameLst>
                                          <p:attrName>ppt_h</p:attrName>
                                        </p:attrNameLst>
                                      </p:cBhvr>
                                      <p:tavLst>
                                        <p:tav tm="0">
                                          <p:val>
                                            <p:fltVal val="0"/>
                                          </p:val>
                                        </p:tav>
                                        <p:tav tm="100000">
                                          <p:val>
                                            <p:strVal val="#ppt_h"/>
                                          </p:val>
                                        </p:tav>
                                      </p:tavLst>
                                    </p:anim>
                                    <p:animEffect transition="in" filter="fade">
                                      <p:cBhvr>
                                        <p:cTn id="40" dur="250"/>
                                        <p:tgtEl>
                                          <p:spTgt spid="27"/>
                                        </p:tgtEl>
                                      </p:cBhvr>
                                    </p:animEffect>
                                  </p:childTnLst>
                                </p:cTn>
                              </p:par>
                            </p:childTnLst>
                          </p:cTn>
                        </p:par>
                        <p:par>
                          <p:cTn id="41" fill="hold">
                            <p:stCondLst>
                              <p:cond delay="3000"/>
                            </p:stCondLst>
                            <p:childTnLst>
                              <p:par>
                                <p:cTn id="42" presetID="6" presetClass="emph" presetSubtype="0" decel="100000" fill="hold" grpId="1" nodeType="afterEffect">
                                  <p:stCondLst>
                                    <p:cond delay="0"/>
                                  </p:stCondLst>
                                  <p:childTnLst>
                                    <p:animScale>
                                      <p:cBhvr>
                                        <p:cTn id="43" dur="250" fill="hold"/>
                                        <p:tgtEl>
                                          <p:spTgt spid="27"/>
                                        </p:tgtEl>
                                      </p:cBhvr>
                                      <p:by x="120000" y="120000"/>
                                    </p:animScale>
                                  </p:childTnLst>
                                </p:cTn>
                              </p:par>
                            </p:childTnLst>
                          </p:cTn>
                        </p:par>
                        <p:par>
                          <p:cTn id="44" fill="hold">
                            <p:stCondLst>
                              <p:cond delay="3500"/>
                            </p:stCondLst>
                            <p:childTnLst>
                              <p:par>
                                <p:cTn id="45" presetID="6" presetClass="emph" presetSubtype="0" decel="100000" fill="hold" grpId="2" nodeType="afterEffect">
                                  <p:stCondLst>
                                    <p:cond delay="0"/>
                                  </p:stCondLst>
                                  <p:childTnLst>
                                    <p:animScale>
                                      <p:cBhvr>
                                        <p:cTn id="46" dur="250" fill="hold"/>
                                        <p:tgtEl>
                                          <p:spTgt spid="27"/>
                                        </p:tgtEl>
                                      </p:cBhvr>
                                      <p:by x="83000" y="83000"/>
                                    </p:animScale>
                                  </p:childTnLst>
                                </p:cTn>
                              </p:par>
                            </p:childTnLst>
                          </p:cTn>
                        </p:par>
                        <p:par>
                          <p:cTn id="47" fill="hold">
                            <p:stCondLst>
                              <p:cond delay="4000"/>
                            </p:stCondLst>
                            <p:childTnLst>
                              <p:par>
                                <p:cTn id="48" presetID="1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p:tgtEl>
                                          <p:spTgt spid="14"/>
                                        </p:tgtEl>
                                        <p:attrNameLst>
                                          <p:attrName>ppt_x</p:attrName>
                                        </p:attrNameLst>
                                      </p:cBhvr>
                                      <p:tavLst>
                                        <p:tav tm="0">
                                          <p:val>
                                            <p:strVal val="#ppt_x-#ppt_w*1.125000"/>
                                          </p:val>
                                        </p:tav>
                                        <p:tav tm="100000">
                                          <p:val>
                                            <p:strVal val="#ppt_x"/>
                                          </p:val>
                                        </p:tav>
                                      </p:tavLst>
                                    </p:anim>
                                    <p:animEffect transition="in" filter="wipe(right)">
                                      <p:cBhvr>
                                        <p:cTn id="51" dur="500"/>
                                        <p:tgtEl>
                                          <p:spTgt spid="14"/>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fltVal val="0"/>
                                          </p:val>
                                        </p:tav>
                                        <p:tav tm="100000">
                                          <p:val>
                                            <p:strVal val="#ppt_w"/>
                                          </p:val>
                                        </p:tav>
                                      </p:tavLst>
                                    </p:anim>
                                    <p:anim calcmode="lin" valueType="num">
                                      <p:cBhvr>
                                        <p:cTn id="56" dur="250" fill="hold"/>
                                        <p:tgtEl>
                                          <p:spTgt spid="15"/>
                                        </p:tgtEl>
                                        <p:attrNameLst>
                                          <p:attrName>ppt_h</p:attrName>
                                        </p:attrNameLst>
                                      </p:cBhvr>
                                      <p:tavLst>
                                        <p:tav tm="0">
                                          <p:val>
                                            <p:fltVal val="0"/>
                                          </p:val>
                                        </p:tav>
                                        <p:tav tm="100000">
                                          <p:val>
                                            <p:strVal val="#ppt_h"/>
                                          </p:val>
                                        </p:tav>
                                      </p:tavLst>
                                    </p:anim>
                                    <p:animEffect transition="in" filter="fade">
                                      <p:cBhvr>
                                        <p:cTn id="57" dur="250"/>
                                        <p:tgtEl>
                                          <p:spTgt spid="15"/>
                                        </p:tgtEl>
                                      </p:cBhvr>
                                    </p:animEffect>
                                  </p:childTnLst>
                                </p:cTn>
                              </p:par>
                            </p:childTnLst>
                          </p:cTn>
                        </p:par>
                        <p:par>
                          <p:cTn id="58" fill="hold">
                            <p:stCondLst>
                              <p:cond delay="5000"/>
                            </p:stCondLst>
                            <p:childTnLst>
                              <p:par>
                                <p:cTn id="59" presetID="6" presetClass="emph" presetSubtype="0" decel="100000" fill="hold" grpId="1" nodeType="afterEffect">
                                  <p:stCondLst>
                                    <p:cond delay="0"/>
                                  </p:stCondLst>
                                  <p:childTnLst>
                                    <p:animScale>
                                      <p:cBhvr>
                                        <p:cTn id="60" dur="250" fill="hold"/>
                                        <p:tgtEl>
                                          <p:spTgt spid="15"/>
                                        </p:tgtEl>
                                      </p:cBhvr>
                                      <p:by x="120000" y="120000"/>
                                    </p:animScale>
                                  </p:childTnLst>
                                </p:cTn>
                              </p:par>
                            </p:childTnLst>
                          </p:cTn>
                        </p:par>
                        <p:par>
                          <p:cTn id="61" fill="hold">
                            <p:stCondLst>
                              <p:cond delay="5500"/>
                            </p:stCondLst>
                            <p:childTnLst>
                              <p:par>
                                <p:cTn id="62" presetID="6" presetClass="emph" presetSubtype="0" decel="100000" fill="hold" grpId="2" nodeType="afterEffect">
                                  <p:stCondLst>
                                    <p:cond delay="0"/>
                                  </p:stCondLst>
                                  <p:childTnLst>
                                    <p:animScale>
                                      <p:cBhvr>
                                        <p:cTn id="63" dur="250" fill="hold"/>
                                        <p:tgtEl>
                                          <p:spTgt spid="15"/>
                                        </p:tgtEl>
                                      </p:cBhvr>
                                      <p:by x="83000" y="83000"/>
                                    </p:animScale>
                                  </p:childTnLst>
                                </p:cTn>
                              </p:par>
                            </p:childTnLst>
                          </p:cTn>
                        </p:par>
                        <p:par>
                          <p:cTn id="64" fill="hold">
                            <p:stCondLst>
                              <p:cond delay="6000"/>
                            </p:stCondLst>
                            <p:childTnLst>
                              <p:par>
                                <p:cTn id="65" presetID="1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p:tgtEl>
                                          <p:spTgt spid="16"/>
                                        </p:tgtEl>
                                        <p:attrNameLst>
                                          <p:attrName>ppt_x</p:attrName>
                                        </p:attrNameLst>
                                      </p:cBhvr>
                                      <p:tavLst>
                                        <p:tav tm="0">
                                          <p:val>
                                            <p:strVal val="#ppt_x-#ppt_w*1.125000"/>
                                          </p:val>
                                        </p:tav>
                                        <p:tav tm="100000">
                                          <p:val>
                                            <p:strVal val="#ppt_x"/>
                                          </p:val>
                                        </p:tav>
                                      </p:tavLst>
                                    </p:anim>
                                    <p:animEffect transition="in" filter="wipe(right)">
                                      <p:cBhvr>
                                        <p:cTn id="68" dur="500"/>
                                        <p:tgtEl>
                                          <p:spTgt spid="16"/>
                                        </p:tgtEl>
                                      </p:cBhvr>
                                    </p:animEffect>
                                  </p:childTnLst>
                                </p:cTn>
                              </p:par>
                            </p:childTnLst>
                          </p:cTn>
                        </p:par>
                        <p:par>
                          <p:cTn id="69" fill="hold">
                            <p:stCondLst>
                              <p:cond delay="6500"/>
                            </p:stCondLst>
                            <p:childTnLst>
                              <p:par>
                                <p:cTn id="70" presetID="22" presetClass="entr" presetSubtype="8"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1000"/>
                                        <p:tgtEl>
                                          <p:spTgt spid="24"/>
                                        </p:tgtEl>
                                      </p:cBhvr>
                                    </p:animEffect>
                                  </p:childTnLst>
                                </p:cTn>
                              </p:par>
                            </p:childTnLst>
                          </p:cTn>
                        </p:par>
                        <p:par>
                          <p:cTn id="73" fill="hold">
                            <p:stCondLst>
                              <p:cond delay="750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14" grpId="0" animBg="1"/>
      <p:bldP spid="15" grpId="0" animBg="1"/>
      <p:bldP spid="15" grpId="1" animBg="1"/>
      <p:bldP spid="15" grpId="2" animBg="1"/>
      <p:bldP spid="16" grpId="0" animBg="1"/>
      <p:bldP spid="23" grpId="0"/>
      <p:bldP spid="24" grpId="0"/>
      <p:bldP spid="25" grpId="0"/>
      <p:bldP spid="27" grpId="0" animBg="1"/>
      <p:bldP spid="27" grpId="1" animBg="1"/>
      <p:bldP spid="27"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5009437"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第五章：党员队伍建设</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14" name="圆角矩形 15"/>
          <p:cNvSpPr/>
          <p:nvPr/>
        </p:nvSpPr>
        <p:spPr>
          <a:xfrm>
            <a:off x="4192361" y="1607656"/>
            <a:ext cx="7303287" cy="4619517"/>
          </a:xfrm>
          <a:prstGeom prst="round2DiagRect">
            <a:avLst>
              <a:gd name="adj1" fmla="val 21232"/>
              <a:gd name="adj2" fmla="val 0"/>
            </a:avLst>
          </a:prstGeom>
          <a:no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 y="3374911"/>
            <a:ext cx="3757587" cy="3483089"/>
          </a:xfrm>
          <a:prstGeom prst="rect">
            <a:avLst/>
          </a:prstGeom>
        </p:spPr>
      </p:pic>
      <p:sp>
        <p:nvSpPr>
          <p:cNvPr id="23" name="圆角矩形 15"/>
          <p:cNvSpPr/>
          <p:nvPr/>
        </p:nvSpPr>
        <p:spPr>
          <a:xfrm>
            <a:off x="639321" y="1931652"/>
            <a:ext cx="2411410" cy="1183639"/>
          </a:xfrm>
          <a:prstGeom prst="roundRect">
            <a:avLst/>
          </a:prstGeom>
          <a:noFill/>
          <a:ln w="12700">
            <a:noFill/>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国有企业</a:t>
            </a:r>
            <a:endParaRPr kumimoji="0" lang="zh-CN" altLang="en-US" sz="32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党组织应当</a:t>
            </a:r>
            <a:endParaRPr kumimoji="0" lang="zh-CN" altLang="en-US" sz="32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4872941" y="1861659"/>
            <a:ext cx="6339698" cy="4111510"/>
          </a:xfrm>
          <a:prstGeom prst="rect">
            <a:avLst/>
          </a:prstGeom>
        </p:spPr>
        <p:txBody>
          <a:bodyPr wrap="square">
            <a:spAutoFit/>
          </a:bodyPr>
          <a:lstStyle/>
          <a:p>
            <a:pPr marL="0" marR="0" lvl="0" indent="0" algn="l" defTabSz="12192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强化党员日常管理，及时转接党员组织关系，督促党员按期足额交纳党费，增强党员意识。加强和改进青年党员、农民工党员、出国（境）党员、流动党员、劳务派遣制员工党员的管理服务。有针对性做好离退休职工党员、兼并重组和破产企业职工党员管理服务工作。  </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12192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12192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从政治、思想、工作、生活上关心关爱党员，建立健全党内关怀帮扶机制，在重要节日、纪念日等走访慰问功勋荣誉表彰奖励获得者，经常联系关心因公伤残党员、老党员、生活困难党员和因公殉职、牺牲党员的家庭，帮助解决实际问题。  　　</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12192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严格执行党的纪律，对违犯党的纪律的党员，按照党内有关规定及时进行教育或者处理。</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圆角矩形 20"/>
          <p:cNvSpPr/>
          <p:nvPr/>
        </p:nvSpPr>
        <p:spPr>
          <a:xfrm>
            <a:off x="3982453" y="1430566"/>
            <a:ext cx="680580" cy="680580"/>
          </a:xfrm>
          <a:prstGeom prst="ellipse">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cs typeface="+mn-ea"/>
                <a:sym typeface="+mn-lt"/>
              </a:rPr>
              <a:t>3</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p:tgtEl>
                                          <p:spTgt spid="14"/>
                                        </p:tgtEl>
                                        <p:attrNameLst>
                                          <p:attrName>ppt_x</p:attrName>
                                        </p:attrNameLst>
                                      </p:cBhvr>
                                      <p:tavLst>
                                        <p:tav tm="0">
                                          <p:val>
                                            <p:strVal val="#ppt_x-#ppt_w*1.125000"/>
                                          </p:val>
                                        </p:tav>
                                        <p:tav tm="100000">
                                          <p:val>
                                            <p:strVal val="#ppt_x"/>
                                          </p:val>
                                        </p:tav>
                                      </p:tavLst>
                                    </p:anim>
                                    <p:animEffect transition="in" filter="wipe(right)">
                                      <p:cBhvr>
                                        <p:cTn id="30" dur="500"/>
                                        <p:tgtEl>
                                          <p:spTgt spid="14"/>
                                        </p:tgtEl>
                                      </p:cBhvr>
                                    </p:animEffect>
                                  </p:childTnLst>
                                </p:cTn>
                              </p:par>
                            </p:childTnLst>
                          </p:cTn>
                        </p:par>
                        <p:par>
                          <p:cTn id="31" fill="hold">
                            <p:stCondLst>
                              <p:cond delay="2000"/>
                            </p:stCondLst>
                            <p:childTnLst>
                              <p:par>
                                <p:cTn id="32" presetID="14" presetClass="entr" presetSubtype="1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par>
                          <p:cTn id="35" fill="hold">
                            <p:stCondLst>
                              <p:cond delay="2500"/>
                            </p:stCondLst>
                            <p:childTnLst>
                              <p:par>
                                <p:cTn id="36" presetID="1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250"/>
                                        <p:tgtEl>
                                          <p:spTgt spid="23"/>
                                        </p:tgtEl>
                                        <p:attrNameLst>
                                          <p:attrName>ppt_x</p:attrName>
                                        </p:attrNameLst>
                                      </p:cBhvr>
                                      <p:tavLst>
                                        <p:tav tm="0">
                                          <p:val>
                                            <p:strVal val="#ppt_x-#ppt_w*1.125000"/>
                                          </p:val>
                                        </p:tav>
                                        <p:tav tm="100000">
                                          <p:val>
                                            <p:strVal val="#ppt_x"/>
                                          </p:val>
                                        </p:tav>
                                      </p:tavLst>
                                    </p:anim>
                                    <p:animEffect transition="in" filter="wipe(right)">
                                      <p:cBhvr>
                                        <p:cTn id="39" dur="250"/>
                                        <p:tgtEl>
                                          <p:spTgt spid="2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250" fill="hold"/>
                                        <p:tgtEl>
                                          <p:spTgt spid="27"/>
                                        </p:tgtEl>
                                        <p:attrNameLst>
                                          <p:attrName>ppt_w</p:attrName>
                                        </p:attrNameLst>
                                      </p:cBhvr>
                                      <p:tavLst>
                                        <p:tav tm="0">
                                          <p:val>
                                            <p:fltVal val="0"/>
                                          </p:val>
                                        </p:tav>
                                        <p:tav tm="100000">
                                          <p:val>
                                            <p:strVal val="#ppt_w"/>
                                          </p:val>
                                        </p:tav>
                                      </p:tavLst>
                                    </p:anim>
                                    <p:anim calcmode="lin" valueType="num">
                                      <p:cBhvr>
                                        <p:cTn id="44" dur="250" fill="hold"/>
                                        <p:tgtEl>
                                          <p:spTgt spid="27"/>
                                        </p:tgtEl>
                                        <p:attrNameLst>
                                          <p:attrName>ppt_h</p:attrName>
                                        </p:attrNameLst>
                                      </p:cBhvr>
                                      <p:tavLst>
                                        <p:tav tm="0">
                                          <p:val>
                                            <p:fltVal val="0"/>
                                          </p:val>
                                        </p:tav>
                                        <p:tav tm="100000">
                                          <p:val>
                                            <p:strVal val="#ppt_h"/>
                                          </p:val>
                                        </p:tav>
                                      </p:tavLst>
                                    </p:anim>
                                    <p:animEffect transition="in" filter="fade">
                                      <p:cBhvr>
                                        <p:cTn id="45" dur="250"/>
                                        <p:tgtEl>
                                          <p:spTgt spid="27"/>
                                        </p:tgtEl>
                                      </p:cBhvr>
                                    </p:animEffect>
                                  </p:childTnLst>
                                </p:cTn>
                              </p:par>
                            </p:childTnLst>
                          </p:cTn>
                        </p:par>
                        <p:par>
                          <p:cTn id="46" fill="hold">
                            <p:stCondLst>
                              <p:cond delay="3500"/>
                            </p:stCondLst>
                            <p:childTnLst>
                              <p:par>
                                <p:cTn id="47" presetID="6" presetClass="emph" presetSubtype="0" decel="100000" fill="hold" grpId="1" nodeType="afterEffect">
                                  <p:stCondLst>
                                    <p:cond delay="0"/>
                                  </p:stCondLst>
                                  <p:childTnLst>
                                    <p:animScale>
                                      <p:cBhvr>
                                        <p:cTn id="48" dur="250" fill="hold"/>
                                        <p:tgtEl>
                                          <p:spTgt spid="27"/>
                                        </p:tgtEl>
                                      </p:cBhvr>
                                      <p:by x="120000" y="120000"/>
                                    </p:animScale>
                                  </p:childTnLst>
                                </p:cTn>
                              </p:par>
                            </p:childTnLst>
                          </p:cTn>
                        </p:par>
                        <p:par>
                          <p:cTn id="49" fill="hold">
                            <p:stCondLst>
                              <p:cond delay="4000"/>
                            </p:stCondLst>
                            <p:childTnLst>
                              <p:par>
                                <p:cTn id="50" presetID="6" presetClass="emph" presetSubtype="0" decel="100000" fill="hold" grpId="2" nodeType="afterEffect">
                                  <p:stCondLst>
                                    <p:cond delay="0"/>
                                  </p:stCondLst>
                                  <p:childTnLst>
                                    <p:animScale>
                                      <p:cBhvr>
                                        <p:cTn id="51" dur="250" fill="hold"/>
                                        <p:tgtEl>
                                          <p:spTgt spid="27"/>
                                        </p:tgtEl>
                                      </p:cBhvr>
                                      <p:by x="83000" y="83000"/>
                                    </p:animScale>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14" grpId="0" animBg="1"/>
      <p:bldP spid="23" grpId="0"/>
      <p:bldP spid="24" grpId="0"/>
      <p:bldP spid="27" grpId="0" animBg="1"/>
      <p:bldP spid="27" grpId="1" animBg="1"/>
      <p:bldP spid="27"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5009437"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第五章：党员队伍建设</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14" name="圆角矩形 15"/>
          <p:cNvSpPr/>
          <p:nvPr/>
        </p:nvSpPr>
        <p:spPr>
          <a:xfrm>
            <a:off x="4192361" y="1607657"/>
            <a:ext cx="7303287" cy="2489782"/>
          </a:xfrm>
          <a:prstGeom prst="round2DiagRect">
            <a:avLst>
              <a:gd name="adj1" fmla="val 21232"/>
              <a:gd name="adj2" fmla="val 0"/>
            </a:avLst>
          </a:prstGeom>
          <a:no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 y="3374911"/>
            <a:ext cx="3757587" cy="3483089"/>
          </a:xfrm>
          <a:prstGeom prst="rect">
            <a:avLst/>
          </a:prstGeom>
        </p:spPr>
      </p:pic>
      <p:sp>
        <p:nvSpPr>
          <p:cNvPr id="23" name="圆角矩形 15"/>
          <p:cNvSpPr/>
          <p:nvPr/>
        </p:nvSpPr>
        <p:spPr>
          <a:xfrm>
            <a:off x="639321" y="1931652"/>
            <a:ext cx="2411410" cy="1183639"/>
          </a:xfrm>
          <a:prstGeom prst="roundRect">
            <a:avLst/>
          </a:prstGeom>
          <a:noFill/>
          <a:ln w="12700">
            <a:noFill/>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国有企业</a:t>
            </a:r>
            <a:endParaRPr kumimoji="0" lang="zh-CN" altLang="en-US" sz="32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党组织应当</a:t>
            </a:r>
            <a:endParaRPr kumimoji="0" lang="zh-CN" altLang="en-US" sz="32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4872941" y="1861659"/>
            <a:ext cx="6339698" cy="1895519"/>
          </a:xfrm>
          <a:prstGeom prst="rect">
            <a:avLst/>
          </a:prstGeom>
        </p:spPr>
        <p:txBody>
          <a:bodyPr wrap="square">
            <a:spAutoFit/>
          </a:bodyPr>
          <a:lstStyle/>
          <a:p>
            <a:pPr marL="0" marR="0" lvl="0" indent="0" algn="l" defTabSz="12192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按照控制总量、优化结构、提高质量、发挥作用的总要求和有关规定发展党员。坚持把政治标准放在首位，重视在生产经营一线、青年职工和高知识群体中发展党员，力争每个班组都有党员。注重把生产经营骨干培养成党员，把党员培养成生产经营骨干。对技术能手、青年专家等优秀人才，党组织应当加强联系、重点培养。</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圆角矩形 20"/>
          <p:cNvSpPr/>
          <p:nvPr/>
        </p:nvSpPr>
        <p:spPr>
          <a:xfrm>
            <a:off x="3982453" y="1430566"/>
            <a:ext cx="680580" cy="680580"/>
          </a:xfrm>
          <a:prstGeom prst="ellipse">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cs typeface="+mn-ea"/>
                <a:sym typeface="+mn-lt"/>
              </a:rPr>
              <a:t>4</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cs typeface="+mn-ea"/>
              <a:sym typeface="+mn-lt"/>
            </a:endParaRPr>
          </a:p>
        </p:txBody>
      </p:sp>
      <p:sp>
        <p:nvSpPr>
          <p:cNvPr id="17" name="圆角矩形 15"/>
          <p:cNvSpPr/>
          <p:nvPr/>
        </p:nvSpPr>
        <p:spPr>
          <a:xfrm>
            <a:off x="4192361" y="4490977"/>
            <a:ext cx="7303287" cy="2149372"/>
          </a:xfrm>
          <a:prstGeom prst="round2DiagRect">
            <a:avLst>
              <a:gd name="adj1" fmla="val 21232"/>
              <a:gd name="adj2" fmla="val 0"/>
            </a:avLst>
          </a:prstGeom>
          <a:no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18" name="矩形 17"/>
          <p:cNvSpPr/>
          <p:nvPr/>
        </p:nvSpPr>
        <p:spPr>
          <a:xfrm>
            <a:off x="4872941" y="4634855"/>
            <a:ext cx="6339698" cy="1895519"/>
          </a:xfrm>
          <a:prstGeom prst="rect">
            <a:avLst/>
          </a:prstGeom>
        </p:spPr>
        <p:txBody>
          <a:bodyPr wrap="square">
            <a:spAutoFit/>
          </a:bodyPr>
          <a:lstStyle/>
          <a:p>
            <a:pPr marL="0" marR="0" lvl="0" indent="0" algn="l" defTabSz="12192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紧密结合企业生产经营开展党组织活动，通过设立党员责任区、党员示范岗、党员突击队、党员服务队等形式，引导党员创先争优、攻坚克难，争当生产经营的能手、创新创业的模范、提高效益的标兵、服务群众的先锋。引导党员积极参与志愿服务，注重发挥党员在区域化党建和基层治理中的重要作用。</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圆角矩形 20"/>
          <p:cNvSpPr/>
          <p:nvPr/>
        </p:nvSpPr>
        <p:spPr>
          <a:xfrm>
            <a:off x="3982453" y="4203762"/>
            <a:ext cx="680580" cy="680580"/>
          </a:xfrm>
          <a:prstGeom prst="ellipse">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cs typeface="+mn-ea"/>
                <a:sym typeface="+mn-lt"/>
              </a:rPr>
              <a:t>5</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p:tgtEl>
                                          <p:spTgt spid="14"/>
                                        </p:tgtEl>
                                        <p:attrNameLst>
                                          <p:attrName>ppt_x</p:attrName>
                                        </p:attrNameLst>
                                      </p:cBhvr>
                                      <p:tavLst>
                                        <p:tav tm="0">
                                          <p:val>
                                            <p:strVal val="#ppt_x-#ppt_w*1.125000"/>
                                          </p:val>
                                        </p:tav>
                                        <p:tav tm="100000">
                                          <p:val>
                                            <p:strVal val="#ppt_x"/>
                                          </p:val>
                                        </p:tav>
                                      </p:tavLst>
                                    </p:anim>
                                    <p:animEffect transition="in" filter="wipe(right)">
                                      <p:cBhvr>
                                        <p:cTn id="30" dur="500"/>
                                        <p:tgtEl>
                                          <p:spTgt spid="14"/>
                                        </p:tgtEl>
                                      </p:cBhvr>
                                    </p:animEffect>
                                  </p:childTnLst>
                                </p:cTn>
                              </p:par>
                            </p:childTnLst>
                          </p:cTn>
                        </p:par>
                        <p:par>
                          <p:cTn id="31" fill="hold">
                            <p:stCondLst>
                              <p:cond delay="2000"/>
                            </p:stCondLst>
                            <p:childTnLst>
                              <p:par>
                                <p:cTn id="32" presetID="14" presetClass="entr" presetSubtype="1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par>
                          <p:cTn id="35" fill="hold">
                            <p:stCondLst>
                              <p:cond delay="2500"/>
                            </p:stCondLst>
                            <p:childTnLst>
                              <p:par>
                                <p:cTn id="36" presetID="1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250"/>
                                        <p:tgtEl>
                                          <p:spTgt spid="23"/>
                                        </p:tgtEl>
                                        <p:attrNameLst>
                                          <p:attrName>ppt_x</p:attrName>
                                        </p:attrNameLst>
                                      </p:cBhvr>
                                      <p:tavLst>
                                        <p:tav tm="0">
                                          <p:val>
                                            <p:strVal val="#ppt_x-#ppt_w*1.125000"/>
                                          </p:val>
                                        </p:tav>
                                        <p:tav tm="100000">
                                          <p:val>
                                            <p:strVal val="#ppt_x"/>
                                          </p:val>
                                        </p:tav>
                                      </p:tavLst>
                                    </p:anim>
                                    <p:animEffect transition="in" filter="wipe(right)">
                                      <p:cBhvr>
                                        <p:cTn id="39" dur="250"/>
                                        <p:tgtEl>
                                          <p:spTgt spid="23"/>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1000"/>
                                        <p:tgtEl>
                                          <p:spTgt spid="24"/>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250" fill="hold"/>
                                        <p:tgtEl>
                                          <p:spTgt spid="27"/>
                                        </p:tgtEl>
                                        <p:attrNameLst>
                                          <p:attrName>ppt_w</p:attrName>
                                        </p:attrNameLst>
                                      </p:cBhvr>
                                      <p:tavLst>
                                        <p:tav tm="0">
                                          <p:val>
                                            <p:fltVal val="0"/>
                                          </p:val>
                                        </p:tav>
                                        <p:tav tm="100000">
                                          <p:val>
                                            <p:strVal val="#ppt_w"/>
                                          </p:val>
                                        </p:tav>
                                      </p:tavLst>
                                    </p:anim>
                                    <p:anim calcmode="lin" valueType="num">
                                      <p:cBhvr>
                                        <p:cTn id="48" dur="250" fill="hold"/>
                                        <p:tgtEl>
                                          <p:spTgt spid="27"/>
                                        </p:tgtEl>
                                        <p:attrNameLst>
                                          <p:attrName>ppt_h</p:attrName>
                                        </p:attrNameLst>
                                      </p:cBhvr>
                                      <p:tavLst>
                                        <p:tav tm="0">
                                          <p:val>
                                            <p:fltVal val="0"/>
                                          </p:val>
                                        </p:tav>
                                        <p:tav tm="100000">
                                          <p:val>
                                            <p:strVal val="#ppt_h"/>
                                          </p:val>
                                        </p:tav>
                                      </p:tavLst>
                                    </p:anim>
                                    <p:animEffect transition="in" filter="fade">
                                      <p:cBhvr>
                                        <p:cTn id="49" dur="250"/>
                                        <p:tgtEl>
                                          <p:spTgt spid="27"/>
                                        </p:tgtEl>
                                      </p:cBhvr>
                                    </p:animEffect>
                                  </p:childTnLst>
                                </p:cTn>
                              </p:par>
                            </p:childTnLst>
                          </p:cTn>
                        </p:par>
                        <p:par>
                          <p:cTn id="50" fill="hold">
                            <p:stCondLst>
                              <p:cond delay="4500"/>
                            </p:stCondLst>
                            <p:childTnLst>
                              <p:par>
                                <p:cTn id="51" presetID="6" presetClass="emph" presetSubtype="0" decel="100000" fill="hold" grpId="1" nodeType="afterEffect">
                                  <p:stCondLst>
                                    <p:cond delay="0"/>
                                  </p:stCondLst>
                                  <p:childTnLst>
                                    <p:animScale>
                                      <p:cBhvr>
                                        <p:cTn id="52" dur="250" fill="hold"/>
                                        <p:tgtEl>
                                          <p:spTgt spid="27"/>
                                        </p:tgtEl>
                                      </p:cBhvr>
                                      <p:by x="120000" y="120000"/>
                                    </p:animScale>
                                  </p:childTnLst>
                                </p:cTn>
                              </p:par>
                            </p:childTnLst>
                          </p:cTn>
                        </p:par>
                        <p:par>
                          <p:cTn id="53" fill="hold">
                            <p:stCondLst>
                              <p:cond delay="5000"/>
                            </p:stCondLst>
                            <p:childTnLst>
                              <p:par>
                                <p:cTn id="54" presetID="6" presetClass="emph" presetSubtype="0" decel="100000" fill="hold" grpId="2" nodeType="afterEffect">
                                  <p:stCondLst>
                                    <p:cond delay="0"/>
                                  </p:stCondLst>
                                  <p:childTnLst>
                                    <p:animScale>
                                      <p:cBhvr>
                                        <p:cTn id="55" dur="250" fill="hold"/>
                                        <p:tgtEl>
                                          <p:spTgt spid="27"/>
                                        </p:tgtEl>
                                      </p:cBhvr>
                                      <p:by x="83000" y="83000"/>
                                    </p:animScale>
                                  </p:childTnLst>
                                </p:cTn>
                              </p:par>
                            </p:childTnLst>
                          </p:cTn>
                        </p:par>
                        <p:par>
                          <p:cTn id="56" fill="hold">
                            <p:stCondLst>
                              <p:cond delay="5500"/>
                            </p:stCondLst>
                            <p:childTnLst>
                              <p:par>
                                <p:cTn id="57" presetID="12" presetClass="entr" presetSubtype="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p:tgtEl>
                                          <p:spTgt spid="17"/>
                                        </p:tgtEl>
                                        <p:attrNameLst>
                                          <p:attrName>ppt_x</p:attrName>
                                        </p:attrNameLst>
                                      </p:cBhvr>
                                      <p:tavLst>
                                        <p:tav tm="0">
                                          <p:val>
                                            <p:strVal val="#ppt_x-#ppt_w*1.125000"/>
                                          </p:val>
                                        </p:tav>
                                        <p:tav tm="100000">
                                          <p:val>
                                            <p:strVal val="#ppt_x"/>
                                          </p:val>
                                        </p:tav>
                                      </p:tavLst>
                                    </p:anim>
                                    <p:animEffect transition="in" filter="wipe(right)">
                                      <p:cBhvr>
                                        <p:cTn id="60" dur="500"/>
                                        <p:tgtEl>
                                          <p:spTgt spid="17"/>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1000"/>
                                        <p:tgtEl>
                                          <p:spTgt spid="18"/>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250" fill="hold"/>
                                        <p:tgtEl>
                                          <p:spTgt spid="19"/>
                                        </p:tgtEl>
                                        <p:attrNameLst>
                                          <p:attrName>ppt_w</p:attrName>
                                        </p:attrNameLst>
                                      </p:cBhvr>
                                      <p:tavLst>
                                        <p:tav tm="0">
                                          <p:val>
                                            <p:fltVal val="0"/>
                                          </p:val>
                                        </p:tav>
                                        <p:tav tm="100000">
                                          <p:val>
                                            <p:strVal val="#ppt_w"/>
                                          </p:val>
                                        </p:tav>
                                      </p:tavLst>
                                    </p:anim>
                                    <p:anim calcmode="lin" valueType="num">
                                      <p:cBhvr>
                                        <p:cTn id="69" dur="250" fill="hold"/>
                                        <p:tgtEl>
                                          <p:spTgt spid="19"/>
                                        </p:tgtEl>
                                        <p:attrNameLst>
                                          <p:attrName>ppt_h</p:attrName>
                                        </p:attrNameLst>
                                      </p:cBhvr>
                                      <p:tavLst>
                                        <p:tav tm="0">
                                          <p:val>
                                            <p:fltVal val="0"/>
                                          </p:val>
                                        </p:tav>
                                        <p:tav tm="100000">
                                          <p:val>
                                            <p:strVal val="#ppt_h"/>
                                          </p:val>
                                        </p:tav>
                                      </p:tavLst>
                                    </p:anim>
                                    <p:animEffect transition="in" filter="fade">
                                      <p:cBhvr>
                                        <p:cTn id="70" dur="250"/>
                                        <p:tgtEl>
                                          <p:spTgt spid="19"/>
                                        </p:tgtEl>
                                      </p:cBhvr>
                                    </p:animEffect>
                                  </p:childTnLst>
                                </p:cTn>
                              </p:par>
                            </p:childTnLst>
                          </p:cTn>
                        </p:par>
                        <p:par>
                          <p:cTn id="71" fill="hold">
                            <p:stCondLst>
                              <p:cond delay="7500"/>
                            </p:stCondLst>
                            <p:childTnLst>
                              <p:par>
                                <p:cTn id="72" presetID="6" presetClass="emph" presetSubtype="0" decel="100000" fill="hold" grpId="1" nodeType="afterEffect">
                                  <p:stCondLst>
                                    <p:cond delay="0"/>
                                  </p:stCondLst>
                                  <p:childTnLst>
                                    <p:animScale>
                                      <p:cBhvr>
                                        <p:cTn id="73" dur="250" fill="hold"/>
                                        <p:tgtEl>
                                          <p:spTgt spid="19"/>
                                        </p:tgtEl>
                                      </p:cBhvr>
                                      <p:by x="120000" y="120000"/>
                                    </p:animScale>
                                  </p:childTnLst>
                                </p:cTn>
                              </p:par>
                            </p:childTnLst>
                          </p:cTn>
                        </p:par>
                        <p:par>
                          <p:cTn id="74" fill="hold">
                            <p:stCondLst>
                              <p:cond delay="8000"/>
                            </p:stCondLst>
                            <p:childTnLst>
                              <p:par>
                                <p:cTn id="75" presetID="6" presetClass="emph" presetSubtype="0" decel="100000" fill="hold" grpId="2" nodeType="afterEffect">
                                  <p:stCondLst>
                                    <p:cond delay="0"/>
                                  </p:stCondLst>
                                  <p:childTnLst>
                                    <p:animScale>
                                      <p:cBhvr>
                                        <p:cTn id="76" dur="250" fill="hold"/>
                                        <p:tgtEl>
                                          <p:spTgt spid="19"/>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14" grpId="0" animBg="1"/>
      <p:bldP spid="23" grpId="0"/>
      <p:bldP spid="24" grpId="0"/>
      <p:bldP spid="27" grpId="0" animBg="1"/>
      <p:bldP spid="27" grpId="1" animBg="1"/>
      <p:bldP spid="27" grpId="2" animBg="1"/>
      <p:bldP spid="17" grpId="0" animBg="1"/>
      <p:bldP spid="18" grpId="0"/>
      <p:bldP spid="19" grpId="0" animBg="1"/>
      <p:bldP spid="19" grpId="1" animBg="1"/>
      <p:bldP spid="19"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36"/>
            <a:ext cx="12192000" cy="6810327"/>
          </a:xfrm>
          <a:prstGeom prst="rect">
            <a:avLst/>
          </a:prstGeom>
        </p:spPr>
      </p:pic>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t="65660"/>
          <a:stretch>
            <a:fillRect/>
          </a:stretch>
        </p:blipFill>
        <p:spPr>
          <a:xfrm>
            <a:off x="0" y="4720536"/>
            <a:ext cx="12192000" cy="2120425"/>
          </a:xfrm>
          <a:prstGeom prst="rect">
            <a:avLst/>
          </a:prstGeom>
        </p:spPr>
      </p:pic>
      <p:pic>
        <p:nvPicPr>
          <p:cNvPr id="14" name="图片 13"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62" r="63690" b="85004"/>
          <a:stretch>
            <a:fillRect/>
          </a:stretch>
        </p:blipFill>
        <p:spPr>
          <a:xfrm>
            <a:off x="0" y="-59611"/>
            <a:ext cx="5734783" cy="1289321"/>
          </a:xfrm>
          <a:prstGeom prst="rect">
            <a:avLst/>
          </a:prstGeom>
        </p:spPr>
      </p:pic>
      <p:pic>
        <p:nvPicPr>
          <p:cNvPr id="104" name="图片 103" descr="图片包含 游戏机, 灯, 笔记本&#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2257" y="0"/>
            <a:ext cx="1741990" cy="1741990"/>
          </a:xfrm>
          <a:prstGeom prst="rect">
            <a:avLst/>
          </a:prstGeom>
        </p:spPr>
      </p:pic>
      <p:grpSp>
        <p:nvGrpSpPr>
          <p:cNvPr id="20" name="组合 19"/>
          <p:cNvGrpSpPr/>
          <p:nvPr/>
        </p:nvGrpSpPr>
        <p:grpSpPr>
          <a:xfrm>
            <a:off x="4576079" y="2720831"/>
            <a:ext cx="4541471" cy="908864"/>
            <a:chOff x="5180277" y="1851190"/>
            <a:chExt cx="4541471" cy="908864"/>
          </a:xfrm>
        </p:grpSpPr>
        <p:sp>
          <p:nvSpPr>
            <p:cNvPr id="21" name="矩形: 对角圆角 20"/>
            <p:cNvSpPr/>
            <p:nvPr/>
          </p:nvSpPr>
          <p:spPr>
            <a:xfrm>
              <a:off x="5509103" y="1979557"/>
              <a:ext cx="3883820" cy="652131"/>
            </a:xfrm>
            <a:prstGeom prst="round2Diag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5180277" y="1851190"/>
              <a:ext cx="4541471" cy="908864"/>
            </a:xfrm>
            <a:prstGeom prst="round2DiagRect">
              <a:avLst>
                <a:gd name="adj1" fmla="val 50000"/>
                <a:gd name="adj2" fmla="val 0"/>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第六章：政治建设</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3" name="Freeform 29"/>
          <p:cNvSpPr/>
          <p:nvPr/>
        </p:nvSpPr>
        <p:spPr bwMode="auto">
          <a:xfrm>
            <a:off x="3335175" y="2597454"/>
            <a:ext cx="1184095" cy="105810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104"/>
                                        </p:tgtEl>
                                        <p:attrNameLst>
                                          <p:attrName>style.visibility</p:attrName>
                                        </p:attrNameLst>
                                      </p:cBhvr>
                                      <p:to>
                                        <p:strVal val="visible"/>
                                      </p:to>
                                    </p:set>
                                    <p:anim calcmode="lin" valueType="num">
                                      <p:cBhvr additive="base">
                                        <p:cTn id="18" dur="500" fill="hold"/>
                                        <p:tgtEl>
                                          <p:spTgt spid="104"/>
                                        </p:tgtEl>
                                        <p:attrNameLst>
                                          <p:attrName>ppt_x</p:attrName>
                                        </p:attrNameLst>
                                      </p:cBhvr>
                                      <p:tavLst>
                                        <p:tav tm="0">
                                          <p:val>
                                            <p:strVal val="1+#ppt_w/2"/>
                                          </p:val>
                                        </p:tav>
                                        <p:tav tm="100000">
                                          <p:val>
                                            <p:strVal val="#ppt_x"/>
                                          </p:val>
                                        </p:tav>
                                      </p:tavLst>
                                    </p:anim>
                                    <p:anim calcmode="lin" valueType="num">
                                      <p:cBhvr additive="base">
                                        <p:cTn id="19" dur="500" fill="hold"/>
                                        <p:tgtEl>
                                          <p:spTgt spid="10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5009437"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第六章：党的政治建设</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37" name="矩形 36"/>
          <p:cNvSpPr/>
          <p:nvPr/>
        </p:nvSpPr>
        <p:spPr>
          <a:xfrm>
            <a:off x="2159750" y="1916437"/>
            <a:ext cx="9060649" cy="1200329"/>
          </a:xfrm>
          <a:prstGeom prst="rect">
            <a:avLst/>
          </a:prstGeom>
          <a:noFill/>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必须把党的政治建设摆在首位，担负起党的政治建设责任，提高政治站位，强化政治引领，增强政治能力，涵养政治生态，防范政治风险，坚决落实党中央决策部署，推动企业聚焦主责主业，服务国家发展战略，全面履行经济责任、政治责任、社会责任。</a:t>
            </a:r>
            <a:endParaRPr kumimoji="0" lang="en-US" altLang="zh-CN"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grpSp>
        <p:nvGrpSpPr>
          <p:cNvPr id="38" name="组合 37"/>
          <p:cNvGrpSpPr/>
          <p:nvPr/>
        </p:nvGrpSpPr>
        <p:grpSpPr>
          <a:xfrm>
            <a:off x="2235192" y="3177538"/>
            <a:ext cx="8985207" cy="1001603"/>
            <a:chOff x="812176" y="2355273"/>
            <a:chExt cx="10297919" cy="1079366"/>
          </a:xfrm>
        </p:grpSpPr>
        <p:grpSp>
          <p:nvGrpSpPr>
            <p:cNvPr id="39" name="组合 38"/>
            <p:cNvGrpSpPr/>
            <p:nvPr/>
          </p:nvGrpSpPr>
          <p:grpSpPr>
            <a:xfrm>
              <a:off x="812176" y="2355273"/>
              <a:ext cx="10297919" cy="1079366"/>
              <a:chOff x="812176" y="2355273"/>
              <a:chExt cx="10297919" cy="1079366"/>
            </a:xfrm>
          </p:grpSpPr>
          <p:sp>
            <p:nvSpPr>
              <p:cNvPr id="41" name="圆角矩形 10"/>
              <p:cNvSpPr/>
              <p:nvPr/>
            </p:nvSpPr>
            <p:spPr>
              <a:xfrm>
                <a:off x="812176" y="2355273"/>
                <a:ext cx="10297919" cy="1079366"/>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42" name="直接连接符 41"/>
              <p:cNvCxnSpPr/>
              <p:nvPr/>
            </p:nvCxnSpPr>
            <p:spPr>
              <a:xfrm>
                <a:off x="812176" y="2868537"/>
                <a:ext cx="4266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1206205" y="2762318"/>
                <a:ext cx="212437" cy="212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0" name="矩形 39"/>
            <p:cNvSpPr/>
            <p:nvPr/>
          </p:nvSpPr>
          <p:spPr>
            <a:xfrm>
              <a:off x="1426920" y="2426157"/>
              <a:ext cx="9518907" cy="85509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坚持用党的创新理论武装党员干部职工，突出政治教育和政治训练，推动习近平新时代中国特色社会主义思想进企业、进车间、进班组、进头脑，引领职工群众听党话、跟党走。</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4" name="组合 43"/>
          <p:cNvGrpSpPr/>
          <p:nvPr/>
        </p:nvGrpSpPr>
        <p:grpSpPr>
          <a:xfrm>
            <a:off x="2249458" y="4274583"/>
            <a:ext cx="8985207" cy="1104788"/>
            <a:chOff x="812176" y="2355273"/>
            <a:chExt cx="10297919" cy="1079366"/>
          </a:xfrm>
        </p:grpSpPr>
        <p:grpSp>
          <p:nvGrpSpPr>
            <p:cNvPr id="45" name="组合 44"/>
            <p:cNvGrpSpPr/>
            <p:nvPr/>
          </p:nvGrpSpPr>
          <p:grpSpPr>
            <a:xfrm>
              <a:off x="812176" y="2355273"/>
              <a:ext cx="10297919" cy="1079366"/>
              <a:chOff x="812176" y="2355273"/>
              <a:chExt cx="10297919" cy="1079366"/>
            </a:xfrm>
          </p:grpSpPr>
          <p:sp>
            <p:nvSpPr>
              <p:cNvPr id="47" name="圆角矩形 16"/>
              <p:cNvSpPr/>
              <p:nvPr/>
            </p:nvSpPr>
            <p:spPr>
              <a:xfrm>
                <a:off x="812176" y="2355273"/>
                <a:ext cx="10297919" cy="1079366"/>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49" name="直接连接符 48"/>
              <p:cNvCxnSpPr/>
              <p:nvPr/>
            </p:nvCxnSpPr>
            <p:spPr>
              <a:xfrm>
                <a:off x="812176" y="2868537"/>
                <a:ext cx="4266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1206205" y="2762318"/>
                <a:ext cx="212437" cy="212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6" name="矩形 45"/>
            <p:cNvSpPr/>
            <p:nvPr/>
          </p:nvSpPr>
          <p:spPr>
            <a:xfrm>
              <a:off x="1426920" y="2545901"/>
              <a:ext cx="9518907" cy="77522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坚持以社会主义核心价值观引领企业文化建设，传承弘扬国有企业优良传统和作风，培育家国情怀，增强应对挑战的斗志，提升产业兴国、实业报国的精气神。</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PA-文本框 9"/>
          <p:cNvSpPr txBox="1"/>
          <p:nvPr>
            <p:custDataLst>
              <p:tags r:id="rId1"/>
            </p:custDataLst>
          </p:nvPr>
        </p:nvSpPr>
        <p:spPr>
          <a:xfrm>
            <a:off x="871373" y="1771811"/>
            <a:ext cx="800219" cy="3998727"/>
          </a:xfrm>
          <a:prstGeom prst="rect">
            <a:avLst/>
          </a:prstGeom>
          <a:noFill/>
        </p:spPr>
        <p:txBody>
          <a:bodyPr vert="eaVert" wrap="square" rtlCol="0">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4000" b="1" i="0" u="none" strike="noStrike" kern="0" cap="none" spc="300" normalizeH="0" baseline="0" noProof="0" dirty="0">
                <a:ln>
                  <a:noFill/>
                </a:ln>
                <a:solidFill>
                  <a:srgbClr val="C00000"/>
                </a:solidFill>
                <a:effectLst/>
                <a:uLnTx/>
                <a:uFillTx/>
                <a:latin typeface="思源黑体 CN Regular"/>
                <a:ea typeface="微软雅黑" panose="020B0503020204020204" pitchFamily="34" charset="-122"/>
                <a:cs typeface="胡晓波男神体" panose="02010600030101010101" pitchFamily="2" charset="-122"/>
              </a:rPr>
              <a:t>国有企业党组织</a:t>
            </a:r>
            <a:endParaRPr kumimoji="0" lang="zh-CN" altLang="en-US" sz="4000" b="1" i="0" u="none" strike="noStrike" kern="0" cap="none" spc="300" normalizeH="0" baseline="0" noProof="0" dirty="0">
              <a:ln>
                <a:noFill/>
              </a:ln>
              <a:solidFill>
                <a:srgbClr val="C00000"/>
              </a:solidFill>
              <a:effectLst/>
              <a:uLnTx/>
              <a:uFillTx/>
              <a:latin typeface="思源黑体 CN Regular"/>
              <a:ea typeface="微软雅黑" panose="020B0503020204020204" pitchFamily="34" charset="-122"/>
              <a:cs typeface="胡晓波男神体" panose="02010600030101010101" pitchFamily="2" charset="-122"/>
            </a:endParaRPr>
          </a:p>
        </p:txBody>
      </p:sp>
      <p:cxnSp>
        <p:nvCxnSpPr>
          <p:cNvPr id="52" name="直接连接符 51"/>
          <p:cNvCxnSpPr/>
          <p:nvPr/>
        </p:nvCxnSpPr>
        <p:spPr>
          <a:xfrm>
            <a:off x="1852567" y="1839756"/>
            <a:ext cx="0" cy="3930786"/>
          </a:xfrm>
          <a:prstGeom prst="line">
            <a:avLst/>
          </a:prstGeom>
          <a:noFill/>
          <a:ln w="6350" cap="flat" cmpd="sng" algn="ctr">
            <a:solidFill>
              <a:srgbClr val="C00000"/>
            </a:solidFill>
            <a:prstDash val="solid"/>
            <a:miter lim="800000"/>
          </a:ln>
          <a:effectLst/>
        </p:spPr>
      </p:cxn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1000"/>
                                        <p:tgtEl>
                                          <p:spTgt spid="51"/>
                                        </p:tgtEl>
                                      </p:cBhvr>
                                    </p:animEffect>
                                    <p:anim calcmode="lin" valueType="num">
                                      <p:cBhvr>
                                        <p:cTn id="31" dur="1000" fill="hold"/>
                                        <p:tgtEl>
                                          <p:spTgt spid="51"/>
                                        </p:tgtEl>
                                        <p:attrNameLst>
                                          <p:attrName>ppt_x</p:attrName>
                                        </p:attrNameLst>
                                      </p:cBhvr>
                                      <p:tavLst>
                                        <p:tav tm="0">
                                          <p:val>
                                            <p:strVal val="#ppt_x"/>
                                          </p:val>
                                        </p:tav>
                                        <p:tav tm="100000">
                                          <p:val>
                                            <p:strVal val="#ppt_x"/>
                                          </p:val>
                                        </p:tav>
                                      </p:tavLst>
                                    </p:anim>
                                    <p:anim calcmode="lin" valueType="num">
                                      <p:cBhvr>
                                        <p:cTn id="3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1000" fill="hold"/>
                                        <p:tgtEl>
                                          <p:spTgt spid="52"/>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23" presetClass="entr" presetSubtype="528"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1000" fill="hold"/>
                                        <p:tgtEl>
                                          <p:spTgt spid="38"/>
                                        </p:tgtEl>
                                        <p:attrNameLst>
                                          <p:attrName>ppt_w</p:attrName>
                                        </p:attrNameLst>
                                      </p:cBhvr>
                                      <p:tavLst>
                                        <p:tav tm="0">
                                          <p:val>
                                            <p:fltVal val="0"/>
                                          </p:val>
                                        </p:tav>
                                        <p:tav tm="100000">
                                          <p:val>
                                            <p:strVal val="#ppt_w"/>
                                          </p:val>
                                        </p:tav>
                                      </p:tavLst>
                                    </p:anim>
                                    <p:anim calcmode="lin" valueType="num">
                                      <p:cBhvr>
                                        <p:cTn id="50" dur="1000" fill="hold"/>
                                        <p:tgtEl>
                                          <p:spTgt spid="38"/>
                                        </p:tgtEl>
                                        <p:attrNameLst>
                                          <p:attrName>ppt_h</p:attrName>
                                        </p:attrNameLst>
                                      </p:cBhvr>
                                      <p:tavLst>
                                        <p:tav tm="0">
                                          <p:val>
                                            <p:fltVal val="0"/>
                                          </p:val>
                                        </p:tav>
                                        <p:tav tm="100000">
                                          <p:val>
                                            <p:strVal val="#ppt_h"/>
                                          </p:val>
                                        </p:tav>
                                      </p:tavLst>
                                    </p:anim>
                                    <p:anim calcmode="lin" valueType="num">
                                      <p:cBhvr>
                                        <p:cTn id="51" dur="1000" fill="hold"/>
                                        <p:tgtEl>
                                          <p:spTgt spid="38"/>
                                        </p:tgtEl>
                                        <p:attrNameLst>
                                          <p:attrName>ppt_x</p:attrName>
                                        </p:attrNameLst>
                                      </p:cBhvr>
                                      <p:tavLst>
                                        <p:tav tm="0">
                                          <p:val>
                                            <p:fltVal val="0.5"/>
                                          </p:val>
                                        </p:tav>
                                        <p:tav tm="100000">
                                          <p:val>
                                            <p:strVal val="#ppt_x"/>
                                          </p:val>
                                        </p:tav>
                                      </p:tavLst>
                                    </p:anim>
                                    <p:anim calcmode="lin" valueType="num">
                                      <p:cBhvr>
                                        <p:cTn id="52" dur="1000" fill="hold"/>
                                        <p:tgtEl>
                                          <p:spTgt spid="38"/>
                                        </p:tgtEl>
                                        <p:attrNameLst>
                                          <p:attrName>ppt_y</p:attrName>
                                        </p:attrNameLst>
                                      </p:cBhvr>
                                      <p:tavLst>
                                        <p:tav tm="0">
                                          <p:val>
                                            <p:fltVal val="0.5"/>
                                          </p:val>
                                        </p:tav>
                                        <p:tav tm="100000">
                                          <p:val>
                                            <p:strVal val="#ppt_y"/>
                                          </p:val>
                                        </p:tav>
                                      </p:tavLst>
                                    </p:anim>
                                  </p:childTnLst>
                                </p:cTn>
                              </p:par>
                            </p:childTnLst>
                          </p:cTn>
                        </p:par>
                        <p:par>
                          <p:cTn id="53" fill="hold">
                            <p:stCondLst>
                              <p:cond delay="3000"/>
                            </p:stCondLst>
                            <p:childTnLst>
                              <p:par>
                                <p:cTn id="54" presetID="23" presetClass="entr" presetSubtype="528"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1000" fill="hold"/>
                                        <p:tgtEl>
                                          <p:spTgt spid="44"/>
                                        </p:tgtEl>
                                        <p:attrNameLst>
                                          <p:attrName>ppt_w</p:attrName>
                                        </p:attrNameLst>
                                      </p:cBhvr>
                                      <p:tavLst>
                                        <p:tav tm="0">
                                          <p:val>
                                            <p:fltVal val="0"/>
                                          </p:val>
                                        </p:tav>
                                        <p:tav tm="100000">
                                          <p:val>
                                            <p:strVal val="#ppt_w"/>
                                          </p:val>
                                        </p:tav>
                                      </p:tavLst>
                                    </p:anim>
                                    <p:anim calcmode="lin" valueType="num">
                                      <p:cBhvr>
                                        <p:cTn id="57" dur="1000" fill="hold"/>
                                        <p:tgtEl>
                                          <p:spTgt spid="44"/>
                                        </p:tgtEl>
                                        <p:attrNameLst>
                                          <p:attrName>ppt_h</p:attrName>
                                        </p:attrNameLst>
                                      </p:cBhvr>
                                      <p:tavLst>
                                        <p:tav tm="0">
                                          <p:val>
                                            <p:fltVal val="0"/>
                                          </p:val>
                                        </p:tav>
                                        <p:tav tm="100000">
                                          <p:val>
                                            <p:strVal val="#ppt_h"/>
                                          </p:val>
                                        </p:tav>
                                      </p:tavLst>
                                    </p:anim>
                                    <p:anim calcmode="lin" valueType="num">
                                      <p:cBhvr>
                                        <p:cTn id="58" dur="1000" fill="hold"/>
                                        <p:tgtEl>
                                          <p:spTgt spid="44"/>
                                        </p:tgtEl>
                                        <p:attrNameLst>
                                          <p:attrName>ppt_x</p:attrName>
                                        </p:attrNameLst>
                                      </p:cBhvr>
                                      <p:tavLst>
                                        <p:tav tm="0">
                                          <p:val>
                                            <p:fltVal val="0.5"/>
                                          </p:val>
                                        </p:tav>
                                        <p:tav tm="100000">
                                          <p:val>
                                            <p:strVal val="#ppt_x"/>
                                          </p:val>
                                        </p:tav>
                                      </p:tavLst>
                                    </p:anim>
                                    <p:anim calcmode="lin" valueType="num">
                                      <p:cBhvr>
                                        <p:cTn id="59" dur="1000" fill="hold"/>
                                        <p:tgtEl>
                                          <p:spTgt spid="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37" grpId="0"/>
      <p:bldP spid="5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5009437"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第六章：党的政治建设</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20" name="PA-文本框 9"/>
          <p:cNvSpPr txBox="1"/>
          <p:nvPr>
            <p:custDataLst>
              <p:tags r:id="rId1"/>
            </p:custDataLst>
          </p:nvPr>
        </p:nvSpPr>
        <p:spPr>
          <a:xfrm>
            <a:off x="570289" y="1794114"/>
            <a:ext cx="800219" cy="3998727"/>
          </a:xfrm>
          <a:prstGeom prst="rect">
            <a:avLst/>
          </a:prstGeom>
          <a:noFill/>
        </p:spPr>
        <p:txBody>
          <a:bodyPr vert="eaVert" wrap="square" rtlCol="0">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4000" b="1" i="0" u="none" strike="noStrike" kern="0" cap="none" spc="300" normalizeH="0" baseline="0" noProof="0" dirty="0">
                <a:ln>
                  <a:noFill/>
                </a:ln>
                <a:solidFill>
                  <a:srgbClr val="C00000"/>
                </a:solidFill>
                <a:effectLst/>
                <a:uLnTx/>
                <a:uFillTx/>
                <a:latin typeface="思源黑体 CN Regular"/>
                <a:ea typeface="微软雅黑" panose="020B0503020204020204" pitchFamily="34" charset="-122"/>
                <a:cs typeface="胡晓波男神体" panose="02010600030101010101" pitchFamily="2" charset="-122"/>
              </a:rPr>
              <a:t>国有企业党组织</a:t>
            </a:r>
            <a:endParaRPr kumimoji="0" lang="zh-CN" altLang="en-US" sz="4000" b="1" i="0" u="none" strike="noStrike" kern="0" cap="none" spc="300" normalizeH="0" baseline="0" noProof="0" dirty="0">
              <a:ln>
                <a:noFill/>
              </a:ln>
              <a:solidFill>
                <a:srgbClr val="C00000"/>
              </a:solidFill>
              <a:effectLst/>
              <a:uLnTx/>
              <a:uFillTx/>
              <a:latin typeface="思源黑体 CN Regular"/>
              <a:ea typeface="微软雅黑" panose="020B0503020204020204" pitchFamily="34" charset="-122"/>
              <a:cs typeface="胡晓波男神体" panose="02010600030101010101" pitchFamily="2" charset="-122"/>
            </a:endParaRPr>
          </a:p>
        </p:txBody>
      </p:sp>
      <p:cxnSp>
        <p:nvCxnSpPr>
          <p:cNvPr id="21" name="直接连接符 20"/>
          <p:cNvCxnSpPr/>
          <p:nvPr/>
        </p:nvCxnSpPr>
        <p:spPr>
          <a:xfrm>
            <a:off x="1551483" y="1862059"/>
            <a:ext cx="0" cy="3930786"/>
          </a:xfrm>
          <a:prstGeom prst="line">
            <a:avLst/>
          </a:prstGeom>
          <a:noFill/>
          <a:ln w="6350" cap="flat" cmpd="sng" algn="ctr">
            <a:solidFill>
              <a:srgbClr val="C00000"/>
            </a:solidFill>
            <a:prstDash val="solid"/>
            <a:miter lim="800000"/>
          </a:ln>
          <a:effectLst/>
        </p:spPr>
      </p:cxnSp>
      <p:grpSp>
        <p:nvGrpSpPr>
          <p:cNvPr id="22" name="组合 21"/>
          <p:cNvGrpSpPr/>
          <p:nvPr/>
        </p:nvGrpSpPr>
        <p:grpSpPr>
          <a:xfrm>
            <a:off x="1914227" y="2008022"/>
            <a:ext cx="9778296" cy="2485120"/>
            <a:chOff x="812176" y="2355273"/>
            <a:chExt cx="10297919" cy="2678061"/>
          </a:xfrm>
        </p:grpSpPr>
        <p:grpSp>
          <p:nvGrpSpPr>
            <p:cNvPr id="23" name="组合 22"/>
            <p:cNvGrpSpPr/>
            <p:nvPr/>
          </p:nvGrpSpPr>
          <p:grpSpPr>
            <a:xfrm>
              <a:off x="812176" y="2355273"/>
              <a:ext cx="10297919" cy="2678061"/>
              <a:chOff x="812176" y="2355273"/>
              <a:chExt cx="10297919" cy="2678061"/>
            </a:xfrm>
          </p:grpSpPr>
          <p:sp>
            <p:nvSpPr>
              <p:cNvPr id="25" name="圆角矩形 10"/>
              <p:cNvSpPr/>
              <p:nvPr/>
            </p:nvSpPr>
            <p:spPr>
              <a:xfrm>
                <a:off x="812176" y="2355273"/>
                <a:ext cx="10297919" cy="267806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27" name="直接连接符 26"/>
              <p:cNvCxnSpPr/>
              <p:nvPr/>
            </p:nvCxnSpPr>
            <p:spPr>
              <a:xfrm>
                <a:off x="812176" y="2868537"/>
                <a:ext cx="4266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1206205" y="2762318"/>
                <a:ext cx="212437" cy="212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4" name="矩形 23"/>
            <p:cNvSpPr/>
            <p:nvPr/>
          </p:nvSpPr>
          <p:spPr>
            <a:xfrm>
              <a:off x="1426920" y="2426157"/>
              <a:ext cx="9518907" cy="248753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把思想政治工作作为经常性、基础性工作，把解决思想问题同解决实际问题结合起来，多做得人心、暖人心、稳人心的工作，积极构建和谐劳动关系，努力将矛盾化解在基层。</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健全落实企业领导人员基层联系点、党员与职工结对帮带等制度，定期开展职工思想动态分析，有针对性做好人文关怀和心理疏导。</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注意在企业改革重组、化解过剩产能、处置“僵尸企业”和企业破产等过程中，深入细致做好思想工作，解决职工群众困难，引导职工群众拥护支持改革，积极参与改革。</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0" name="组合 29"/>
          <p:cNvGrpSpPr/>
          <p:nvPr/>
        </p:nvGrpSpPr>
        <p:grpSpPr>
          <a:xfrm>
            <a:off x="1959582" y="4591709"/>
            <a:ext cx="9778296" cy="1104788"/>
            <a:chOff x="812176" y="2355273"/>
            <a:chExt cx="10297919" cy="1079366"/>
          </a:xfrm>
        </p:grpSpPr>
        <p:grpSp>
          <p:nvGrpSpPr>
            <p:cNvPr id="31" name="组合 30"/>
            <p:cNvGrpSpPr/>
            <p:nvPr/>
          </p:nvGrpSpPr>
          <p:grpSpPr>
            <a:xfrm>
              <a:off x="812176" y="2355273"/>
              <a:ext cx="10297919" cy="1079366"/>
              <a:chOff x="812176" y="2355273"/>
              <a:chExt cx="10297919" cy="1079366"/>
            </a:xfrm>
          </p:grpSpPr>
          <p:sp>
            <p:nvSpPr>
              <p:cNvPr id="33" name="圆角矩形 16"/>
              <p:cNvSpPr/>
              <p:nvPr/>
            </p:nvSpPr>
            <p:spPr>
              <a:xfrm>
                <a:off x="812176" y="2355273"/>
                <a:ext cx="10297919" cy="1079366"/>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34" name="直接连接符 33"/>
              <p:cNvCxnSpPr/>
              <p:nvPr/>
            </p:nvCxnSpPr>
            <p:spPr>
              <a:xfrm>
                <a:off x="812176" y="2868537"/>
                <a:ext cx="4266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1206205" y="2762318"/>
                <a:ext cx="212437" cy="212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2" name="矩形 31"/>
            <p:cNvSpPr/>
            <p:nvPr/>
          </p:nvSpPr>
          <p:spPr>
            <a:xfrm>
              <a:off x="1426920" y="2545901"/>
              <a:ext cx="9518907" cy="77522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坚坚持党建带群建，充分发挥群团组织桥梁纽带作用，推动群团组织团结动员职工群众围绕企业改革发展和生产经营建功立业，多为职工群众办好事、解难事，维护和发展职工群众利益。</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3" presetClass="entr" presetSubtype="528"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fltVal val="0"/>
                                          </p:val>
                                        </p:tav>
                                        <p:tav tm="100000">
                                          <p:val>
                                            <p:strVal val="#ppt_w"/>
                                          </p:val>
                                        </p:tav>
                                      </p:tavLst>
                                    </p:anim>
                                    <p:anim calcmode="lin" valueType="num">
                                      <p:cBhvr>
                                        <p:cTn id="42" dur="1000" fill="hold"/>
                                        <p:tgtEl>
                                          <p:spTgt spid="22"/>
                                        </p:tgtEl>
                                        <p:attrNameLst>
                                          <p:attrName>ppt_h</p:attrName>
                                        </p:attrNameLst>
                                      </p:cBhvr>
                                      <p:tavLst>
                                        <p:tav tm="0">
                                          <p:val>
                                            <p:fltVal val="0"/>
                                          </p:val>
                                        </p:tav>
                                        <p:tav tm="100000">
                                          <p:val>
                                            <p:strVal val="#ppt_h"/>
                                          </p:val>
                                        </p:tav>
                                      </p:tavLst>
                                    </p:anim>
                                    <p:anim calcmode="lin" valueType="num">
                                      <p:cBhvr>
                                        <p:cTn id="43" dur="1000" fill="hold"/>
                                        <p:tgtEl>
                                          <p:spTgt spid="22"/>
                                        </p:tgtEl>
                                        <p:attrNameLst>
                                          <p:attrName>ppt_x</p:attrName>
                                        </p:attrNameLst>
                                      </p:cBhvr>
                                      <p:tavLst>
                                        <p:tav tm="0">
                                          <p:val>
                                            <p:fltVal val="0.5"/>
                                          </p:val>
                                        </p:tav>
                                        <p:tav tm="100000">
                                          <p:val>
                                            <p:strVal val="#ppt_x"/>
                                          </p:val>
                                        </p:tav>
                                      </p:tavLst>
                                    </p:anim>
                                    <p:anim calcmode="lin" valueType="num">
                                      <p:cBhvr>
                                        <p:cTn id="44" dur="1000" fill="hold"/>
                                        <p:tgtEl>
                                          <p:spTgt spid="22"/>
                                        </p:tgtEl>
                                        <p:attrNameLst>
                                          <p:attrName>ppt_y</p:attrName>
                                        </p:attrNameLst>
                                      </p:cBhvr>
                                      <p:tavLst>
                                        <p:tav tm="0">
                                          <p:val>
                                            <p:fltVal val="0.5"/>
                                          </p:val>
                                        </p:tav>
                                        <p:tav tm="100000">
                                          <p:val>
                                            <p:strVal val="#ppt_y"/>
                                          </p:val>
                                        </p:tav>
                                      </p:tavLst>
                                    </p:anim>
                                  </p:childTnLst>
                                </p:cTn>
                              </p:par>
                            </p:childTnLst>
                          </p:cTn>
                        </p:par>
                        <p:par>
                          <p:cTn id="45" fill="hold">
                            <p:stCondLst>
                              <p:cond delay="2000"/>
                            </p:stCondLst>
                            <p:childTnLst>
                              <p:par>
                                <p:cTn id="46" presetID="2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1000" fill="hold"/>
                                        <p:tgtEl>
                                          <p:spTgt spid="30"/>
                                        </p:tgtEl>
                                        <p:attrNameLst>
                                          <p:attrName>ppt_w</p:attrName>
                                        </p:attrNameLst>
                                      </p:cBhvr>
                                      <p:tavLst>
                                        <p:tav tm="0">
                                          <p:val>
                                            <p:fltVal val="0"/>
                                          </p:val>
                                        </p:tav>
                                        <p:tav tm="100000">
                                          <p:val>
                                            <p:strVal val="#ppt_w"/>
                                          </p:val>
                                        </p:tav>
                                      </p:tavLst>
                                    </p:anim>
                                    <p:anim calcmode="lin" valueType="num">
                                      <p:cBhvr>
                                        <p:cTn id="49" dur="1000" fill="hold"/>
                                        <p:tgtEl>
                                          <p:spTgt spid="30"/>
                                        </p:tgtEl>
                                        <p:attrNameLst>
                                          <p:attrName>ppt_h</p:attrName>
                                        </p:attrNameLst>
                                      </p:cBhvr>
                                      <p:tavLst>
                                        <p:tav tm="0">
                                          <p:val>
                                            <p:fltVal val="0"/>
                                          </p:val>
                                        </p:tav>
                                        <p:tav tm="100000">
                                          <p:val>
                                            <p:strVal val="#ppt_h"/>
                                          </p:val>
                                        </p:tav>
                                      </p:tavLst>
                                    </p:anim>
                                    <p:anim calcmode="lin" valueType="num">
                                      <p:cBhvr>
                                        <p:cTn id="50" dur="1000" fill="hold"/>
                                        <p:tgtEl>
                                          <p:spTgt spid="30"/>
                                        </p:tgtEl>
                                        <p:attrNameLst>
                                          <p:attrName>ppt_x</p:attrName>
                                        </p:attrNameLst>
                                      </p:cBhvr>
                                      <p:tavLst>
                                        <p:tav tm="0">
                                          <p:val>
                                            <p:fltVal val="0.5"/>
                                          </p:val>
                                        </p:tav>
                                        <p:tav tm="100000">
                                          <p:val>
                                            <p:strVal val="#ppt_x"/>
                                          </p:val>
                                        </p:tav>
                                      </p:tavLst>
                                    </p:anim>
                                    <p:anim calcmode="lin" valueType="num">
                                      <p:cBhvr>
                                        <p:cTn id="51" dur="10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36"/>
            <a:ext cx="12192000" cy="6810327"/>
          </a:xfrm>
          <a:prstGeom prst="rect">
            <a:avLst/>
          </a:prstGeom>
        </p:spPr>
      </p:pic>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t="65660"/>
          <a:stretch>
            <a:fillRect/>
          </a:stretch>
        </p:blipFill>
        <p:spPr>
          <a:xfrm>
            <a:off x="0" y="4720536"/>
            <a:ext cx="12192000" cy="2120425"/>
          </a:xfrm>
          <a:prstGeom prst="rect">
            <a:avLst/>
          </a:prstGeom>
        </p:spPr>
      </p:pic>
      <p:pic>
        <p:nvPicPr>
          <p:cNvPr id="14" name="图片 13"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62" r="63690" b="85004"/>
          <a:stretch>
            <a:fillRect/>
          </a:stretch>
        </p:blipFill>
        <p:spPr>
          <a:xfrm>
            <a:off x="0" y="-59611"/>
            <a:ext cx="5734783" cy="1289321"/>
          </a:xfrm>
          <a:prstGeom prst="rect">
            <a:avLst/>
          </a:prstGeom>
        </p:spPr>
      </p:pic>
      <p:pic>
        <p:nvPicPr>
          <p:cNvPr id="104" name="图片 103" descr="图片包含 游戏机, 灯, 笔记本&#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2257" y="0"/>
            <a:ext cx="1741990" cy="1741990"/>
          </a:xfrm>
          <a:prstGeom prst="rect">
            <a:avLst/>
          </a:prstGeom>
        </p:spPr>
      </p:pic>
      <p:grpSp>
        <p:nvGrpSpPr>
          <p:cNvPr id="20" name="组合 19"/>
          <p:cNvGrpSpPr/>
          <p:nvPr/>
        </p:nvGrpSpPr>
        <p:grpSpPr>
          <a:xfrm>
            <a:off x="4502927" y="2720831"/>
            <a:ext cx="4541471" cy="908864"/>
            <a:chOff x="5180277" y="1851190"/>
            <a:chExt cx="4541471" cy="908864"/>
          </a:xfrm>
        </p:grpSpPr>
        <p:sp>
          <p:nvSpPr>
            <p:cNvPr id="21" name="矩形: 对角圆角 20"/>
            <p:cNvSpPr/>
            <p:nvPr/>
          </p:nvSpPr>
          <p:spPr>
            <a:xfrm>
              <a:off x="5509103" y="1979557"/>
              <a:ext cx="3883820" cy="652131"/>
            </a:xfrm>
            <a:prstGeom prst="round2Diag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5180277" y="1851190"/>
              <a:ext cx="4541471" cy="908864"/>
            </a:xfrm>
            <a:prstGeom prst="round2DiagRect">
              <a:avLst>
                <a:gd name="adj1" fmla="val 50000"/>
                <a:gd name="adj2" fmla="val 0"/>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第七章：民主监督</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3" name="Freeform 29"/>
          <p:cNvSpPr/>
          <p:nvPr/>
        </p:nvSpPr>
        <p:spPr bwMode="auto">
          <a:xfrm>
            <a:off x="3262023" y="2597454"/>
            <a:ext cx="1184095" cy="105810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104"/>
                                        </p:tgtEl>
                                        <p:attrNameLst>
                                          <p:attrName>style.visibility</p:attrName>
                                        </p:attrNameLst>
                                      </p:cBhvr>
                                      <p:to>
                                        <p:strVal val="visible"/>
                                      </p:to>
                                    </p:set>
                                    <p:anim calcmode="lin" valueType="num">
                                      <p:cBhvr additive="base">
                                        <p:cTn id="18" dur="500" fill="hold"/>
                                        <p:tgtEl>
                                          <p:spTgt spid="104"/>
                                        </p:tgtEl>
                                        <p:attrNameLst>
                                          <p:attrName>ppt_x</p:attrName>
                                        </p:attrNameLst>
                                      </p:cBhvr>
                                      <p:tavLst>
                                        <p:tav tm="0">
                                          <p:val>
                                            <p:strVal val="1+#ppt_w/2"/>
                                          </p:val>
                                        </p:tav>
                                        <p:tav tm="100000">
                                          <p:val>
                                            <p:strVal val="#ppt_x"/>
                                          </p:val>
                                        </p:tav>
                                      </p:tavLst>
                                    </p:anim>
                                    <p:anim calcmode="lin" valueType="num">
                                      <p:cBhvr additive="base">
                                        <p:cTn id="19" dur="500" fill="hold"/>
                                        <p:tgtEl>
                                          <p:spTgt spid="10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5009437"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第七章：党内民主监督</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19" name="椭圆 18"/>
          <p:cNvSpPr/>
          <p:nvPr/>
        </p:nvSpPr>
        <p:spPr>
          <a:xfrm>
            <a:off x="385221" y="2378455"/>
            <a:ext cx="2601840" cy="2601840"/>
          </a:xfrm>
          <a:prstGeom prst="ellipse">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cs typeface="+mn-ea"/>
              <a:sym typeface="+mn-lt"/>
            </a:endParaRPr>
          </a:p>
        </p:txBody>
      </p:sp>
      <p:sp>
        <p:nvSpPr>
          <p:cNvPr id="36" name="椭圆 35"/>
          <p:cNvSpPr/>
          <p:nvPr/>
        </p:nvSpPr>
        <p:spPr>
          <a:xfrm>
            <a:off x="162014" y="2155248"/>
            <a:ext cx="3048251" cy="30482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cs typeface="+mn-ea"/>
              <a:sym typeface="+mn-lt"/>
            </a:endParaRPr>
          </a:p>
        </p:txBody>
      </p:sp>
      <p:sp>
        <p:nvSpPr>
          <p:cNvPr id="37" name="矩形 36"/>
          <p:cNvSpPr/>
          <p:nvPr/>
        </p:nvSpPr>
        <p:spPr>
          <a:xfrm>
            <a:off x="604656" y="3362713"/>
            <a:ext cx="2162966" cy="1308884"/>
          </a:xfrm>
          <a:prstGeom prst="rect">
            <a:avLst/>
          </a:prstGeom>
          <a:noFill/>
          <a:effectLst/>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国有企业</a:t>
            </a:r>
            <a:endParaRPr kumimoji="0" lang="zh-CN" altLang="en-US" sz="28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党组织</a:t>
            </a:r>
            <a:endParaRPr kumimoji="0" lang="zh-CN" altLang="en-US" sz="28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pic>
        <p:nvPicPr>
          <p:cNvPr id="38" name="图片 37"/>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285675" y="2722867"/>
            <a:ext cx="800929" cy="681218"/>
          </a:xfrm>
          <a:prstGeom prst="rect">
            <a:avLst/>
          </a:prstGeom>
        </p:spPr>
      </p:pic>
      <p:sp>
        <p:nvSpPr>
          <p:cNvPr id="49" name="Line 12"/>
          <p:cNvSpPr>
            <a:spLocks noChangeShapeType="1"/>
          </p:cNvSpPr>
          <p:nvPr/>
        </p:nvSpPr>
        <p:spPr bwMode="auto">
          <a:xfrm flipV="1">
            <a:off x="3267832" y="3749825"/>
            <a:ext cx="1617454" cy="0"/>
          </a:xfrm>
          <a:prstGeom prst="line">
            <a:avLst/>
          </a:prstGeom>
          <a:noFill/>
          <a:ln w="38100" cap="rnd">
            <a:solidFill>
              <a:srgbClr val="C00000"/>
            </a:solidFill>
            <a:prstDash val="sysDot"/>
            <a:round/>
            <a:tailEnd type="triangle" w="med" len="med"/>
          </a:ln>
          <a:extLst>
            <a:ext uri="{909E8E84-426E-40DD-AFC4-6F175D3DCCD1}">
              <a14:hiddenFill xmlns:a14="http://schemas.microsoft.com/office/drawing/2010/main">
                <a:noFill/>
              </a14:hiddenFill>
            </a:ext>
          </a:extLst>
        </p:spPr>
        <p:txBody>
          <a:bodyP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50" name="Line 11"/>
          <p:cNvSpPr>
            <a:spLocks noChangeShapeType="1"/>
          </p:cNvSpPr>
          <p:nvPr/>
        </p:nvSpPr>
        <p:spPr bwMode="auto">
          <a:xfrm flipV="1">
            <a:off x="3148063" y="1654501"/>
            <a:ext cx="1689093" cy="1581211"/>
          </a:xfrm>
          <a:prstGeom prst="line">
            <a:avLst/>
          </a:prstGeom>
          <a:noFill/>
          <a:ln w="38100" cap="rnd">
            <a:solidFill>
              <a:srgbClr val="C00000"/>
            </a:solidFill>
            <a:prstDash val="sysDot"/>
            <a:round/>
            <a:tailEnd type="triangle" w="med" len="med"/>
          </a:ln>
          <a:extLst>
            <a:ext uri="{909E8E84-426E-40DD-AFC4-6F175D3DCCD1}">
              <a14:hiddenFill xmlns:a14="http://schemas.microsoft.com/office/drawing/2010/main">
                <a:noFill/>
              </a14:hiddenFill>
            </a:ext>
          </a:extLst>
        </p:spPr>
        <p:txBody>
          <a:bodyP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51" name="Line 12"/>
          <p:cNvSpPr>
            <a:spLocks noChangeShapeType="1"/>
          </p:cNvSpPr>
          <p:nvPr/>
        </p:nvSpPr>
        <p:spPr bwMode="auto">
          <a:xfrm flipV="1">
            <a:off x="3267832" y="2814597"/>
            <a:ext cx="1617454" cy="639319"/>
          </a:xfrm>
          <a:prstGeom prst="line">
            <a:avLst/>
          </a:prstGeom>
          <a:noFill/>
          <a:ln w="38100" cap="rnd">
            <a:solidFill>
              <a:srgbClr val="C00000"/>
            </a:solidFill>
            <a:prstDash val="sysDot"/>
            <a:round/>
            <a:tailEnd type="triangle" w="med" len="med"/>
          </a:ln>
          <a:extLst>
            <a:ext uri="{909E8E84-426E-40DD-AFC4-6F175D3DCCD1}">
              <a14:hiddenFill xmlns:a14="http://schemas.microsoft.com/office/drawing/2010/main">
                <a:noFill/>
              </a14:hiddenFill>
            </a:ext>
          </a:extLst>
        </p:spPr>
        <p:txBody>
          <a:bodyP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52" name="Line 13"/>
          <p:cNvSpPr>
            <a:spLocks noChangeShapeType="1"/>
          </p:cNvSpPr>
          <p:nvPr/>
        </p:nvSpPr>
        <p:spPr bwMode="auto">
          <a:xfrm>
            <a:off x="3240083" y="4022583"/>
            <a:ext cx="1605580" cy="1047128"/>
          </a:xfrm>
          <a:prstGeom prst="line">
            <a:avLst/>
          </a:prstGeom>
          <a:noFill/>
          <a:ln w="38100" cap="rnd">
            <a:solidFill>
              <a:srgbClr val="C00000"/>
            </a:solidFill>
            <a:prstDash val="sysDot"/>
            <a:round/>
            <a:tailEnd type="triangle" w="med" len="med"/>
          </a:ln>
          <a:extLst>
            <a:ext uri="{909E8E84-426E-40DD-AFC4-6F175D3DCCD1}">
              <a14:hiddenFill xmlns:a14="http://schemas.microsoft.com/office/drawing/2010/main">
                <a:noFill/>
              </a14:hiddenFill>
            </a:ext>
          </a:extLst>
        </p:spPr>
        <p:txBody>
          <a:bodyP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53" name="Line 14"/>
          <p:cNvSpPr>
            <a:spLocks noChangeShapeType="1"/>
          </p:cNvSpPr>
          <p:nvPr/>
        </p:nvSpPr>
        <p:spPr bwMode="auto">
          <a:xfrm>
            <a:off x="3148064" y="4230103"/>
            <a:ext cx="1689092" cy="1939203"/>
          </a:xfrm>
          <a:prstGeom prst="line">
            <a:avLst/>
          </a:prstGeom>
          <a:noFill/>
          <a:ln w="38100" cap="rnd">
            <a:solidFill>
              <a:srgbClr val="C00000"/>
            </a:solidFill>
            <a:prstDash val="sysDot"/>
            <a:round/>
            <a:tailEnd type="triangle" w="med" len="med"/>
          </a:ln>
          <a:extLst>
            <a:ext uri="{909E8E84-426E-40DD-AFC4-6F175D3DCCD1}">
              <a14:hiddenFill xmlns:a14="http://schemas.microsoft.com/office/drawing/2010/main">
                <a:noFill/>
              </a14:hiddenFill>
            </a:ext>
          </a:extLst>
        </p:spPr>
        <p:txBody>
          <a:bodyP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54" name="矩形: 对角圆角 53"/>
          <p:cNvSpPr/>
          <p:nvPr/>
        </p:nvSpPr>
        <p:spPr>
          <a:xfrm>
            <a:off x="4899675" y="1388936"/>
            <a:ext cx="7036638" cy="871302"/>
          </a:xfrm>
          <a:prstGeom prst="round2DiagRect">
            <a:avLst/>
          </a:prstGeom>
          <a:ln>
            <a:solidFill>
              <a:srgbClr val="C00000"/>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应当落实党员的知情权、参与权、选举权、监督权，畅通党员参与党内事务的途径，推进党务公开，建立健全党员定期评议党组织领导班子等制度。</a:t>
            </a:r>
            <a:endParaRPr kumimoji="0" lang="zh-CN" altLang="en-US"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5" name="矩形: 对角圆角 54"/>
          <p:cNvSpPr/>
          <p:nvPr/>
        </p:nvSpPr>
        <p:spPr>
          <a:xfrm>
            <a:off x="4899673" y="2424454"/>
            <a:ext cx="7036638" cy="871302"/>
          </a:xfrm>
          <a:prstGeom prst="round2DiagRect">
            <a:avLst/>
          </a:prstGeom>
          <a:ln>
            <a:solidFill>
              <a:srgbClr val="C00000"/>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落实党员代表大会代表任期制，健全代表联系党员群众等制度，积极反映基层党组织和党员意见建议。</a:t>
            </a:r>
            <a:endParaRPr kumimoji="0" lang="zh-CN" altLang="en-US"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6" name="矩形: 对角圆角 55"/>
          <p:cNvSpPr/>
          <p:nvPr/>
        </p:nvSpPr>
        <p:spPr>
          <a:xfrm>
            <a:off x="4899673" y="3459972"/>
            <a:ext cx="7036638" cy="871302"/>
          </a:xfrm>
          <a:prstGeom prst="round2DiagRect">
            <a:avLst/>
          </a:prstGeom>
          <a:ln>
            <a:solidFill>
              <a:srgbClr val="C00000"/>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落实全面从严治党责任，强化政治监督，加强对党的理论和路线方针政策以及重大决策部署贯彻落实的监督检查。</a:t>
            </a:r>
            <a:endParaRPr kumimoji="0" lang="zh-CN" altLang="en-US"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7" name="矩形: 对角圆角 56"/>
          <p:cNvSpPr/>
          <p:nvPr/>
        </p:nvSpPr>
        <p:spPr>
          <a:xfrm>
            <a:off x="4899672" y="4495490"/>
            <a:ext cx="7036638" cy="871302"/>
          </a:xfrm>
          <a:prstGeom prst="round2DiagRect">
            <a:avLst/>
          </a:prstGeom>
          <a:ln>
            <a:solidFill>
              <a:srgbClr val="C00000"/>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严格落实中央八项规定及其实施细则精神，坚决反对形式主义、官僚主义、享乐主义和奢靡之风。</a:t>
            </a:r>
            <a:endParaRPr kumimoji="0" lang="zh-CN" altLang="en-US"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8" name="矩形: 对角圆角 57"/>
          <p:cNvSpPr/>
          <p:nvPr/>
        </p:nvSpPr>
        <p:spPr>
          <a:xfrm>
            <a:off x="4899672" y="5531009"/>
            <a:ext cx="7036638" cy="871302"/>
          </a:xfrm>
          <a:prstGeom prst="round2DiagRect">
            <a:avLst/>
          </a:prstGeom>
          <a:ln>
            <a:solidFill>
              <a:srgbClr val="C00000"/>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落实党内监督责任，建立健全党内监督制度机制，强化日常管理和监督，充分发挥内设纪检组织、党委工作机构、基层党组织和党员的监督作用。</a:t>
            </a:r>
            <a:endParaRPr kumimoji="0" lang="zh-CN" altLang="en-US"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conveyor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250" fill="hold"/>
                                        <p:tgtEl>
                                          <p:spTgt spid="36"/>
                                        </p:tgtEl>
                                        <p:attrNameLst>
                                          <p:attrName>ppt_w</p:attrName>
                                        </p:attrNameLst>
                                      </p:cBhvr>
                                      <p:tavLst>
                                        <p:tav tm="0">
                                          <p:val>
                                            <p:fltVal val="0"/>
                                          </p:val>
                                        </p:tav>
                                        <p:tav tm="100000">
                                          <p:val>
                                            <p:strVal val="#ppt_w"/>
                                          </p:val>
                                        </p:tav>
                                      </p:tavLst>
                                    </p:anim>
                                    <p:anim calcmode="lin" valueType="num">
                                      <p:cBhvr>
                                        <p:cTn id="30" dur="250" fill="hold"/>
                                        <p:tgtEl>
                                          <p:spTgt spid="36"/>
                                        </p:tgtEl>
                                        <p:attrNameLst>
                                          <p:attrName>ppt_h</p:attrName>
                                        </p:attrNameLst>
                                      </p:cBhvr>
                                      <p:tavLst>
                                        <p:tav tm="0">
                                          <p:val>
                                            <p:fltVal val="0"/>
                                          </p:val>
                                        </p:tav>
                                        <p:tav tm="100000">
                                          <p:val>
                                            <p:strVal val="#ppt_h"/>
                                          </p:val>
                                        </p:tav>
                                      </p:tavLst>
                                    </p:anim>
                                    <p:animEffect transition="in" filter="fade">
                                      <p:cBhvr>
                                        <p:cTn id="31" dur="250"/>
                                        <p:tgtEl>
                                          <p:spTgt spid="36"/>
                                        </p:tgtEl>
                                      </p:cBhvr>
                                    </p:animEffect>
                                  </p:childTnLst>
                                </p:cTn>
                              </p:par>
                              <p:par>
                                <p:cTn id="32" presetID="6" presetClass="emph" presetSubtype="0" decel="100000" fill="hold" grpId="1" nodeType="withEffect">
                                  <p:stCondLst>
                                    <p:cond delay="200"/>
                                  </p:stCondLst>
                                  <p:childTnLst>
                                    <p:animScale>
                                      <p:cBhvr>
                                        <p:cTn id="33" dur="250" fill="hold"/>
                                        <p:tgtEl>
                                          <p:spTgt spid="36"/>
                                        </p:tgtEl>
                                      </p:cBhvr>
                                      <p:by x="120000" y="120000"/>
                                    </p:animScale>
                                  </p:childTnLst>
                                </p:cTn>
                              </p:par>
                              <p:par>
                                <p:cTn id="34" presetID="6" presetClass="emph" presetSubtype="0" decel="100000" fill="hold" grpId="2" nodeType="withEffect">
                                  <p:stCondLst>
                                    <p:cond delay="400"/>
                                  </p:stCondLst>
                                  <p:childTnLst>
                                    <p:animScale>
                                      <p:cBhvr>
                                        <p:cTn id="35" dur="250" fill="hold"/>
                                        <p:tgtEl>
                                          <p:spTgt spid="36"/>
                                        </p:tgtEl>
                                      </p:cBhvr>
                                      <p:by x="83000" y="83000"/>
                                    </p:animScale>
                                  </p:childTnLst>
                                </p:cTn>
                              </p:par>
                              <p:par>
                                <p:cTn id="36" presetID="53" presetClass="entr" presetSubtype="16" fill="hold" grpId="0" nodeType="withEffect">
                                  <p:stCondLst>
                                    <p:cond delay="4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250" fill="hold"/>
                                        <p:tgtEl>
                                          <p:spTgt spid="19"/>
                                        </p:tgtEl>
                                        <p:attrNameLst>
                                          <p:attrName>ppt_w</p:attrName>
                                        </p:attrNameLst>
                                      </p:cBhvr>
                                      <p:tavLst>
                                        <p:tav tm="0">
                                          <p:val>
                                            <p:fltVal val="0"/>
                                          </p:val>
                                        </p:tav>
                                        <p:tav tm="100000">
                                          <p:val>
                                            <p:strVal val="#ppt_w"/>
                                          </p:val>
                                        </p:tav>
                                      </p:tavLst>
                                    </p:anim>
                                    <p:anim calcmode="lin" valueType="num">
                                      <p:cBhvr>
                                        <p:cTn id="39" dur="250" fill="hold"/>
                                        <p:tgtEl>
                                          <p:spTgt spid="19"/>
                                        </p:tgtEl>
                                        <p:attrNameLst>
                                          <p:attrName>ppt_h</p:attrName>
                                        </p:attrNameLst>
                                      </p:cBhvr>
                                      <p:tavLst>
                                        <p:tav tm="0">
                                          <p:val>
                                            <p:fltVal val="0"/>
                                          </p:val>
                                        </p:tav>
                                        <p:tav tm="100000">
                                          <p:val>
                                            <p:strVal val="#ppt_h"/>
                                          </p:val>
                                        </p:tav>
                                      </p:tavLst>
                                    </p:anim>
                                    <p:animEffect transition="in" filter="fade">
                                      <p:cBhvr>
                                        <p:cTn id="40" dur="250"/>
                                        <p:tgtEl>
                                          <p:spTgt spid="19"/>
                                        </p:tgtEl>
                                      </p:cBhvr>
                                    </p:animEffect>
                                  </p:childTnLst>
                                </p:cTn>
                              </p:par>
                              <p:par>
                                <p:cTn id="41" presetID="6" presetClass="emph" presetSubtype="0" decel="100000" fill="hold" grpId="1" nodeType="withEffect">
                                  <p:stCondLst>
                                    <p:cond delay="600"/>
                                  </p:stCondLst>
                                  <p:childTnLst>
                                    <p:animScale>
                                      <p:cBhvr>
                                        <p:cTn id="42" dur="250" fill="hold"/>
                                        <p:tgtEl>
                                          <p:spTgt spid="19"/>
                                        </p:tgtEl>
                                      </p:cBhvr>
                                      <p:by x="120000" y="120000"/>
                                    </p:animScale>
                                  </p:childTnLst>
                                </p:cTn>
                              </p:par>
                              <p:par>
                                <p:cTn id="43" presetID="6" presetClass="emph" presetSubtype="0" decel="100000" fill="hold" grpId="2" nodeType="withEffect">
                                  <p:stCondLst>
                                    <p:cond delay="800"/>
                                  </p:stCondLst>
                                  <p:childTnLst>
                                    <p:animScale>
                                      <p:cBhvr>
                                        <p:cTn id="44" dur="250" fill="hold"/>
                                        <p:tgtEl>
                                          <p:spTgt spid="19"/>
                                        </p:tgtEl>
                                      </p:cBhvr>
                                      <p:by x="83000" y="83000"/>
                                    </p:animScale>
                                  </p:childTnLst>
                                </p:cTn>
                              </p:par>
                              <p:par>
                                <p:cTn id="45" presetID="53" presetClass="entr" presetSubtype="16" fill="hold" nodeType="withEffect">
                                  <p:stCondLst>
                                    <p:cond delay="600"/>
                                  </p:stCondLst>
                                  <p:childTnLst>
                                    <p:set>
                                      <p:cBhvr>
                                        <p:cTn id="46" dur="1" fill="hold">
                                          <p:stCondLst>
                                            <p:cond delay="0"/>
                                          </p:stCondLst>
                                        </p:cTn>
                                        <p:tgtEl>
                                          <p:spTgt spid="38"/>
                                        </p:tgtEl>
                                        <p:attrNameLst>
                                          <p:attrName>style.visibility</p:attrName>
                                        </p:attrNameLst>
                                      </p:cBhvr>
                                      <p:to>
                                        <p:strVal val="visible"/>
                                      </p:to>
                                    </p:set>
                                    <p:anim calcmode="lin" valueType="num">
                                      <p:cBhvr>
                                        <p:cTn id="47" dur="250" fill="hold"/>
                                        <p:tgtEl>
                                          <p:spTgt spid="38"/>
                                        </p:tgtEl>
                                        <p:attrNameLst>
                                          <p:attrName>ppt_w</p:attrName>
                                        </p:attrNameLst>
                                      </p:cBhvr>
                                      <p:tavLst>
                                        <p:tav tm="0">
                                          <p:val>
                                            <p:fltVal val="0"/>
                                          </p:val>
                                        </p:tav>
                                        <p:tav tm="100000">
                                          <p:val>
                                            <p:strVal val="#ppt_w"/>
                                          </p:val>
                                        </p:tav>
                                      </p:tavLst>
                                    </p:anim>
                                    <p:anim calcmode="lin" valueType="num">
                                      <p:cBhvr>
                                        <p:cTn id="48" dur="250" fill="hold"/>
                                        <p:tgtEl>
                                          <p:spTgt spid="38"/>
                                        </p:tgtEl>
                                        <p:attrNameLst>
                                          <p:attrName>ppt_h</p:attrName>
                                        </p:attrNameLst>
                                      </p:cBhvr>
                                      <p:tavLst>
                                        <p:tav tm="0">
                                          <p:val>
                                            <p:fltVal val="0"/>
                                          </p:val>
                                        </p:tav>
                                        <p:tav tm="100000">
                                          <p:val>
                                            <p:strVal val="#ppt_h"/>
                                          </p:val>
                                        </p:tav>
                                      </p:tavLst>
                                    </p:anim>
                                    <p:animEffect transition="in" filter="fade">
                                      <p:cBhvr>
                                        <p:cTn id="49" dur="250"/>
                                        <p:tgtEl>
                                          <p:spTgt spid="38"/>
                                        </p:tgtEl>
                                      </p:cBhvr>
                                    </p:animEffect>
                                  </p:childTnLst>
                                </p:cTn>
                              </p:par>
                              <p:par>
                                <p:cTn id="50" presetID="6" presetClass="emph" presetSubtype="0" decel="100000" fill="hold" nodeType="withEffect">
                                  <p:stCondLst>
                                    <p:cond delay="800"/>
                                  </p:stCondLst>
                                  <p:childTnLst>
                                    <p:animScale>
                                      <p:cBhvr>
                                        <p:cTn id="51" dur="250" fill="hold"/>
                                        <p:tgtEl>
                                          <p:spTgt spid="38"/>
                                        </p:tgtEl>
                                      </p:cBhvr>
                                      <p:by x="120000" y="120000"/>
                                    </p:animScale>
                                  </p:childTnLst>
                                </p:cTn>
                              </p:par>
                              <p:par>
                                <p:cTn id="52" presetID="6" presetClass="emph" presetSubtype="0" decel="100000" fill="hold" nodeType="withEffect">
                                  <p:stCondLst>
                                    <p:cond delay="1000"/>
                                  </p:stCondLst>
                                  <p:childTnLst>
                                    <p:animScale>
                                      <p:cBhvr>
                                        <p:cTn id="53" dur="250" fill="hold"/>
                                        <p:tgtEl>
                                          <p:spTgt spid="38"/>
                                        </p:tgtEl>
                                      </p:cBhvr>
                                      <p:by x="83000" y="83000"/>
                                    </p:animScale>
                                  </p:childTnLst>
                                </p:cTn>
                              </p:par>
                              <p:par>
                                <p:cTn id="54" presetID="53" presetClass="entr" presetSubtype="16" fill="hold" grpId="0" nodeType="withEffect">
                                  <p:stCondLst>
                                    <p:cond delay="600"/>
                                  </p:stCondLst>
                                  <p:childTnLst>
                                    <p:set>
                                      <p:cBhvr>
                                        <p:cTn id="55" dur="1" fill="hold">
                                          <p:stCondLst>
                                            <p:cond delay="0"/>
                                          </p:stCondLst>
                                        </p:cTn>
                                        <p:tgtEl>
                                          <p:spTgt spid="37"/>
                                        </p:tgtEl>
                                        <p:attrNameLst>
                                          <p:attrName>style.visibility</p:attrName>
                                        </p:attrNameLst>
                                      </p:cBhvr>
                                      <p:to>
                                        <p:strVal val="visible"/>
                                      </p:to>
                                    </p:set>
                                    <p:anim calcmode="lin" valueType="num">
                                      <p:cBhvr>
                                        <p:cTn id="56" dur="250" fill="hold"/>
                                        <p:tgtEl>
                                          <p:spTgt spid="37"/>
                                        </p:tgtEl>
                                        <p:attrNameLst>
                                          <p:attrName>ppt_w</p:attrName>
                                        </p:attrNameLst>
                                      </p:cBhvr>
                                      <p:tavLst>
                                        <p:tav tm="0">
                                          <p:val>
                                            <p:fltVal val="0"/>
                                          </p:val>
                                        </p:tav>
                                        <p:tav tm="100000">
                                          <p:val>
                                            <p:strVal val="#ppt_w"/>
                                          </p:val>
                                        </p:tav>
                                      </p:tavLst>
                                    </p:anim>
                                    <p:anim calcmode="lin" valueType="num">
                                      <p:cBhvr>
                                        <p:cTn id="57" dur="250" fill="hold"/>
                                        <p:tgtEl>
                                          <p:spTgt spid="37"/>
                                        </p:tgtEl>
                                        <p:attrNameLst>
                                          <p:attrName>ppt_h</p:attrName>
                                        </p:attrNameLst>
                                      </p:cBhvr>
                                      <p:tavLst>
                                        <p:tav tm="0">
                                          <p:val>
                                            <p:fltVal val="0"/>
                                          </p:val>
                                        </p:tav>
                                        <p:tav tm="100000">
                                          <p:val>
                                            <p:strVal val="#ppt_h"/>
                                          </p:val>
                                        </p:tav>
                                      </p:tavLst>
                                    </p:anim>
                                    <p:animEffect transition="in" filter="fade">
                                      <p:cBhvr>
                                        <p:cTn id="58" dur="250"/>
                                        <p:tgtEl>
                                          <p:spTgt spid="37"/>
                                        </p:tgtEl>
                                      </p:cBhvr>
                                    </p:animEffect>
                                  </p:childTnLst>
                                </p:cTn>
                              </p:par>
                              <p:par>
                                <p:cTn id="59" presetID="6" presetClass="emph" presetSubtype="0" decel="100000" fill="hold" grpId="1" nodeType="withEffect">
                                  <p:stCondLst>
                                    <p:cond delay="800"/>
                                  </p:stCondLst>
                                  <p:childTnLst>
                                    <p:animScale>
                                      <p:cBhvr>
                                        <p:cTn id="60" dur="250" fill="hold"/>
                                        <p:tgtEl>
                                          <p:spTgt spid="37"/>
                                        </p:tgtEl>
                                      </p:cBhvr>
                                      <p:by x="120000" y="120000"/>
                                    </p:animScale>
                                  </p:childTnLst>
                                </p:cTn>
                              </p:par>
                              <p:par>
                                <p:cTn id="61" presetID="6" presetClass="emph" presetSubtype="0" decel="100000" fill="hold" grpId="2" nodeType="withEffect">
                                  <p:stCondLst>
                                    <p:cond delay="1000"/>
                                  </p:stCondLst>
                                  <p:childTnLst>
                                    <p:animScale>
                                      <p:cBhvr>
                                        <p:cTn id="62" dur="250" fill="hold"/>
                                        <p:tgtEl>
                                          <p:spTgt spid="37"/>
                                        </p:tgtEl>
                                      </p:cBhvr>
                                      <p:by x="83000" y="83000"/>
                                    </p:animScale>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barn(inVertical)">
                                      <p:cBhvr>
                                        <p:cTn id="67" dur="500"/>
                                        <p:tgtEl>
                                          <p:spTgt spid="50"/>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barn(inVertical)">
                                      <p:cBhvr>
                                        <p:cTn id="70" dur="500"/>
                                        <p:tgtEl>
                                          <p:spTgt spid="51"/>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barn(inVertical)">
                                      <p:cBhvr>
                                        <p:cTn id="73" dur="500"/>
                                        <p:tgtEl>
                                          <p:spTgt spid="49"/>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arn(inVertical)">
                                      <p:cBhvr>
                                        <p:cTn id="76" dur="500"/>
                                        <p:tgtEl>
                                          <p:spTgt spid="52"/>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arn(inVertical)">
                                      <p:cBhvr>
                                        <p:cTn id="79" dur="500"/>
                                        <p:tgtEl>
                                          <p:spTgt spid="53"/>
                                        </p:tgtEl>
                                      </p:cBhvr>
                                    </p:animEffect>
                                  </p:childTnLst>
                                </p:cTn>
                              </p:par>
                              <p:par>
                                <p:cTn id="80" presetID="31" presetClass="entr" presetSubtype="0" fill="hold" grpId="0" nodeType="withEffect">
                                  <p:stCondLst>
                                    <p:cond delay="0"/>
                                  </p:stCondLst>
                                  <p:iterate type="lt">
                                    <p:tmPct val="926"/>
                                  </p:iterate>
                                  <p:childTnLst>
                                    <p:set>
                                      <p:cBhvr>
                                        <p:cTn id="81" dur="1" fill="hold">
                                          <p:stCondLst>
                                            <p:cond delay="0"/>
                                          </p:stCondLst>
                                        </p:cTn>
                                        <p:tgtEl>
                                          <p:spTgt spid="54"/>
                                        </p:tgtEl>
                                        <p:attrNameLst>
                                          <p:attrName>style.visibility</p:attrName>
                                        </p:attrNameLst>
                                      </p:cBhvr>
                                      <p:to>
                                        <p:strVal val="visible"/>
                                      </p:to>
                                    </p:set>
                                    <p:anim calcmode="lin" valueType="num">
                                      <p:cBhvr>
                                        <p:cTn id="82" dur="750" fill="hold"/>
                                        <p:tgtEl>
                                          <p:spTgt spid="54"/>
                                        </p:tgtEl>
                                        <p:attrNameLst>
                                          <p:attrName>ppt_w</p:attrName>
                                        </p:attrNameLst>
                                      </p:cBhvr>
                                      <p:tavLst>
                                        <p:tav tm="0">
                                          <p:val>
                                            <p:fltVal val="0"/>
                                          </p:val>
                                        </p:tav>
                                        <p:tav tm="100000">
                                          <p:val>
                                            <p:strVal val="#ppt_w"/>
                                          </p:val>
                                        </p:tav>
                                      </p:tavLst>
                                    </p:anim>
                                    <p:anim calcmode="lin" valueType="num">
                                      <p:cBhvr>
                                        <p:cTn id="83" dur="750" fill="hold"/>
                                        <p:tgtEl>
                                          <p:spTgt spid="54"/>
                                        </p:tgtEl>
                                        <p:attrNameLst>
                                          <p:attrName>ppt_h</p:attrName>
                                        </p:attrNameLst>
                                      </p:cBhvr>
                                      <p:tavLst>
                                        <p:tav tm="0">
                                          <p:val>
                                            <p:fltVal val="0"/>
                                          </p:val>
                                        </p:tav>
                                        <p:tav tm="100000">
                                          <p:val>
                                            <p:strVal val="#ppt_h"/>
                                          </p:val>
                                        </p:tav>
                                      </p:tavLst>
                                    </p:anim>
                                    <p:anim calcmode="lin" valueType="num">
                                      <p:cBhvr>
                                        <p:cTn id="84" dur="750" fill="hold"/>
                                        <p:tgtEl>
                                          <p:spTgt spid="54"/>
                                        </p:tgtEl>
                                        <p:attrNameLst>
                                          <p:attrName>style.rotation</p:attrName>
                                        </p:attrNameLst>
                                      </p:cBhvr>
                                      <p:tavLst>
                                        <p:tav tm="0">
                                          <p:val>
                                            <p:fltVal val="90"/>
                                          </p:val>
                                        </p:tav>
                                        <p:tav tm="100000">
                                          <p:val>
                                            <p:fltVal val="0"/>
                                          </p:val>
                                        </p:tav>
                                      </p:tavLst>
                                    </p:anim>
                                    <p:animEffect transition="in" filter="fade">
                                      <p:cBhvr>
                                        <p:cTn id="85" dur="750"/>
                                        <p:tgtEl>
                                          <p:spTgt spid="54"/>
                                        </p:tgtEl>
                                      </p:cBhvr>
                                    </p:animEffect>
                                  </p:childTnLst>
                                </p:cTn>
                              </p:par>
                              <p:par>
                                <p:cTn id="86" presetID="31" presetClass="entr" presetSubtype="0" fill="hold" grpId="0" nodeType="withEffect">
                                  <p:stCondLst>
                                    <p:cond delay="0"/>
                                  </p:stCondLst>
                                  <p:iterate type="lt">
                                    <p:tmPct val="654"/>
                                  </p:iterate>
                                  <p:childTnLst>
                                    <p:set>
                                      <p:cBhvr>
                                        <p:cTn id="87" dur="1" fill="hold">
                                          <p:stCondLst>
                                            <p:cond delay="0"/>
                                          </p:stCondLst>
                                        </p:cTn>
                                        <p:tgtEl>
                                          <p:spTgt spid="55"/>
                                        </p:tgtEl>
                                        <p:attrNameLst>
                                          <p:attrName>style.visibility</p:attrName>
                                        </p:attrNameLst>
                                      </p:cBhvr>
                                      <p:to>
                                        <p:strVal val="visible"/>
                                      </p:to>
                                    </p:set>
                                    <p:anim calcmode="lin" valueType="num">
                                      <p:cBhvr>
                                        <p:cTn id="88" dur="750" fill="hold"/>
                                        <p:tgtEl>
                                          <p:spTgt spid="55"/>
                                        </p:tgtEl>
                                        <p:attrNameLst>
                                          <p:attrName>ppt_w</p:attrName>
                                        </p:attrNameLst>
                                      </p:cBhvr>
                                      <p:tavLst>
                                        <p:tav tm="0">
                                          <p:val>
                                            <p:fltVal val="0"/>
                                          </p:val>
                                        </p:tav>
                                        <p:tav tm="100000">
                                          <p:val>
                                            <p:strVal val="#ppt_w"/>
                                          </p:val>
                                        </p:tav>
                                      </p:tavLst>
                                    </p:anim>
                                    <p:anim calcmode="lin" valueType="num">
                                      <p:cBhvr>
                                        <p:cTn id="89" dur="750" fill="hold"/>
                                        <p:tgtEl>
                                          <p:spTgt spid="55"/>
                                        </p:tgtEl>
                                        <p:attrNameLst>
                                          <p:attrName>ppt_h</p:attrName>
                                        </p:attrNameLst>
                                      </p:cBhvr>
                                      <p:tavLst>
                                        <p:tav tm="0">
                                          <p:val>
                                            <p:fltVal val="0"/>
                                          </p:val>
                                        </p:tav>
                                        <p:tav tm="100000">
                                          <p:val>
                                            <p:strVal val="#ppt_h"/>
                                          </p:val>
                                        </p:tav>
                                      </p:tavLst>
                                    </p:anim>
                                    <p:anim calcmode="lin" valueType="num">
                                      <p:cBhvr>
                                        <p:cTn id="90" dur="750" fill="hold"/>
                                        <p:tgtEl>
                                          <p:spTgt spid="55"/>
                                        </p:tgtEl>
                                        <p:attrNameLst>
                                          <p:attrName>style.rotation</p:attrName>
                                        </p:attrNameLst>
                                      </p:cBhvr>
                                      <p:tavLst>
                                        <p:tav tm="0">
                                          <p:val>
                                            <p:fltVal val="90"/>
                                          </p:val>
                                        </p:tav>
                                        <p:tav tm="100000">
                                          <p:val>
                                            <p:fltVal val="0"/>
                                          </p:val>
                                        </p:tav>
                                      </p:tavLst>
                                    </p:anim>
                                    <p:animEffect transition="in" filter="fade">
                                      <p:cBhvr>
                                        <p:cTn id="91" dur="750"/>
                                        <p:tgtEl>
                                          <p:spTgt spid="55"/>
                                        </p:tgtEl>
                                      </p:cBhvr>
                                    </p:animEffect>
                                  </p:childTnLst>
                                </p:cTn>
                              </p:par>
                              <p:par>
                                <p:cTn id="92" presetID="31" presetClass="entr" presetSubtype="0" fill="hold" grpId="0" nodeType="withEffect">
                                  <p:stCondLst>
                                    <p:cond delay="0"/>
                                  </p:stCondLst>
                                  <p:iterate type="lt">
                                    <p:tmPct val="654"/>
                                  </p:iterate>
                                  <p:childTnLst>
                                    <p:set>
                                      <p:cBhvr>
                                        <p:cTn id="93" dur="1" fill="hold">
                                          <p:stCondLst>
                                            <p:cond delay="0"/>
                                          </p:stCondLst>
                                        </p:cTn>
                                        <p:tgtEl>
                                          <p:spTgt spid="56"/>
                                        </p:tgtEl>
                                        <p:attrNameLst>
                                          <p:attrName>style.visibility</p:attrName>
                                        </p:attrNameLst>
                                      </p:cBhvr>
                                      <p:to>
                                        <p:strVal val="visible"/>
                                      </p:to>
                                    </p:set>
                                    <p:anim calcmode="lin" valueType="num">
                                      <p:cBhvr>
                                        <p:cTn id="94" dur="750" fill="hold"/>
                                        <p:tgtEl>
                                          <p:spTgt spid="56"/>
                                        </p:tgtEl>
                                        <p:attrNameLst>
                                          <p:attrName>ppt_w</p:attrName>
                                        </p:attrNameLst>
                                      </p:cBhvr>
                                      <p:tavLst>
                                        <p:tav tm="0">
                                          <p:val>
                                            <p:fltVal val="0"/>
                                          </p:val>
                                        </p:tav>
                                        <p:tav tm="100000">
                                          <p:val>
                                            <p:strVal val="#ppt_w"/>
                                          </p:val>
                                        </p:tav>
                                      </p:tavLst>
                                    </p:anim>
                                    <p:anim calcmode="lin" valueType="num">
                                      <p:cBhvr>
                                        <p:cTn id="95" dur="750" fill="hold"/>
                                        <p:tgtEl>
                                          <p:spTgt spid="56"/>
                                        </p:tgtEl>
                                        <p:attrNameLst>
                                          <p:attrName>ppt_h</p:attrName>
                                        </p:attrNameLst>
                                      </p:cBhvr>
                                      <p:tavLst>
                                        <p:tav tm="0">
                                          <p:val>
                                            <p:fltVal val="0"/>
                                          </p:val>
                                        </p:tav>
                                        <p:tav tm="100000">
                                          <p:val>
                                            <p:strVal val="#ppt_h"/>
                                          </p:val>
                                        </p:tav>
                                      </p:tavLst>
                                    </p:anim>
                                    <p:anim calcmode="lin" valueType="num">
                                      <p:cBhvr>
                                        <p:cTn id="96" dur="750" fill="hold"/>
                                        <p:tgtEl>
                                          <p:spTgt spid="56"/>
                                        </p:tgtEl>
                                        <p:attrNameLst>
                                          <p:attrName>style.rotation</p:attrName>
                                        </p:attrNameLst>
                                      </p:cBhvr>
                                      <p:tavLst>
                                        <p:tav tm="0">
                                          <p:val>
                                            <p:fltVal val="90"/>
                                          </p:val>
                                        </p:tav>
                                        <p:tav tm="100000">
                                          <p:val>
                                            <p:fltVal val="0"/>
                                          </p:val>
                                        </p:tav>
                                      </p:tavLst>
                                    </p:anim>
                                    <p:animEffect transition="in" filter="fade">
                                      <p:cBhvr>
                                        <p:cTn id="97" dur="750"/>
                                        <p:tgtEl>
                                          <p:spTgt spid="56"/>
                                        </p:tgtEl>
                                      </p:cBhvr>
                                    </p:animEffect>
                                  </p:childTnLst>
                                </p:cTn>
                              </p:par>
                              <p:par>
                                <p:cTn id="98" presetID="31" presetClass="entr" presetSubtype="0" fill="hold" grpId="0" nodeType="withEffect">
                                  <p:stCondLst>
                                    <p:cond delay="0"/>
                                  </p:stCondLst>
                                  <p:iterate type="lt">
                                    <p:tmPct val="654"/>
                                  </p:iterate>
                                  <p:childTnLst>
                                    <p:set>
                                      <p:cBhvr>
                                        <p:cTn id="99" dur="1" fill="hold">
                                          <p:stCondLst>
                                            <p:cond delay="0"/>
                                          </p:stCondLst>
                                        </p:cTn>
                                        <p:tgtEl>
                                          <p:spTgt spid="57"/>
                                        </p:tgtEl>
                                        <p:attrNameLst>
                                          <p:attrName>style.visibility</p:attrName>
                                        </p:attrNameLst>
                                      </p:cBhvr>
                                      <p:to>
                                        <p:strVal val="visible"/>
                                      </p:to>
                                    </p:set>
                                    <p:anim calcmode="lin" valueType="num">
                                      <p:cBhvr>
                                        <p:cTn id="100" dur="750" fill="hold"/>
                                        <p:tgtEl>
                                          <p:spTgt spid="57"/>
                                        </p:tgtEl>
                                        <p:attrNameLst>
                                          <p:attrName>ppt_w</p:attrName>
                                        </p:attrNameLst>
                                      </p:cBhvr>
                                      <p:tavLst>
                                        <p:tav tm="0">
                                          <p:val>
                                            <p:fltVal val="0"/>
                                          </p:val>
                                        </p:tav>
                                        <p:tav tm="100000">
                                          <p:val>
                                            <p:strVal val="#ppt_w"/>
                                          </p:val>
                                        </p:tav>
                                      </p:tavLst>
                                    </p:anim>
                                    <p:anim calcmode="lin" valueType="num">
                                      <p:cBhvr>
                                        <p:cTn id="101" dur="750" fill="hold"/>
                                        <p:tgtEl>
                                          <p:spTgt spid="57"/>
                                        </p:tgtEl>
                                        <p:attrNameLst>
                                          <p:attrName>ppt_h</p:attrName>
                                        </p:attrNameLst>
                                      </p:cBhvr>
                                      <p:tavLst>
                                        <p:tav tm="0">
                                          <p:val>
                                            <p:fltVal val="0"/>
                                          </p:val>
                                        </p:tav>
                                        <p:tav tm="100000">
                                          <p:val>
                                            <p:strVal val="#ppt_h"/>
                                          </p:val>
                                        </p:tav>
                                      </p:tavLst>
                                    </p:anim>
                                    <p:anim calcmode="lin" valueType="num">
                                      <p:cBhvr>
                                        <p:cTn id="102" dur="750" fill="hold"/>
                                        <p:tgtEl>
                                          <p:spTgt spid="57"/>
                                        </p:tgtEl>
                                        <p:attrNameLst>
                                          <p:attrName>style.rotation</p:attrName>
                                        </p:attrNameLst>
                                      </p:cBhvr>
                                      <p:tavLst>
                                        <p:tav tm="0">
                                          <p:val>
                                            <p:fltVal val="90"/>
                                          </p:val>
                                        </p:tav>
                                        <p:tav tm="100000">
                                          <p:val>
                                            <p:fltVal val="0"/>
                                          </p:val>
                                        </p:tav>
                                      </p:tavLst>
                                    </p:anim>
                                    <p:animEffect transition="in" filter="fade">
                                      <p:cBhvr>
                                        <p:cTn id="103" dur="750"/>
                                        <p:tgtEl>
                                          <p:spTgt spid="57"/>
                                        </p:tgtEl>
                                      </p:cBhvr>
                                    </p:animEffect>
                                  </p:childTnLst>
                                </p:cTn>
                              </p:par>
                              <p:par>
                                <p:cTn id="104" presetID="31" presetClass="entr" presetSubtype="0" fill="hold" grpId="0" nodeType="withEffect">
                                  <p:stCondLst>
                                    <p:cond delay="0"/>
                                  </p:stCondLst>
                                  <p:iterate type="lt">
                                    <p:tmPct val="654"/>
                                  </p:iterate>
                                  <p:childTnLst>
                                    <p:set>
                                      <p:cBhvr>
                                        <p:cTn id="105" dur="1" fill="hold">
                                          <p:stCondLst>
                                            <p:cond delay="0"/>
                                          </p:stCondLst>
                                        </p:cTn>
                                        <p:tgtEl>
                                          <p:spTgt spid="58"/>
                                        </p:tgtEl>
                                        <p:attrNameLst>
                                          <p:attrName>style.visibility</p:attrName>
                                        </p:attrNameLst>
                                      </p:cBhvr>
                                      <p:to>
                                        <p:strVal val="visible"/>
                                      </p:to>
                                    </p:set>
                                    <p:anim calcmode="lin" valueType="num">
                                      <p:cBhvr>
                                        <p:cTn id="106" dur="750" fill="hold"/>
                                        <p:tgtEl>
                                          <p:spTgt spid="58"/>
                                        </p:tgtEl>
                                        <p:attrNameLst>
                                          <p:attrName>ppt_w</p:attrName>
                                        </p:attrNameLst>
                                      </p:cBhvr>
                                      <p:tavLst>
                                        <p:tav tm="0">
                                          <p:val>
                                            <p:fltVal val="0"/>
                                          </p:val>
                                        </p:tav>
                                        <p:tav tm="100000">
                                          <p:val>
                                            <p:strVal val="#ppt_w"/>
                                          </p:val>
                                        </p:tav>
                                      </p:tavLst>
                                    </p:anim>
                                    <p:anim calcmode="lin" valueType="num">
                                      <p:cBhvr>
                                        <p:cTn id="107" dur="750" fill="hold"/>
                                        <p:tgtEl>
                                          <p:spTgt spid="58"/>
                                        </p:tgtEl>
                                        <p:attrNameLst>
                                          <p:attrName>ppt_h</p:attrName>
                                        </p:attrNameLst>
                                      </p:cBhvr>
                                      <p:tavLst>
                                        <p:tav tm="0">
                                          <p:val>
                                            <p:fltVal val="0"/>
                                          </p:val>
                                        </p:tav>
                                        <p:tav tm="100000">
                                          <p:val>
                                            <p:strVal val="#ppt_h"/>
                                          </p:val>
                                        </p:tav>
                                      </p:tavLst>
                                    </p:anim>
                                    <p:anim calcmode="lin" valueType="num">
                                      <p:cBhvr>
                                        <p:cTn id="108" dur="750" fill="hold"/>
                                        <p:tgtEl>
                                          <p:spTgt spid="58"/>
                                        </p:tgtEl>
                                        <p:attrNameLst>
                                          <p:attrName>style.rotation</p:attrName>
                                        </p:attrNameLst>
                                      </p:cBhvr>
                                      <p:tavLst>
                                        <p:tav tm="0">
                                          <p:val>
                                            <p:fltVal val="90"/>
                                          </p:val>
                                        </p:tav>
                                        <p:tav tm="100000">
                                          <p:val>
                                            <p:fltVal val="0"/>
                                          </p:val>
                                        </p:tav>
                                      </p:tavLst>
                                    </p:anim>
                                    <p:animEffect transition="in" filter="fade">
                                      <p:cBhvr>
                                        <p:cTn id="109"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19" grpId="0" animBg="1"/>
      <p:bldP spid="19" grpId="1" animBg="1"/>
      <p:bldP spid="19" grpId="2" animBg="1"/>
      <p:bldP spid="36" grpId="0" animBg="1"/>
      <p:bldP spid="36" grpId="1" animBg="1"/>
      <p:bldP spid="36" grpId="2" animBg="1"/>
      <p:bldP spid="37" grpId="0"/>
      <p:bldP spid="37" grpId="1"/>
      <p:bldP spid="37" grpId="2"/>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5009437"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第七章：党内民主监督</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20" name="椭圆 19"/>
          <p:cNvSpPr/>
          <p:nvPr/>
        </p:nvSpPr>
        <p:spPr>
          <a:xfrm>
            <a:off x="897504" y="2290903"/>
            <a:ext cx="2601840" cy="2601840"/>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1116941" y="3253277"/>
            <a:ext cx="2162966" cy="646331"/>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协助党委</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圆角矩形 6"/>
          <p:cNvSpPr/>
          <p:nvPr/>
        </p:nvSpPr>
        <p:spPr>
          <a:xfrm>
            <a:off x="4953278" y="1981915"/>
            <a:ext cx="6133515" cy="661497"/>
          </a:xfrm>
          <a:prstGeom prst="roundRect">
            <a:avLst/>
          </a:prstGeom>
          <a:noFill/>
          <a:ln w="12700">
            <a:solidFill>
              <a:srgbClr val="C00000"/>
            </a:solidFill>
            <a:prstDash val="sysDot"/>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圆角矩形 7"/>
          <p:cNvSpPr/>
          <p:nvPr/>
        </p:nvSpPr>
        <p:spPr>
          <a:xfrm>
            <a:off x="4953278" y="4308080"/>
            <a:ext cx="6133515" cy="661497"/>
          </a:xfrm>
          <a:prstGeom prst="roundRect">
            <a:avLst/>
          </a:prstGeom>
          <a:noFill/>
          <a:ln w="12700">
            <a:solidFill>
              <a:srgbClr val="C00000"/>
            </a:solidFill>
            <a:prstDash val="sysDot"/>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文本框 23"/>
          <p:cNvSpPr txBox="1"/>
          <p:nvPr/>
        </p:nvSpPr>
        <p:spPr>
          <a:xfrm>
            <a:off x="5181435" y="2082100"/>
            <a:ext cx="5677200" cy="465640"/>
          </a:xfrm>
          <a:prstGeom prst="rect">
            <a:avLst/>
          </a:prstGeom>
          <a:noFill/>
          <a:effectLst/>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全面从严治党、加强党风建设和组织协调反腐败工作</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文本框 24"/>
          <p:cNvSpPr txBox="1"/>
          <p:nvPr/>
        </p:nvSpPr>
        <p:spPr>
          <a:xfrm>
            <a:off x="5181435" y="3110803"/>
            <a:ext cx="5677200" cy="465640"/>
          </a:xfrm>
          <a:prstGeom prst="rect">
            <a:avLst/>
          </a:prstGeom>
          <a:noFill/>
          <a:effectLst/>
        </p:spPr>
        <p:txBody>
          <a:bodyPr wrap="square" rtlCol="0">
            <a:spAutoFit/>
          </a:bodyPr>
          <a:lstStyle>
            <a:defPPr>
              <a:defRPr lang="zh-CN"/>
            </a:defPPr>
            <a:lvl1pPr algn="just">
              <a:defRPr sz="1600">
                <a:solidFill>
                  <a:schemeClr val="bg1"/>
                </a:solidFill>
                <a:effectLst/>
                <a:latin typeface="方正兰亭中黑_GBK" panose="02000000000000000000" pitchFamily="2" charset="-122"/>
                <a:ea typeface="方正兰亭中黑_GBK" panose="02000000000000000000" pitchFamily="2" charset="-122"/>
              </a:defRPr>
            </a:lvl1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精准运用监督执纪“四种形态”</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文本框 26"/>
          <p:cNvSpPr txBox="1"/>
          <p:nvPr/>
        </p:nvSpPr>
        <p:spPr>
          <a:xfrm>
            <a:off x="5181435" y="4384912"/>
            <a:ext cx="5677200" cy="465640"/>
          </a:xfrm>
          <a:prstGeom prst="rect">
            <a:avLst/>
          </a:prstGeom>
          <a:noFill/>
          <a:effectLst/>
        </p:spPr>
        <p:txBody>
          <a:bodyPr wrap="square" rtlCol="0">
            <a:spAutoFit/>
          </a:bodyPr>
          <a:lstStyle>
            <a:defPPr>
              <a:defRPr lang="zh-CN"/>
            </a:defPPr>
            <a:lvl1pPr algn="just">
              <a:defRPr sz="1600">
                <a:solidFill>
                  <a:schemeClr val="bg1"/>
                </a:solidFill>
                <a:effectLst/>
                <a:latin typeface="方正兰亭中黑_GBK" panose="02000000000000000000" pitchFamily="2" charset="-122"/>
                <a:ea typeface="方正兰亭中黑_GBK" panose="02000000000000000000" pitchFamily="2" charset="-122"/>
              </a:defRPr>
            </a:lvl1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坚决惩治和预防腐败</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圆角矩形 11"/>
          <p:cNvSpPr/>
          <p:nvPr/>
        </p:nvSpPr>
        <p:spPr>
          <a:xfrm>
            <a:off x="4953278" y="3037330"/>
            <a:ext cx="6133515" cy="661497"/>
          </a:xfrm>
          <a:prstGeom prst="roundRect">
            <a:avLst/>
          </a:prstGeom>
          <a:noFill/>
          <a:ln w="12700">
            <a:solidFill>
              <a:srgbClr val="C00000"/>
            </a:solidFill>
            <a:prstDash val="sysDot"/>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897504" y="5162101"/>
            <a:ext cx="10189289" cy="881139"/>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各级纪委监委派驻企业的纪检监察机构根据授权履行纪检、监察职责，代表上级纪委监委对企业党委（党组）实行监督，督促推动国有企业党委（党组）落实全面从严治党主体责任。</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31" name="Line 12"/>
          <p:cNvSpPr>
            <a:spLocks noChangeShapeType="1"/>
          </p:cNvSpPr>
          <p:nvPr/>
        </p:nvSpPr>
        <p:spPr bwMode="auto">
          <a:xfrm flipV="1">
            <a:off x="3107666" y="3425992"/>
            <a:ext cx="1617454" cy="0"/>
          </a:xfrm>
          <a:prstGeom prst="line">
            <a:avLst/>
          </a:prstGeom>
          <a:noFill/>
          <a:ln w="38100" cap="rnd">
            <a:solidFill>
              <a:srgbClr val="C00000"/>
            </a:solidFill>
            <a:prstDash val="sysDot"/>
            <a:round/>
            <a:tailEnd type="triangle" w="med" len="med"/>
          </a:ln>
          <a:extLst>
            <a:ext uri="{909E8E84-426E-40DD-AFC4-6F175D3DCCD1}">
              <a14:hiddenFill xmlns:a14="http://schemas.microsoft.com/office/drawing/2010/main">
                <a:noFill/>
              </a14:hiddenFill>
            </a:ext>
          </a:extLst>
        </p:spPr>
        <p:txBody>
          <a:bodyP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2" name="Line 12"/>
          <p:cNvSpPr>
            <a:spLocks noChangeShapeType="1"/>
          </p:cNvSpPr>
          <p:nvPr/>
        </p:nvSpPr>
        <p:spPr bwMode="auto">
          <a:xfrm flipV="1">
            <a:off x="3239922" y="2290903"/>
            <a:ext cx="1485197" cy="850755"/>
          </a:xfrm>
          <a:prstGeom prst="line">
            <a:avLst/>
          </a:prstGeom>
          <a:noFill/>
          <a:ln w="38100" cap="rnd">
            <a:solidFill>
              <a:srgbClr val="C00000"/>
            </a:solidFill>
            <a:prstDash val="sysDot"/>
            <a:round/>
            <a:tailEnd type="triangle" w="med" len="med"/>
          </a:ln>
          <a:extLst>
            <a:ext uri="{909E8E84-426E-40DD-AFC4-6F175D3DCCD1}">
              <a14:hiddenFill xmlns:a14="http://schemas.microsoft.com/office/drawing/2010/main">
                <a:noFill/>
              </a14:hiddenFill>
            </a:ext>
          </a:extLst>
        </p:spPr>
        <p:txBody>
          <a:bodyP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3" name="Line 13"/>
          <p:cNvSpPr>
            <a:spLocks noChangeShapeType="1"/>
          </p:cNvSpPr>
          <p:nvPr/>
        </p:nvSpPr>
        <p:spPr bwMode="auto">
          <a:xfrm>
            <a:off x="3212174" y="3710324"/>
            <a:ext cx="1512945" cy="830993"/>
          </a:xfrm>
          <a:prstGeom prst="line">
            <a:avLst/>
          </a:prstGeom>
          <a:noFill/>
          <a:ln w="38100" cap="rnd">
            <a:solidFill>
              <a:srgbClr val="C00000"/>
            </a:solidFill>
            <a:prstDash val="sysDot"/>
            <a:round/>
            <a:tailEnd type="triangle" w="med" len="med"/>
          </a:ln>
          <a:extLst>
            <a:ext uri="{909E8E84-426E-40DD-AFC4-6F175D3DCCD1}">
              <a14:hiddenFill xmlns:a14="http://schemas.microsoft.com/office/drawing/2010/main">
                <a:noFill/>
              </a14:hiddenFill>
            </a:ext>
          </a:extLst>
        </p:spPr>
        <p:txBody>
          <a:bodyP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grpSp>
        <p:nvGrpSpPr>
          <p:cNvPr id="34" name="组合 33"/>
          <p:cNvGrpSpPr/>
          <p:nvPr/>
        </p:nvGrpSpPr>
        <p:grpSpPr>
          <a:xfrm>
            <a:off x="962208" y="1144108"/>
            <a:ext cx="7982139" cy="553473"/>
            <a:chOff x="759090" y="1605532"/>
            <a:chExt cx="7982139" cy="553473"/>
          </a:xfrm>
        </p:grpSpPr>
        <p:grpSp>
          <p:nvGrpSpPr>
            <p:cNvPr id="35" name="组合 19"/>
            <p:cNvGrpSpPr/>
            <p:nvPr/>
          </p:nvGrpSpPr>
          <p:grpSpPr bwMode="auto">
            <a:xfrm>
              <a:off x="759090" y="1605532"/>
              <a:ext cx="7982139" cy="519261"/>
              <a:chOff x="5544322" y="1835786"/>
              <a:chExt cx="22428502" cy="566514"/>
            </a:xfrm>
          </p:grpSpPr>
          <p:sp>
            <p:nvSpPr>
              <p:cNvPr id="40" name="文本框 22"/>
              <p:cNvSpPr txBox="1">
                <a:spLocks noChangeArrowheads="1"/>
              </p:cNvSpPr>
              <p:nvPr/>
            </p:nvSpPr>
            <p:spPr bwMode="auto">
              <a:xfrm>
                <a:off x="5544322" y="1898623"/>
                <a:ext cx="22428502" cy="50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DA0000"/>
                    </a:solidFill>
                    <a:effectLst/>
                    <a:uLnTx/>
                    <a:uFillTx/>
                    <a:latin typeface="微软雅黑" panose="020B0503020204020204" pitchFamily="34" charset="-122"/>
                    <a:ea typeface="微软雅黑" panose="020B0503020204020204" pitchFamily="34" charset="-122"/>
                    <a:cs typeface="+mn-ea"/>
                    <a:sym typeface="+mn-lt"/>
                  </a:rPr>
                  <a:t>国有企业内设纪检组织履行监督执纪问责职责</a:t>
                </a:r>
                <a:endParaRPr kumimoji="0" lang="zh-CN" altLang="en-US" sz="2400" b="1" i="0" u="none" strike="noStrike" kern="0" cap="none" spc="0" normalizeH="0" baseline="0" noProof="0" dirty="0">
                  <a:ln>
                    <a:noFill/>
                  </a:ln>
                  <a:solidFill>
                    <a:srgbClr val="DA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1" name="矩形 21"/>
              <p:cNvSpPr>
                <a:spLocks noChangeArrowheads="1"/>
              </p:cNvSpPr>
              <p:nvPr/>
            </p:nvSpPr>
            <p:spPr bwMode="auto">
              <a:xfrm>
                <a:off x="8844030" y="1835786"/>
                <a:ext cx="3572454" cy="47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ea"/>
                    <a:sym typeface="+mn-lt"/>
                  </a:rPr>
                  <a:t> </a:t>
                </a:r>
                <a:endParaRPr kumimoji="0" lang="zh-CN" altLang="en-US" sz="18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39" name="Line 106"/>
            <p:cNvSpPr>
              <a:spLocks noChangeShapeType="1"/>
            </p:cNvSpPr>
            <p:nvPr/>
          </p:nvSpPr>
          <p:spPr bwMode="auto">
            <a:xfrm flipH="1">
              <a:off x="820455" y="2159005"/>
              <a:ext cx="6179058"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conveyor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52"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Scale>
                                      <p:cBhvr>
                                        <p:cTn id="29"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4"/>
                                        </p:tgtEl>
                                        <p:attrNameLst>
                                          <p:attrName>ppt_x</p:attrName>
                                          <p:attrName>ppt_y</p:attrName>
                                        </p:attrNameLst>
                                      </p:cBhvr>
                                    </p:animMotion>
                                    <p:animEffect transition="in" filter="fade">
                                      <p:cBhvr>
                                        <p:cTn id="31" dur="1000"/>
                                        <p:tgtEl>
                                          <p:spTgt spid="34"/>
                                        </p:tgtEl>
                                      </p:cBhvr>
                                    </p:animEffect>
                                  </p:childTnLst>
                                </p:cTn>
                              </p:par>
                              <p:par>
                                <p:cTn id="32" presetID="53" presetClass="entr" presetSubtype="16" fill="hold" grpId="0" nodeType="withEffect">
                                  <p:stCondLst>
                                    <p:cond delay="400"/>
                                  </p:stCondLst>
                                  <p:childTnLst>
                                    <p:set>
                                      <p:cBhvr>
                                        <p:cTn id="33" dur="1" fill="hold">
                                          <p:stCondLst>
                                            <p:cond delay="0"/>
                                          </p:stCondLst>
                                        </p:cTn>
                                        <p:tgtEl>
                                          <p:spTgt spid="20"/>
                                        </p:tgtEl>
                                        <p:attrNameLst>
                                          <p:attrName>style.visibility</p:attrName>
                                        </p:attrNameLst>
                                      </p:cBhvr>
                                      <p:to>
                                        <p:strVal val="visible"/>
                                      </p:to>
                                    </p:set>
                                    <p:anim calcmode="lin" valueType="num">
                                      <p:cBhvr>
                                        <p:cTn id="34" dur="250" fill="hold"/>
                                        <p:tgtEl>
                                          <p:spTgt spid="20"/>
                                        </p:tgtEl>
                                        <p:attrNameLst>
                                          <p:attrName>ppt_w</p:attrName>
                                        </p:attrNameLst>
                                      </p:cBhvr>
                                      <p:tavLst>
                                        <p:tav tm="0">
                                          <p:val>
                                            <p:fltVal val="0"/>
                                          </p:val>
                                        </p:tav>
                                        <p:tav tm="100000">
                                          <p:val>
                                            <p:strVal val="#ppt_w"/>
                                          </p:val>
                                        </p:tav>
                                      </p:tavLst>
                                    </p:anim>
                                    <p:anim calcmode="lin" valueType="num">
                                      <p:cBhvr>
                                        <p:cTn id="35" dur="250" fill="hold"/>
                                        <p:tgtEl>
                                          <p:spTgt spid="20"/>
                                        </p:tgtEl>
                                        <p:attrNameLst>
                                          <p:attrName>ppt_h</p:attrName>
                                        </p:attrNameLst>
                                      </p:cBhvr>
                                      <p:tavLst>
                                        <p:tav tm="0">
                                          <p:val>
                                            <p:fltVal val="0"/>
                                          </p:val>
                                        </p:tav>
                                        <p:tav tm="100000">
                                          <p:val>
                                            <p:strVal val="#ppt_h"/>
                                          </p:val>
                                        </p:tav>
                                      </p:tavLst>
                                    </p:anim>
                                    <p:animEffect transition="in" filter="fade">
                                      <p:cBhvr>
                                        <p:cTn id="36" dur="250"/>
                                        <p:tgtEl>
                                          <p:spTgt spid="20"/>
                                        </p:tgtEl>
                                      </p:cBhvr>
                                    </p:animEffect>
                                  </p:childTnLst>
                                </p:cTn>
                              </p:par>
                              <p:par>
                                <p:cTn id="37" presetID="6" presetClass="emph" presetSubtype="0" decel="100000" fill="hold" grpId="1" nodeType="withEffect">
                                  <p:stCondLst>
                                    <p:cond delay="600"/>
                                  </p:stCondLst>
                                  <p:childTnLst>
                                    <p:animScale>
                                      <p:cBhvr>
                                        <p:cTn id="38" dur="250" fill="hold"/>
                                        <p:tgtEl>
                                          <p:spTgt spid="20"/>
                                        </p:tgtEl>
                                      </p:cBhvr>
                                      <p:by x="120000" y="120000"/>
                                    </p:animScale>
                                  </p:childTnLst>
                                </p:cTn>
                              </p:par>
                              <p:par>
                                <p:cTn id="39" presetID="6" presetClass="emph" presetSubtype="0" decel="100000" fill="hold" grpId="2" nodeType="withEffect">
                                  <p:stCondLst>
                                    <p:cond delay="800"/>
                                  </p:stCondLst>
                                  <p:childTnLst>
                                    <p:animScale>
                                      <p:cBhvr>
                                        <p:cTn id="40" dur="250" fill="hold"/>
                                        <p:tgtEl>
                                          <p:spTgt spid="20"/>
                                        </p:tgtEl>
                                      </p:cBhvr>
                                      <p:by x="83000" y="83000"/>
                                    </p:animScale>
                                  </p:childTnLst>
                                </p:cTn>
                              </p:par>
                              <p:par>
                                <p:cTn id="41" presetID="53" presetClass="entr" presetSubtype="16" fill="hold" grpId="0" nodeType="withEffect">
                                  <p:stCondLst>
                                    <p:cond delay="6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250" fill="hold"/>
                                        <p:tgtEl>
                                          <p:spTgt spid="21"/>
                                        </p:tgtEl>
                                        <p:attrNameLst>
                                          <p:attrName>ppt_w</p:attrName>
                                        </p:attrNameLst>
                                      </p:cBhvr>
                                      <p:tavLst>
                                        <p:tav tm="0">
                                          <p:val>
                                            <p:fltVal val="0"/>
                                          </p:val>
                                        </p:tav>
                                        <p:tav tm="100000">
                                          <p:val>
                                            <p:strVal val="#ppt_w"/>
                                          </p:val>
                                        </p:tav>
                                      </p:tavLst>
                                    </p:anim>
                                    <p:anim calcmode="lin" valueType="num">
                                      <p:cBhvr>
                                        <p:cTn id="44" dur="250" fill="hold"/>
                                        <p:tgtEl>
                                          <p:spTgt spid="21"/>
                                        </p:tgtEl>
                                        <p:attrNameLst>
                                          <p:attrName>ppt_h</p:attrName>
                                        </p:attrNameLst>
                                      </p:cBhvr>
                                      <p:tavLst>
                                        <p:tav tm="0">
                                          <p:val>
                                            <p:fltVal val="0"/>
                                          </p:val>
                                        </p:tav>
                                        <p:tav tm="100000">
                                          <p:val>
                                            <p:strVal val="#ppt_h"/>
                                          </p:val>
                                        </p:tav>
                                      </p:tavLst>
                                    </p:anim>
                                    <p:animEffect transition="in" filter="fade">
                                      <p:cBhvr>
                                        <p:cTn id="45" dur="250"/>
                                        <p:tgtEl>
                                          <p:spTgt spid="21"/>
                                        </p:tgtEl>
                                      </p:cBhvr>
                                    </p:animEffect>
                                  </p:childTnLst>
                                </p:cTn>
                              </p:par>
                              <p:par>
                                <p:cTn id="46" presetID="6" presetClass="emph" presetSubtype="0" decel="100000" fill="hold" grpId="1" nodeType="withEffect">
                                  <p:stCondLst>
                                    <p:cond delay="800"/>
                                  </p:stCondLst>
                                  <p:childTnLst>
                                    <p:animScale>
                                      <p:cBhvr>
                                        <p:cTn id="47" dur="250" fill="hold"/>
                                        <p:tgtEl>
                                          <p:spTgt spid="21"/>
                                        </p:tgtEl>
                                      </p:cBhvr>
                                      <p:by x="120000" y="120000"/>
                                    </p:animScale>
                                  </p:childTnLst>
                                </p:cTn>
                              </p:par>
                              <p:par>
                                <p:cTn id="48" presetID="6" presetClass="emph" presetSubtype="0" decel="100000" fill="hold" grpId="2" nodeType="withEffect">
                                  <p:stCondLst>
                                    <p:cond delay="1000"/>
                                  </p:stCondLst>
                                  <p:childTnLst>
                                    <p:animScale>
                                      <p:cBhvr>
                                        <p:cTn id="49" dur="250" fill="hold"/>
                                        <p:tgtEl>
                                          <p:spTgt spid="21"/>
                                        </p:tgtEl>
                                      </p:cBhvr>
                                      <p:by x="83000" y="83000"/>
                                    </p:animScale>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barn(inVertical)">
                                      <p:cBhvr>
                                        <p:cTn id="54" dur="500"/>
                                        <p:tgtEl>
                                          <p:spTgt spid="32"/>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arn(inVertical)">
                                      <p:cBhvr>
                                        <p:cTn id="57" dur="500"/>
                                        <p:tgtEl>
                                          <p:spTgt spid="31"/>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par>
                          <p:cTn id="65" fill="hold">
                            <p:stCondLst>
                              <p:cond delay="1000"/>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24"/>
                                        </p:tgtEl>
                                        <p:attrNameLst>
                                          <p:attrName>style.visibility</p:attrName>
                                        </p:attrNameLst>
                                      </p:cBhvr>
                                      <p:to>
                                        <p:strVal val="visible"/>
                                      </p:to>
                                    </p:set>
                                    <p:anim calcmode="lin" valueType="num">
                                      <p:cBhvr>
                                        <p:cTn id="68" dur="250" fill="hold"/>
                                        <p:tgtEl>
                                          <p:spTgt spid="24"/>
                                        </p:tgtEl>
                                        <p:attrNameLst>
                                          <p:attrName>ppt_w</p:attrName>
                                        </p:attrNameLst>
                                      </p:cBhvr>
                                      <p:tavLst>
                                        <p:tav tm="0">
                                          <p:val>
                                            <p:fltVal val="0"/>
                                          </p:val>
                                        </p:tav>
                                        <p:tav tm="100000">
                                          <p:val>
                                            <p:strVal val="#ppt_w"/>
                                          </p:val>
                                        </p:tav>
                                      </p:tavLst>
                                    </p:anim>
                                    <p:anim calcmode="lin" valueType="num">
                                      <p:cBhvr>
                                        <p:cTn id="69" dur="250" fill="hold"/>
                                        <p:tgtEl>
                                          <p:spTgt spid="24"/>
                                        </p:tgtEl>
                                        <p:attrNameLst>
                                          <p:attrName>ppt_h</p:attrName>
                                        </p:attrNameLst>
                                      </p:cBhvr>
                                      <p:tavLst>
                                        <p:tav tm="0">
                                          <p:val>
                                            <p:fltVal val="0"/>
                                          </p:val>
                                        </p:tav>
                                        <p:tav tm="100000">
                                          <p:val>
                                            <p:strVal val="#ppt_h"/>
                                          </p:val>
                                        </p:tav>
                                      </p:tavLst>
                                    </p:anim>
                                    <p:animEffect transition="in" filter="fade">
                                      <p:cBhvr>
                                        <p:cTn id="70" dur="250"/>
                                        <p:tgtEl>
                                          <p:spTgt spid="24"/>
                                        </p:tgtEl>
                                      </p:cBhvr>
                                    </p:animEffect>
                                  </p:childTnLst>
                                </p:cTn>
                              </p:par>
                            </p:childTnLst>
                          </p:cTn>
                        </p:par>
                        <p:par>
                          <p:cTn id="71" fill="hold">
                            <p:stCondLst>
                              <p:cond delay="1799"/>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childTnLst>
                          </p:cTn>
                        </p:par>
                        <p:par>
                          <p:cTn id="75" fill="hold">
                            <p:stCondLst>
                              <p:cond delay="2299"/>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25"/>
                                        </p:tgtEl>
                                        <p:attrNameLst>
                                          <p:attrName>style.visibility</p:attrName>
                                        </p:attrNameLst>
                                      </p:cBhvr>
                                      <p:to>
                                        <p:strVal val="visible"/>
                                      </p:to>
                                    </p:set>
                                    <p:anim calcmode="lin" valueType="num">
                                      <p:cBhvr>
                                        <p:cTn id="78" dur="250" fill="hold"/>
                                        <p:tgtEl>
                                          <p:spTgt spid="25"/>
                                        </p:tgtEl>
                                        <p:attrNameLst>
                                          <p:attrName>ppt_w</p:attrName>
                                        </p:attrNameLst>
                                      </p:cBhvr>
                                      <p:tavLst>
                                        <p:tav tm="0">
                                          <p:val>
                                            <p:fltVal val="0"/>
                                          </p:val>
                                        </p:tav>
                                        <p:tav tm="100000">
                                          <p:val>
                                            <p:strVal val="#ppt_w"/>
                                          </p:val>
                                        </p:tav>
                                      </p:tavLst>
                                    </p:anim>
                                    <p:anim calcmode="lin" valueType="num">
                                      <p:cBhvr>
                                        <p:cTn id="79" dur="250" fill="hold"/>
                                        <p:tgtEl>
                                          <p:spTgt spid="25"/>
                                        </p:tgtEl>
                                        <p:attrNameLst>
                                          <p:attrName>ppt_h</p:attrName>
                                        </p:attrNameLst>
                                      </p:cBhvr>
                                      <p:tavLst>
                                        <p:tav tm="0">
                                          <p:val>
                                            <p:fltVal val="0"/>
                                          </p:val>
                                        </p:tav>
                                        <p:tav tm="100000">
                                          <p:val>
                                            <p:strVal val="#ppt_h"/>
                                          </p:val>
                                        </p:tav>
                                      </p:tavLst>
                                    </p:anim>
                                    <p:animEffect transition="in" filter="fade">
                                      <p:cBhvr>
                                        <p:cTn id="80" dur="250"/>
                                        <p:tgtEl>
                                          <p:spTgt spid="25"/>
                                        </p:tgtEl>
                                      </p:cBhvr>
                                    </p:animEffect>
                                  </p:childTnLst>
                                </p:cTn>
                              </p:par>
                            </p:childTnLst>
                          </p:cTn>
                        </p:par>
                        <p:par>
                          <p:cTn id="81" fill="hold">
                            <p:stCondLst>
                              <p:cond delay="2875"/>
                            </p:stCondLst>
                            <p:childTnLst>
                              <p:par>
                                <p:cTn id="82" presetID="22" presetClass="entr" presetSubtype="8"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childTnLst>
                          </p:cTn>
                        </p:par>
                        <p:par>
                          <p:cTn id="85" fill="hold">
                            <p:stCondLst>
                              <p:cond delay="3375"/>
                            </p:stCondLst>
                            <p:childTnLst>
                              <p:par>
                                <p:cTn id="86" presetID="53" presetClass="entr" presetSubtype="16" fill="hold" grpId="0" nodeType="afterEffect">
                                  <p:stCondLst>
                                    <p:cond delay="0"/>
                                  </p:stCondLst>
                                  <p:iterate type="lt">
                                    <p:tmPct val="10000"/>
                                  </p:iterate>
                                  <p:childTnLst>
                                    <p:set>
                                      <p:cBhvr>
                                        <p:cTn id="87" dur="1" fill="hold">
                                          <p:stCondLst>
                                            <p:cond delay="0"/>
                                          </p:stCondLst>
                                        </p:cTn>
                                        <p:tgtEl>
                                          <p:spTgt spid="27"/>
                                        </p:tgtEl>
                                        <p:attrNameLst>
                                          <p:attrName>style.visibility</p:attrName>
                                        </p:attrNameLst>
                                      </p:cBhvr>
                                      <p:to>
                                        <p:strVal val="visible"/>
                                      </p:to>
                                    </p:set>
                                    <p:anim calcmode="lin" valueType="num">
                                      <p:cBhvr>
                                        <p:cTn id="88" dur="250" fill="hold"/>
                                        <p:tgtEl>
                                          <p:spTgt spid="27"/>
                                        </p:tgtEl>
                                        <p:attrNameLst>
                                          <p:attrName>ppt_w</p:attrName>
                                        </p:attrNameLst>
                                      </p:cBhvr>
                                      <p:tavLst>
                                        <p:tav tm="0">
                                          <p:val>
                                            <p:fltVal val="0"/>
                                          </p:val>
                                        </p:tav>
                                        <p:tav tm="100000">
                                          <p:val>
                                            <p:strVal val="#ppt_w"/>
                                          </p:val>
                                        </p:tav>
                                      </p:tavLst>
                                    </p:anim>
                                    <p:anim calcmode="lin" valueType="num">
                                      <p:cBhvr>
                                        <p:cTn id="89" dur="250" fill="hold"/>
                                        <p:tgtEl>
                                          <p:spTgt spid="27"/>
                                        </p:tgtEl>
                                        <p:attrNameLst>
                                          <p:attrName>ppt_h</p:attrName>
                                        </p:attrNameLst>
                                      </p:cBhvr>
                                      <p:tavLst>
                                        <p:tav tm="0">
                                          <p:val>
                                            <p:fltVal val="0"/>
                                          </p:val>
                                        </p:tav>
                                        <p:tav tm="100000">
                                          <p:val>
                                            <p:strVal val="#ppt_h"/>
                                          </p:val>
                                        </p:tav>
                                      </p:tavLst>
                                    </p:anim>
                                    <p:animEffect transition="in" filter="fade">
                                      <p:cBhvr>
                                        <p:cTn id="90" dur="250"/>
                                        <p:tgtEl>
                                          <p:spTgt spid="27"/>
                                        </p:tgtEl>
                                      </p:cBhvr>
                                    </p:animEffect>
                                  </p:childTnLst>
                                </p:cTn>
                              </p:par>
                            </p:childTnLst>
                          </p:cTn>
                        </p:par>
                        <p:par>
                          <p:cTn id="91" fill="hold">
                            <p:stCondLst>
                              <p:cond delay="3825"/>
                            </p:stCondLst>
                            <p:childTnLst>
                              <p:par>
                                <p:cTn id="92" presetID="18" presetClass="entr" presetSubtype="12"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trips(downLeft)">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20" grpId="0" animBg="1"/>
      <p:bldP spid="20" grpId="1" animBg="1"/>
      <p:bldP spid="20" grpId="2" animBg="1"/>
      <p:bldP spid="21" grpId="0"/>
      <p:bldP spid="21" grpId="1"/>
      <p:bldP spid="21" grpId="2"/>
      <p:bldP spid="22" grpId="0" animBg="1"/>
      <p:bldP spid="23" grpId="0" animBg="1"/>
      <p:bldP spid="24" grpId="0"/>
      <p:bldP spid="25" grpId="0"/>
      <p:bldP spid="27" grpId="0"/>
      <p:bldP spid="29" grpId="0" animBg="1"/>
      <p:bldP spid="30" grpId="0"/>
      <p:bldP spid="31" grpId="0" animBg="1"/>
      <p:bldP spid="32" grpId="0" animBg="1"/>
      <p:bldP spid="3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36"/>
            <a:ext cx="12192000" cy="6810327"/>
          </a:xfrm>
          <a:prstGeom prst="rect">
            <a:avLst/>
          </a:prstGeom>
        </p:spPr>
      </p:pic>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t="65660"/>
          <a:stretch>
            <a:fillRect/>
          </a:stretch>
        </p:blipFill>
        <p:spPr>
          <a:xfrm>
            <a:off x="0" y="4720536"/>
            <a:ext cx="12192000" cy="2120425"/>
          </a:xfrm>
          <a:prstGeom prst="rect">
            <a:avLst/>
          </a:prstGeom>
        </p:spPr>
      </p:pic>
      <p:pic>
        <p:nvPicPr>
          <p:cNvPr id="14" name="图片 13"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62" r="63690" b="85004"/>
          <a:stretch>
            <a:fillRect/>
          </a:stretch>
        </p:blipFill>
        <p:spPr>
          <a:xfrm>
            <a:off x="0" y="-59611"/>
            <a:ext cx="5734783" cy="1289321"/>
          </a:xfrm>
          <a:prstGeom prst="rect">
            <a:avLst/>
          </a:prstGeom>
        </p:spPr>
      </p:pic>
      <p:pic>
        <p:nvPicPr>
          <p:cNvPr id="104" name="图片 103" descr="图片包含 游戏机, 灯, 笔记本&#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2257" y="0"/>
            <a:ext cx="1741990" cy="1741990"/>
          </a:xfrm>
          <a:prstGeom prst="rect">
            <a:avLst/>
          </a:prstGeom>
        </p:spPr>
      </p:pic>
      <p:grpSp>
        <p:nvGrpSpPr>
          <p:cNvPr id="20" name="组合 19"/>
          <p:cNvGrpSpPr/>
          <p:nvPr/>
        </p:nvGrpSpPr>
        <p:grpSpPr>
          <a:xfrm>
            <a:off x="4576079" y="2708959"/>
            <a:ext cx="4541471" cy="908864"/>
            <a:chOff x="5180277" y="1851190"/>
            <a:chExt cx="4541471" cy="908864"/>
          </a:xfrm>
        </p:grpSpPr>
        <p:sp>
          <p:nvSpPr>
            <p:cNvPr id="21" name="矩形: 对角圆角 20"/>
            <p:cNvSpPr/>
            <p:nvPr/>
          </p:nvSpPr>
          <p:spPr>
            <a:xfrm>
              <a:off x="5509103" y="1979557"/>
              <a:ext cx="3883820" cy="652131"/>
            </a:xfrm>
            <a:prstGeom prst="round2Diag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5180277" y="1851190"/>
              <a:ext cx="4541471" cy="908864"/>
            </a:xfrm>
            <a:prstGeom prst="round2DiagRect">
              <a:avLst>
                <a:gd name="adj1" fmla="val 50000"/>
                <a:gd name="adj2" fmla="val 0"/>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第八章：领导保障</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3" name="Freeform 29"/>
          <p:cNvSpPr/>
          <p:nvPr/>
        </p:nvSpPr>
        <p:spPr bwMode="auto">
          <a:xfrm>
            <a:off x="3335175" y="2585582"/>
            <a:ext cx="1184095" cy="105810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104"/>
                                        </p:tgtEl>
                                        <p:attrNameLst>
                                          <p:attrName>style.visibility</p:attrName>
                                        </p:attrNameLst>
                                      </p:cBhvr>
                                      <p:to>
                                        <p:strVal val="visible"/>
                                      </p:to>
                                    </p:set>
                                    <p:anim calcmode="lin" valueType="num">
                                      <p:cBhvr additive="base">
                                        <p:cTn id="18" dur="500" fill="hold"/>
                                        <p:tgtEl>
                                          <p:spTgt spid="104"/>
                                        </p:tgtEl>
                                        <p:attrNameLst>
                                          <p:attrName>ppt_x</p:attrName>
                                        </p:attrNameLst>
                                      </p:cBhvr>
                                      <p:tavLst>
                                        <p:tav tm="0">
                                          <p:val>
                                            <p:strVal val="1+#ppt_w/2"/>
                                          </p:val>
                                        </p:tav>
                                        <p:tav tm="100000">
                                          <p:val>
                                            <p:strVal val="#ppt_x"/>
                                          </p:val>
                                        </p:tav>
                                      </p:tavLst>
                                    </p:anim>
                                    <p:anim calcmode="lin" valueType="num">
                                      <p:cBhvr additive="base">
                                        <p:cTn id="19" dur="500" fill="hold"/>
                                        <p:tgtEl>
                                          <p:spTgt spid="10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36"/>
            <a:ext cx="12192000" cy="6810327"/>
          </a:xfrm>
          <a:prstGeom prst="rect">
            <a:avLst/>
          </a:prstGeom>
        </p:spPr>
      </p:pic>
      <p:pic>
        <p:nvPicPr>
          <p:cNvPr id="104" name="图片 103" descr="图片包含 游戏机, 灯, 笔记本&#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257" y="0"/>
            <a:ext cx="1741990" cy="1741990"/>
          </a:xfrm>
          <a:prstGeom prst="rect">
            <a:avLst/>
          </a:prstGeom>
        </p:spPr>
      </p:pic>
      <p:sp>
        <p:nvSpPr>
          <p:cNvPr id="19" name="文本框 18"/>
          <p:cNvSpPr txBox="1"/>
          <p:nvPr/>
        </p:nvSpPr>
        <p:spPr>
          <a:xfrm>
            <a:off x="1541119" y="3345871"/>
            <a:ext cx="10153128" cy="830997"/>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为国有企业强“根”铸“魂”</a:t>
            </a:r>
            <a:endParaRPr kumimoji="0" lang="zh-CN" altLang="en-US" sz="4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20" name="组合 19"/>
          <p:cNvGrpSpPr/>
          <p:nvPr/>
        </p:nvGrpSpPr>
        <p:grpSpPr>
          <a:xfrm>
            <a:off x="5345616" y="2120425"/>
            <a:ext cx="3049418" cy="732370"/>
            <a:chOff x="5509103" y="1899318"/>
            <a:chExt cx="3049418" cy="732370"/>
          </a:xfrm>
        </p:grpSpPr>
        <p:sp>
          <p:nvSpPr>
            <p:cNvPr id="21" name="矩形: 对角圆角 20"/>
            <p:cNvSpPr/>
            <p:nvPr/>
          </p:nvSpPr>
          <p:spPr>
            <a:xfrm>
              <a:off x="5509103" y="1979557"/>
              <a:ext cx="3049418" cy="652131"/>
            </a:xfrm>
            <a:prstGeom prst="round2Diag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5509103" y="1899318"/>
              <a:ext cx="2882261" cy="715089"/>
            </a:xfrm>
            <a:prstGeom prst="round2DiagRect">
              <a:avLst>
                <a:gd name="adj1" fmla="val 50000"/>
                <a:gd name="adj2" fmla="val 0"/>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第一部分</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3" name="Freeform 29"/>
          <p:cNvSpPr/>
          <p:nvPr/>
        </p:nvSpPr>
        <p:spPr bwMode="auto">
          <a:xfrm>
            <a:off x="3775886" y="1948920"/>
            <a:ext cx="1184095" cy="105810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pitchFamily="34" charset="-122"/>
              <a:cs typeface="+mn-cs"/>
            </a:endParaRPr>
          </a:p>
        </p:txBody>
      </p:sp>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65660"/>
          <a:stretch>
            <a:fillRect/>
          </a:stretch>
        </p:blipFill>
        <p:spPr>
          <a:xfrm>
            <a:off x="0" y="4720536"/>
            <a:ext cx="12192000" cy="2120425"/>
          </a:xfrm>
          <a:prstGeom prst="rect">
            <a:avLst/>
          </a:prstGeom>
        </p:spPr>
      </p:pic>
      <p:pic>
        <p:nvPicPr>
          <p:cNvPr id="14" name="图片 13" descr="图片包含 游戏机&#10;&#10;描述已自动生成"/>
          <p:cNvPicPr>
            <a:picLocks noChangeAspect="1"/>
          </p:cNvPicPr>
          <p:nvPr/>
        </p:nvPicPr>
        <p:blipFill rotWithShape="1">
          <a:blip r:embed="rId4">
            <a:extLst>
              <a:ext uri="{28A0092B-C50C-407E-A947-70E740481C1C}">
                <a14:useLocalDpi xmlns:a14="http://schemas.microsoft.com/office/drawing/2010/main" val="0"/>
              </a:ext>
            </a:extLst>
          </a:blip>
          <a:srcRect t="-562" r="63690" b="85004"/>
          <a:stretch>
            <a:fillRect/>
          </a:stretch>
        </p:blipFill>
        <p:spPr>
          <a:xfrm>
            <a:off x="0" y="-59611"/>
            <a:ext cx="5734783" cy="128932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additive="base">
                                        <p:cTn id="22" dur="500" fill="hold"/>
                                        <p:tgtEl>
                                          <p:spTgt spid="104"/>
                                        </p:tgtEl>
                                        <p:attrNameLst>
                                          <p:attrName>ppt_x</p:attrName>
                                        </p:attrNameLst>
                                      </p:cBhvr>
                                      <p:tavLst>
                                        <p:tav tm="0">
                                          <p:val>
                                            <p:strVal val="1+#ppt_w/2"/>
                                          </p:val>
                                        </p:tav>
                                        <p:tav tm="100000">
                                          <p:val>
                                            <p:strVal val="#ppt_x"/>
                                          </p:val>
                                        </p:tav>
                                      </p:tavLst>
                                    </p:anim>
                                    <p:anim calcmode="lin" valueType="num">
                                      <p:cBhvr additive="base">
                                        <p:cTn id="23" dur="500" fill="hold"/>
                                        <p:tgtEl>
                                          <p:spTgt spid="10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5009437"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第八章：领导和保障</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36" name="Freeform 14"/>
          <p:cNvSpPr/>
          <p:nvPr/>
        </p:nvSpPr>
        <p:spPr bwMode="auto">
          <a:xfrm>
            <a:off x="603300" y="1764590"/>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solidFill>
              <a:effectLst/>
              <a:uLnTx/>
              <a:uFillTx/>
              <a:latin typeface="微软雅黑" panose="020B0503020204020204" pitchFamily="34" charset="-122"/>
              <a:cs typeface="+mn-cs"/>
            </a:endParaRPr>
          </a:p>
        </p:txBody>
      </p:sp>
      <p:sp>
        <p:nvSpPr>
          <p:cNvPr id="37" name="TextBox 11"/>
          <p:cNvSpPr txBox="1"/>
          <p:nvPr/>
        </p:nvSpPr>
        <p:spPr>
          <a:xfrm>
            <a:off x="900005" y="1894316"/>
            <a:ext cx="80983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E7E6E6"/>
                </a:solidFill>
                <a:effectLst/>
                <a:uLnTx/>
                <a:uFillTx/>
                <a:latin typeface="字魂35号-经典雅黑"/>
                <a:ea typeface="+mj-ea"/>
                <a:cs typeface="+mn-cs"/>
              </a:rPr>
              <a:t>32</a:t>
            </a:r>
            <a:endParaRPr kumimoji="0" lang="zh-CN" altLang="en-US" sz="4800" b="1" i="0" u="none" strike="noStrike" kern="1200" cap="none" spc="0" normalizeH="0" baseline="0" noProof="0" dirty="0">
              <a:ln>
                <a:noFill/>
              </a:ln>
              <a:solidFill>
                <a:srgbClr val="E7E6E6"/>
              </a:solidFill>
              <a:effectLst/>
              <a:uLnTx/>
              <a:uFillTx/>
              <a:latin typeface="字魂35号-经典雅黑"/>
              <a:ea typeface="+mj-ea"/>
              <a:cs typeface="+mn-cs"/>
            </a:endParaRPr>
          </a:p>
        </p:txBody>
      </p:sp>
      <p:sp>
        <p:nvSpPr>
          <p:cNvPr id="38" name="Freeform 14"/>
          <p:cNvSpPr/>
          <p:nvPr/>
        </p:nvSpPr>
        <p:spPr bwMode="auto">
          <a:xfrm>
            <a:off x="603300" y="4360622"/>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solidFill>
              <a:effectLst/>
              <a:uLnTx/>
              <a:uFillTx/>
              <a:latin typeface="微软雅黑" panose="020B0503020204020204" pitchFamily="34" charset="-122"/>
              <a:cs typeface="+mn-cs"/>
            </a:endParaRPr>
          </a:p>
        </p:txBody>
      </p:sp>
      <p:sp>
        <p:nvSpPr>
          <p:cNvPr id="42" name="TextBox 15"/>
          <p:cNvSpPr txBox="1"/>
          <p:nvPr/>
        </p:nvSpPr>
        <p:spPr>
          <a:xfrm>
            <a:off x="805600" y="4480189"/>
            <a:ext cx="11579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E7E6E6"/>
                </a:solidFill>
                <a:effectLst/>
                <a:uLnTx/>
                <a:uFillTx/>
                <a:latin typeface="字魂35号-经典雅黑"/>
                <a:ea typeface="+mj-ea"/>
                <a:cs typeface="+mn-cs"/>
              </a:rPr>
              <a:t>33</a:t>
            </a:r>
            <a:endParaRPr kumimoji="0" lang="zh-CN" altLang="en-US" sz="4800" b="1" i="0" u="none" strike="noStrike" kern="1200" cap="none" spc="0" normalizeH="0" baseline="0" noProof="0" dirty="0">
              <a:ln>
                <a:noFill/>
              </a:ln>
              <a:solidFill>
                <a:srgbClr val="E7E6E6"/>
              </a:solidFill>
              <a:effectLst/>
              <a:uLnTx/>
              <a:uFillTx/>
              <a:latin typeface="字魂35号-经典雅黑"/>
              <a:ea typeface="+mj-ea"/>
              <a:cs typeface="+mn-cs"/>
            </a:endParaRPr>
          </a:p>
        </p:txBody>
      </p:sp>
      <p:sp>
        <p:nvSpPr>
          <p:cNvPr id="43" name="矩形 42"/>
          <p:cNvSpPr/>
          <p:nvPr/>
        </p:nvSpPr>
        <p:spPr>
          <a:xfrm>
            <a:off x="2046093" y="1591179"/>
            <a:ext cx="8870951" cy="267765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第三十二条：</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各级党委应当把国有企业党的建设纳入整体工作部署和党的建设总体规划，按照管人管党建相统一的原则，健全上下贯通、执行有力的严密体系，形成党委统一领导、党委组织部门牵头抓总、国有资产监管部门党组（党委）具体指导和日常管理、有关部门密切配合、企业党组织履职尽责的工作格局。中央组织部负责全国国有企业党的建设工作的宏观指导。  　　</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中央企业直属企业（单位）党建工作，以中央企业党委（党组）领导、指导为主，企业所在地的市地以上党委协助。  　　</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中管金融企业党委垂直领导本系统的党组织，负责抓好本系统党建工作。</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2046093" y="4247290"/>
            <a:ext cx="8756651" cy="156966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第三十三条：</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有企业党组织履行党的建设主体责任，书记履行第一责任人职责，专职副书记履行直接责任，内设纪检组织负责人履行监督责任，党组织领导班子其他成员履行“一岗双责”，董事会、监事会和经理层党员成员应当积极支持、主动参与企业党建工作。  　　</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各级党组织应当强化党建工作责任制落实情况的督促检查，层层传导压力，推动工作落实。</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2" presetClass="entr" presetSubtype="12" fill="hold" grpId="0" nodeType="afterEffect" p14:presetBounceEnd="20000">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14:bounceEnd="20000">
                                          <p:cBhvr additive="base">
                                            <p:cTn id="29" dur="500" fill="hold"/>
                                            <p:tgtEl>
                                              <p:spTgt spid="36"/>
                                            </p:tgtEl>
                                            <p:attrNameLst>
                                              <p:attrName>ppt_x</p:attrName>
                                            </p:attrNameLst>
                                          </p:cBhvr>
                                          <p:tavLst>
                                            <p:tav tm="0">
                                              <p:val>
                                                <p:strVal val="0-#ppt_w/2"/>
                                              </p:val>
                                            </p:tav>
                                            <p:tav tm="100000">
                                              <p:val>
                                                <p:strVal val="#ppt_x"/>
                                              </p:val>
                                            </p:tav>
                                          </p:tavLst>
                                        </p:anim>
                                        <p:anim calcmode="lin" valueType="num" p14:bounceEnd="20000">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 calcmode="lin" valueType="num">
                                          <p:cBhvr>
                                            <p:cTn id="36" dur="500" fill="hold"/>
                                            <p:tgtEl>
                                              <p:spTgt spid="37"/>
                                            </p:tgtEl>
                                            <p:attrNameLst>
                                              <p:attrName>style.rotation</p:attrName>
                                            </p:attrNameLst>
                                          </p:cBhvr>
                                          <p:tavLst>
                                            <p:tav tm="0">
                                              <p:val>
                                                <p:fltVal val="90"/>
                                              </p:val>
                                            </p:tav>
                                            <p:tav tm="100000">
                                              <p:val>
                                                <p:fltVal val="0"/>
                                              </p:val>
                                            </p:tav>
                                          </p:tavLst>
                                        </p:anim>
                                        <p:animEffect transition="in" filter="fade">
                                          <p:cBhvr>
                                            <p:cTn id="37" dur="500"/>
                                            <p:tgtEl>
                                              <p:spTgt spid="37"/>
                                            </p:tgtEl>
                                          </p:cBhvr>
                                        </p:animEffect>
                                      </p:childTnLst>
                                    </p:cTn>
                                  </p:par>
                                </p:childTnLst>
                              </p:cTn>
                            </p:par>
                            <p:par>
                              <p:cTn id="38" fill="hold">
                                <p:stCondLst>
                                  <p:cond delay="2500"/>
                                </p:stCondLst>
                                <p:childTnLst>
                                  <p:par>
                                    <p:cTn id="39" presetID="2" presetClass="entr" presetSubtype="12" fill="hold" grpId="0" nodeType="afterEffect" p14:presetBounceEnd="20000">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14:bounceEnd="20000">
                                          <p:cBhvr additive="base">
                                            <p:cTn id="41" dur="500" fill="hold"/>
                                            <p:tgtEl>
                                              <p:spTgt spid="38"/>
                                            </p:tgtEl>
                                            <p:attrNameLst>
                                              <p:attrName>ppt_x</p:attrName>
                                            </p:attrNameLst>
                                          </p:cBhvr>
                                          <p:tavLst>
                                            <p:tav tm="0">
                                              <p:val>
                                                <p:strVal val="0-#ppt_w/2"/>
                                              </p:val>
                                            </p:tav>
                                            <p:tav tm="100000">
                                              <p:val>
                                                <p:strVal val="#ppt_x"/>
                                              </p:val>
                                            </p:tav>
                                          </p:tavLst>
                                        </p:anim>
                                        <p:anim calcmode="lin" valueType="num" p14:bounceEnd="20000">
                                          <p:cBhvr additive="base">
                                            <p:cTn id="42" dur="500" fill="hold"/>
                                            <p:tgtEl>
                                              <p:spTgt spid="38"/>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31"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p:cTn id="46" dur="500" fill="hold"/>
                                            <p:tgtEl>
                                              <p:spTgt spid="42"/>
                                            </p:tgtEl>
                                            <p:attrNameLst>
                                              <p:attrName>ppt_w</p:attrName>
                                            </p:attrNameLst>
                                          </p:cBhvr>
                                          <p:tavLst>
                                            <p:tav tm="0">
                                              <p:val>
                                                <p:fltVal val="0"/>
                                              </p:val>
                                            </p:tav>
                                            <p:tav tm="100000">
                                              <p:val>
                                                <p:strVal val="#ppt_w"/>
                                              </p:val>
                                            </p:tav>
                                          </p:tavLst>
                                        </p:anim>
                                        <p:anim calcmode="lin" valueType="num">
                                          <p:cBhvr>
                                            <p:cTn id="47" dur="500" fill="hold"/>
                                            <p:tgtEl>
                                              <p:spTgt spid="42"/>
                                            </p:tgtEl>
                                            <p:attrNameLst>
                                              <p:attrName>ppt_h</p:attrName>
                                            </p:attrNameLst>
                                          </p:cBhvr>
                                          <p:tavLst>
                                            <p:tav tm="0">
                                              <p:val>
                                                <p:fltVal val="0"/>
                                              </p:val>
                                            </p:tav>
                                            <p:tav tm="100000">
                                              <p:val>
                                                <p:strVal val="#ppt_h"/>
                                              </p:val>
                                            </p:tav>
                                          </p:tavLst>
                                        </p:anim>
                                        <p:anim calcmode="lin" valueType="num">
                                          <p:cBhvr>
                                            <p:cTn id="48" dur="500" fill="hold"/>
                                            <p:tgtEl>
                                              <p:spTgt spid="42"/>
                                            </p:tgtEl>
                                            <p:attrNameLst>
                                              <p:attrName>style.rotation</p:attrName>
                                            </p:attrNameLst>
                                          </p:cBhvr>
                                          <p:tavLst>
                                            <p:tav tm="0">
                                              <p:val>
                                                <p:fltVal val="90"/>
                                              </p:val>
                                            </p:tav>
                                            <p:tav tm="100000">
                                              <p:val>
                                                <p:fltVal val="0"/>
                                              </p:val>
                                            </p:tav>
                                          </p:tavLst>
                                        </p:anim>
                                        <p:animEffect transition="in" filter="fade">
                                          <p:cBhvr>
                                            <p:cTn id="49" dur="500"/>
                                            <p:tgtEl>
                                              <p:spTgt spid="42"/>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36" grpId="0" animBg="1"/>
          <p:bldP spid="37" grpId="0"/>
          <p:bldP spid="38" grpId="0" animBg="1"/>
          <p:bldP spid="42" grpId="0"/>
          <p:bldP spid="4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2" presetClass="entr" presetSubtype="12"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0-#ppt_w/2"/>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 calcmode="lin" valueType="num">
                                          <p:cBhvr>
                                            <p:cTn id="36" dur="500" fill="hold"/>
                                            <p:tgtEl>
                                              <p:spTgt spid="37"/>
                                            </p:tgtEl>
                                            <p:attrNameLst>
                                              <p:attrName>style.rotation</p:attrName>
                                            </p:attrNameLst>
                                          </p:cBhvr>
                                          <p:tavLst>
                                            <p:tav tm="0">
                                              <p:val>
                                                <p:fltVal val="90"/>
                                              </p:val>
                                            </p:tav>
                                            <p:tav tm="100000">
                                              <p:val>
                                                <p:fltVal val="0"/>
                                              </p:val>
                                            </p:tav>
                                          </p:tavLst>
                                        </p:anim>
                                        <p:animEffect transition="in" filter="fade">
                                          <p:cBhvr>
                                            <p:cTn id="37" dur="500"/>
                                            <p:tgtEl>
                                              <p:spTgt spid="37"/>
                                            </p:tgtEl>
                                          </p:cBhvr>
                                        </p:animEffect>
                                      </p:childTnLst>
                                    </p:cTn>
                                  </p:par>
                                </p:childTnLst>
                              </p:cTn>
                            </p:par>
                            <p:par>
                              <p:cTn id="38" fill="hold">
                                <p:stCondLst>
                                  <p:cond delay="2500"/>
                                </p:stCondLst>
                                <p:childTnLst>
                                  <p:par>
                                    <p:cTn id="39" presetID="2" presetClass="entr" presetSubtype="1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0-#ppt_w/2"/>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31"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p:cTn id="46" dur="500" fill="hold"/>
                                            <p:tgtEl>
                                              <p:spTgt spid="42"/>
                                            </p:tgtEl>
                                            <p:attrNameLst>
                                              <p:attrName>ppt_w</p:attrName>
                                            </p:attrNameLst>
                                          </p:cBhvr>
                                          <p:tavLst>
                                            <p:tav tm="0">
                                              <p:val>
                                                <p:fltVal val="0"/>
                                              </p:val>
                                            </p:tav>
                                            <p:tav tm="100000">
                                              <p:val>
                                                <p:strVal val="#ppt_w"/>
                                              </p:val>
                                            </p:tav>
                                          </p:tavLst>
                                        </p:anim>
                                        <p:anim calcmode="lin" valueType="num">
                                          <p:cBhvr>
                                            <p:cTn id="47" dur="500" fill="hold"/>
                                            <p:tgtEl>
                                              <p:spTgt spid="42"/>
                                            </p:tgtEl>
                                            <p:attrNameLst>
                                              <p:attrName>ppt_h</p:attrName>
                                            </p:attrNameLst>
                                          </p:cBhvr>
                                          <p:tavLst>
                                            <p:tav tm="0">
                                              <p:val>
                                                <p:fltVal val="0"/>
                                              </p:val>
                                            </p:tav>
                                            <p:tav tm="100000">
                                              <p:val>
                                                <p:strVal val="#ppt_h"/>
                                              </p:val>
                                            </p:tav>
                                          </p:tavLst>
                                        </p:anim>
                                        <p:anim calcmode="lin" valueType="num">
                                          <p:cBhvr>
                                            <p:cTn id="48" dur="500" fill="hold"/>
                                            <p:tgtEl>
                                              <p:spTgt spid="42"/>
                                            </p:tgtEl>
                                            <p:attrNameLst>
                                              <p:attrName>style.rotation</p:attrName>
                                            </p:attrNameLst>
                                          </p:cBhvr>
                                          <p:tavLst>
                                            <p:tav tm="0">
                                              <p:val>
                                                <p:fltVal val="90"/>
                                              </p:val>
                                            </p:tav>
                                            <p:tav tm="100000">
                                              <p:val>
                                                <p:fltVal val="0"/>
                                              </p:val>
                                            </p:tav>
                                          </p:tavLst>
                                        </p:anim>
                                        <p:animEffect transition="in" filter="fade">
                                          <p:cBhvr>
                                            <p:cTn id="49" dur="500"/>
                                            <p:tgtEl>
                                              <p:spTgt spid="42"/>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36" grpId="0" animBg="1"/>
          <p:bldP spid="37" grpId="0"/>
          <p:bldP spid="38" grpId="0" animBg="1"/>
          <p:bldP spid="42" grpId="0"/>
          <p:bldP spid="43" grpId="0"/>
          <p:bldP spid="44"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5009437"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第八章：领导和保障</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5" name="Freeform 14"/>
          <p:cNvSpPr/>
          <p:nvPr/>
        </p:nvSpPr>
        <p:spPr bwMode="auto">
          <a:xfrm>
            <a:off x="603300" y="1764590"/>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solidFill>
              <a:effectLst/>
              <a:uLnTx/>
              <a:uFillTx/>
              <a:latin typeface="微软雅黑" panose="020B0503020204020204" pitchFamily="34" charset="-122"/>
              <a:cs typeface="+mn-cs"/>
            </a:endParaRPr>
          </a:p>
        </p:txBody>
      </p:sp>
      <p:sp>
        <p:nvSpPr>
          <p:cNvPr id="6" name="TextBox 11"/>
          <p:cNvSpPr txBox="1"/>
          <p:nvPr/>
        </p:nvSpPr>
        <p:spPr>
          <a:xfrm>
            <a:off x="900005" y="1894316"/>
            <a:ext cx="80983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E7E6E6"/>
                </a:solidFill>
                <a:effectLst/>
                <a:uLnTx/>
                <a:uFillTx/>
                <a:latin typeface="字魂35号-经典雅黑"/>
                <a:ea typeface="+mj-ea"/>
                <a:cs typeface="+mn-cs"/>
              </a:rPr>
              <a:t>34</a:t>
            </a:r>
            <a:endParaRPr kumimoji="0" lang="zh-CN" altLang="en-US" sz="4800" b="1" i="0" u="none" strike="noStrike" kern="1200" cap="none" spc="0" normalizeH="0" baseline="0" noProof="0" dirty="0">
              <a:ln>
                <a:noFill/>
              </a:ln>
              <a:solidFill>
                <a:srgbClr val="E7E6E6"/>
              </a:solidFill>
              <a:effectLst/>
              <a:uLnTx/>
              <a:uFillTx/>
              <a:latin typeface="字魂35号-经典雅黑"/>
              <a:ea typeface="+mj-ea"/>
              <a:cs typeface="+mn-cs"/>
            </a:endParaRPr>
          </a:p>
        </p:txBody>
      </p:sp>
      <p:sp>
        <p:nvSpPr>
          <p:cNvPr id="7" name="Freeform 14"/>
          <p:cNvSpPr/>
          <p:nvPr/>
        </p:nvSpPr>
        <p:spPr bwMode="auto">
          <a:xfrm>
            <a:off x="603300" y="3357563"/>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solidFill>
              <a:effectLst/>
              <a:uLnTx/>
              <a:uFillTx/>
              <a:latin typeface="微软雅黑" panose="020B0503020204020204" pitchFamily="34" charset="-122"/>
              <a:cs typeface="+mn-cs"/>
            </a:endParaRPr>
          </a:p>
        </p:txBody>
      </p:sp>
      <p:sp>
        <p:nvSpPr>
          <p:cNvPr id="8" name="TextBox 15"/>
          <p:cNvSpPr txBox="1"/>
          <p:nvPr/>
        </p:nvSpPr>
        <p:spPr>
          <a:xfrm>
            <a:off x="805600" y="3477130"/>
            <a:ext cx="11579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E7E6E6"/>
                </a:solidFill>
                <a:effectLst/>
                <a:uLnTx/>
                <a:uFillTx/>
                <a:latin typeface="字魂35号-经典雅黑"/>
                <a:ea typeface="+mj-ea"/>
                <a:cs typeface="+mn-cs"/>
              </a:rPr>
              <a:t>35</a:t>
            </a:r>
            <a:endParaRPr kumimoji="0" lang="zh-CN" altLang="en-US" sz="4800" b="1" i="0" u="none" strike="noStrike" kern="1200" cap="none" spc="0" normalizeH="0" baseline="0" noProof="0" dirty="0">
              <a:ln>
                <a:noFill/>
              </a:ln>
              <a:solidFill>
                <a:srgbClr val="E7E6E6"/>
              </a:solidFill>
              <a:effectLst/>
              <a:uLnTx/>
              <a:uFillTx/>
              <a:latin typeface="字魂35号-经典雅黑"/>
              <a:ea typeface="+mj-ea"/>
              <a:cs typeface="+mn-cs"/>
            </a:endParaRPr>
          </a:p>
        </p:txBody>
      </p:sp>
      <p:sp>
        <p:nvSpPr>
          <p:cNvPr id="9" name="Freeform 14"/>
          <p:cNvSpPr/>
          <p:nvPr/>
        </p:nvSpPr>
        <p:spPr bwMode="auto">
          <a:xfrm>
            <a:off x="603300" y="5070103"/>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solidFill>
              <a:effectLst/>
              <a:uLnTx/>
              <a:uFillTx/>
              <a:latin typeface="微软雅黑" panose="020B0503020204020204" pitchFamily="34" charset="-122"/>
              <a:cs typeface="+mn-cs"/>
            </a:endParaRPr>
          </a:p>
        </p:txBody>
      </p:sp>
      <p:sp>
        <p:nvSpPr>
          <p:cNvPr id="10" name="TextBox 15"/>
          <p:cNvSpPr txBox="1"/>
          <p:nvPr/>
        </p:nvSpPr>
        <p:spPr>
          <a:xfrm>
            <a:off x="805600" y="5189670"/>
            <a:ext cx="11579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E7E6E6"/>
                </a:solidFill>
                <a:effectLst/>
                <a:uLnTx/>
                <a:uFillTx/>
                <a:latin typeface="字魂35号-经典雅黑"/>
                <a:ea typeface="+mj-ea"/>
                <a:cs typeface="+mn-cs"/>
              </a:rPr>
              <a:t>36</a:t>
            </a:r>
            <a:endParaRPr kumimoji="0" lang="zh-CN" altLang="en-US" sz="4800" b="1" i="0" u="none" strike="noStrike" kern="1200" cap="none" spc="0" normalizeH="0" baseline="0" noProof="0" dirty="0">
              <a:ln>
                <a:noFill/>
              </a:ln>
              <a:solidFill>
                <a:srgbClr val="E7E6E6"/>
              </a:solidFill>
              <a:effectLst/>
              <a:uLnTx/>
              <a:uFillTx/>
              <a:latin typeface="字魂35号-经典雅黑"/>
              <a:ea typeface="+mj-ea"/>
              <a:cs typeface="+mn-cs"/>
            </a:endParaRPr>
          </a:p>
        </p:txBody>
      </p:sp>
      <p:sp>
        <p:nvSpPr>
          <p:cNvPr id="11" name="矩形 10"/>
          <p:cNvSpPr/>
          <p:nvPr/>
        </p:nvSpPr>
        <p:spPr>
          <a:xfrm>
            <a:off x="2057993" y="1352162"/>
            <a:ext cx="8870951" cy="156966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第三十四条：</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全面推行党组织书记抓基层党建述职评议考核。强化考核结果运用，考核结果在一定范围内通报，并作为企业领导人员政治素质考察和综合考核评价的重要依据。  　　</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企业党组织每年年初向上级党组织全面报告上年度党建工作情况，党组织领导班子成员定期向本企业党组织报告抓党建工作情况。</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2057993" y="4376927"/>
            <a:ext cx="8756651" cy="230832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第三十六条：</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根据企业职工人数和实际需要，配备一定比例专兼职党务工作人员。选优配强党组织书记，把党支部书记岗位作为培养选拔企业领导人员的重要台阶。注重选拔政治素质好、熟悉经营管理、作风正派、在职工群众中有威信的党员骨干做企业党建工作，把党务工作岗位作为培养企业复合型人才的重要平台。严格落实同职级、同待遇政策，推动党务工作人员与其他经营管理人员双向交流。 加强对党支部书记和党务工作人员的培训，确保党支部书记和党务工作人员每年至少参加</a:t>
            </a:r>
            <a:r>
              <a:rPr kumimoji="0" lang="en-US" altLang="zh-CN"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次集中培训。新任党支部书记一般应当在半年内完成任职培训。</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2057993" y="2849649"/>
            <a:ext cx="8756651" cy="156966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第三十五条：</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有企业党委按照有利于加强党的工作和精干高效协调原则，根据实际需要设立办公室、组织部、宣传部等工作机构，有关机构可以与企业职能相近的管理部门合署办公。领导人员管理和基层党组织建设一般由一个部门统一负责，分属两个部门的应当由同一个领导班子成员分管。</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2" presetClass="entr" presetSubtype="12" fill="hold" grpId="0" nodeType="afterEffect" p14:presetBounceEnd="20000">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14:bounceEnd="20000">
                                          <p:cBhvr additive="base">
                                            <p:cTn id="29" dur="500" fill="hold"/>
                                            <p:tgtEl>
                                              <p:spTgt spid="5"/>
                                            </p:tgtEl>
                                            <p:attrNameLst>
                                              <p:attrName>ppt_x</p:attrName>
                                            </p:attrNameLst>
                                          </p:cBhvr>
                                          <p:tavLst>
                                            <p:tav tm="0">
                                              <p:val>
                                                <p:strVal val="0-#ppt_w/2"/>
                                              </p:val>
                                            </p:tav>
                                            <p:tav tm="100000">
                                              <p:val>
                                                <p:strVal val="#ppt_x"/>
                                              </p:val>
                                            </p:tav>
                                          </p:tavLst>
                                        </p:anim>
                                        <p:anim calcmode="lin" valueType="num" p14:bounceEnd="20000">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 calcmode="lin" valueType="num">
                                          <p:cBhvr>
                                            <p:cTn id="36" dur="500" fill="hold"/>
                                            <p:tgtEl>
                                              <p:spTgt spid="6"/>
                                            </p:tgtEl>
                                            <p:attrNameLst>
                                              <p:attrName>style.rotation</p:attrName>
                                            </p:attrNameLst>
                                          </p:cBhvr>
                                          <p:tavLst>
                                            <p:tav tm="0">
                                              <p:val>
                                                <p:fltVal val="90"/>
                                              </p:val>
                                            </p:tav>
                                            <p:tav tm="100000">
                                              <p:val>
                                                <p:fltVal val="0"/>
                                              </p:val>
                                            </p:tav>
                                          </p:tavLst>
                                        </p:anim>
                                        <p:animEffect transition="in" filter="fade">
                                          <p:cBhvr>
                                            <p:cTn id="37" dur="500"/>
                                            <p:tgtEl>
                                              <p:spTgt spid="6"/>
                                            </p:tgtEl>
                                          </p:cBhvr>
                                        </p:animEffect>
                                      </p:childTnLst>
                                    </p:cTn>
                                  </p:par>
                                </p:childTnLst>
                              </p:cTn>
                            </p:par>
                            <p:par>
                              <p:cTn id="38" fill="hold">
                                <p:stCondLst>
                                  <p:cond delay="2500"/>
                                </p:stCondLst>
                                <p:childTnLst>
                                  <p:par>
                                    <p:cTn id="39" presetID="2" presetClass="entr" presetSubtype="12" fill="hold" grpId="0" nodeType="afterEffect" p14:presetBounceEnd="20000">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14:bounceEnd="20000">
                                          <p:cBhvr additive="base">
                                            <p:cTn id="41" dur="50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31"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 calcmode="lin" valueType="num">
                                          <p:cBhvr>
                                            <p:cTn id="48" dur="500" fill="hold"/>
                                            <p:tgtEl>
                                              <p:spTgt spid="8"/>
                                            </p:tgtEl>
                                            <p:attrNameLst>
                                              <p:attrName>style.rotation</p:attrName>
                                            </p:attrNameLst>
                                          </p:cBhvr>
                                          <p:tavLst>
                                            <p:tav tm="0">
                                              <p:val>
                                                <p:fltVal val="90"/>
                                              </p:val>
                                            </p:tav>
                                            <p:tav tm="100000">
                                              <p:val>
                                                <p:fltVal val="0"/>
                                              </p:val>
                                            </p:tav>
                                          </p:tavLst>
                                        </p:anim>
                                        <p:animEffect transition="in" filter="fade">
                                          <p:cBhvr>
                                            <p:cTn id="49" dur="500"/>
                                            <p:tgtEl>
                                              <p:spTgt spid="8"/>
                                            </p:tgtEl>
                                          </p:cBhvr>
                                        </p:animEffect>
                                      </p:childTnLst>
                                    </p:cTn>
                                  </p:par>
                                </p:childTnLst>
                              </p:cTn>
                            </p:par>
                            <p:par>
                              <p:cTn id="50" fill="hold">
                                <p:stCondLst>
                                  <p:cond delay="3500"/>
                                </p:stCondLst>
                                <p:childTnLst>
                                  <p:par>
                                    <p:cTn id="51" presetID="2" presetClass="entr" presetSubtype="12" fill="hold" grpId="0" nodeType="afterEffect" p14:presetBounceEnd="20000">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14:bounceEnd="20000">
                                          <p:cBhvr additive="base">
                                            <p:cTn id="53" dur="500" fill="hold"/>
                                            <p:tgtEl>
                                              <p:spTgt spid="9"/>
                                            </p:tgtEl>
                                            <p:attrNameLst>
                                              <p:attrName>ppt_x</p:attrName>
                                            </p:attrNameLst>
                                          </p:cBhvr>
                                          <p:tavLst>
                                            <p:tav tm="0">
                                              <p:val>
                                                <p:strVal val="0-#ppt_w/2"/>
                                              </p:val>
                                            </p:tav>
                                            <p:tav tm="100000">
                                              <p:val>
                                                <p:strVal val="#ppt_x"/>
                                              </p:val>
                                            </p:tav>
                                          </p:tavLst>
                                        </p:anim>
                                        <p:anim calcmode="lin" valueType="num" p14:bounceEnd="20000">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4000"/>
                                </p:stCondLst>
                                <p:childTnLst>
                                  <p:par>
                                    <p:cTn id="56" presetID="31"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 calcmode="lin" valueType="num">
                                          <p:cBhvr>
                                            <p:cTn id="60" dur="500" fill="hold"/>
                                            <p:tgtEl>
                                              <p:spTgt spid="10"/>
                                            </p:tgtEl>
                                            <p:attrNameLst>
                                              <p:attrName>style.rotation</p:attrName>
                                            </p:attrNameLst>
                                          </p:cBhvr>
                                          <p:tavLst>
                                            <p:tav tm="0">
                                              <p:val>
                                                <p:fltVal val="90"/>
                                              </p:val>
                                            </p:tav>
                                            <p:tav tm="100000">
                                              <p:val>
                                                <p:fltVal val="0"/>
                                              </p:val>
                                            </p:tav>
                                          </p:tavLst>
                                        </p:anim>
                                        <p:animEffect transition="in" filter="fade">
                                          <p:cBhvr>
                                            <p:cTn id="61" dur="500"/>
                                            <p:tgtEl>
                                              <p:spTgt spid="10"/>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5" grpId="0" animBg="1"/>
          <p:bldP spid="6" grpId="0"/>
          <p:bldP spid="7" grpId="0" animBg="1"/>
          <p:bldP spid="8" grpId="0"/>
          <p:bldP spid="9" grpId="0" animBg="1"/>
          <p:bldP spid="10" grpId="0"/>
          <p:bldP spid="11" grpId="0"/>
          <p:bldP spid="12" grpId="0"/>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2" presetClass="entr" presetSubtype="12"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 calcmode="lin" valueType="num">
                                          <p:cBhvr>
                                            <p:cTn id="36" dur="500" fill="hold"/>
                                            <p:tgtEl>
                                              <p:spTgt spid="6"/>
                                            </p:tgtEl>
                                            <p:attrNameLst>
                                              <p:attrName>style.rotation</p:attrName>
                                            </p:attrNameLst>
                                          </p:cBhvr>
                                          <p:tavLst>
                                            <p:tav tm="0">
                                              <p:val>
                                                <p:fltVal val="90"/>
                                              </p:val>
                                            </p:tav>
                                            <p:tav tm="100000">
                                              <p:val>
                                                <p:fltVal val="0"/>
                                              </p:val>
                                            </p:tav>
                                          </p:tavLst>
                                        </p:anim>
                                        <p:animEffect transition="in" filter="fade">
                                          <p:cBhvr>
                                            <p:cTn id="37" dur="500"/>
                                            <p:tgtEl>
                                              <p:spTgt spid="6"/>
                                            </p:tgtEl>
                                          </p:cBhvr>
                                        </p:animEffect>
                                      </p:childTnLst>
                                    </p:cTn>
                                  </p:par>
                                </p:childTnLst>
                              </p:cTn>
                            </p:par>
                            <p:par>
                              <p:cTn id="38" fill="hold">
                                <p:stCondLst>
                                  <p:cond delay="2500"/>
                                </p:stCondLst>
                                <p:childTnLst>
                                  <p:par>
                                    <p:cTn id="39" presetID="2" presetClass="entr" presetSubtype="12"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31"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 calcmode="lin" valueType="num">
                                          <p:cBhvr>
                                            <p:cTn id="48" dur="500" fill="hold"/>
                                            <p:tgtEl>
                                              <p:spTgt spid="8"/>
                                            </p:tgtEl>
                                            <p:attrNameLst>
                                              <p:attrName>style.rotation</p:attrName>
                                            </p:attrNameLst>
                                          </p:cBhvr>
                                          <p:tavLst>
                                            <p:tav tm="0">
                                              <p:val>
                                                <p:fltVal val="90"/>
                                              </p:val>
                                            </p:tav>
                                            <p:tav tm="100000">
                                              <p:val>
                                                <p:fltVal val="0"/>
                                              </p:val>
                                            </p:tav>
                                          </p:tavLst>
                                        </p:anim>
                                        <p:animEffect transition="in" filter="fade">
                                          <p:cBhvr>
                                            <p:cTn id="49" dur="500"/>
                                            <p:tgtEl>
                                              <p:spTgt spid="8"/>
                                            </p:tgtEl>
                                          </p:cBhvr>
                                        </p:animEffect>
                                      </p:childTnLst>
                                    </p:cTn>
                                  </p:par>
                                </p:childTnLst>
                              </p:cTn>
                            </p:par>
                            <p:par>
                              <p:cTn id="50" fill="hold">
                                <p:stCondLst>
                                  <p:cond delay="3500"/>
                                </p:stCondLst>
                                <p:childTnLst>
                                  <p:par>
                                    <p:cTn id="51" presetID="2" presetClass="entr" presetSubtype="12"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4000"/>
                                </p:stCondLst>
                                <p:childTnLst>
                                  <p:par>
                                    <p:cTn id="56" presetID="31"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 calcmode="lin" valueType="num">
                                          <p:cBhvr>
                                            <p:cTn id="60" dur="500" fill="hold"/>
                                            <p:tgtEl>
                                              <p:spTgt spid="10"/>
                                            </p:tgtEl>
                                            <p:attrNameLst>
                                              <p:attrName>style.rotation</p:attrName>
                                            </p:attrNameLst>
                                          </p:cBhvr>
                                          <p:tavLst>
                                            <p:tav tm="0">
                                              <p:val>
                                                <p:fltVal val="90"/>
                                              </p:val>
                                            </p:tav>
                                            <p:tav tm="100000">
                                              <p:val>
                                                <p:fltVal val="0"/>
                                              </p:val>
                                            </p:tav>
                                          </p:tavLst>
                                        </p:anim>
                                        <p:animEffect transition="in" filter="fade">
                                          <p:cBhvr>
                                            <p:cTn id="61" dur="500"/>
                                            <p:tgtEl>
                                              <p:spTgt spid="10"/>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5" grpId="0" animBg="1"/>
          <p:bldP spid="6" grpId="0"/>
          <p:bldP spid="7" grpId="0" animBg="1"/>
          <p:bldP spid="8" grpId="0"/>
          <p:bldP spid="9" grpId="0" animBg="1"/>
          <p:bldP spid="10" grpId="0"/>
          <p:bldP spid="11" grpId="0"/>
          <p:bldP spid="12" grpId="0"/>
          <p:bldP spid="13" grpId="0"/>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5009437"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第八章：领导和保障</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sp>
        <p:nvSpPr>
          <p:cNvPr id="36" name="Freeform 14"/>
          <p:cNvSpPr/>
          <p:nvPr/>
        </p:nvSpPr>
        <p:spPr bwMode="auto">
          <a:xfrm>
            <a:off x="603300" y="1764590"/>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solidFill>
              <a:effectLst/>
              <a:uLnTx/>
              <a:uFillTx/>
              <a:latin typeface="微软雅黑" panose="020B0503020204020204" pitchFamily="34" charset="-122"/>
              <a:cs typeface="+mn-cs"/>
            </a:endParaRPr>
          </a:p>
        </p:txBody>
      </p:sp>
      <p:sp>
        <p:nvSpPr>
          <p:cNvPr id="37" name="TextBox 11"/>
          <p:cNvSpPr txBox="1"/>
          <p:nvPr/>
        </p:nvSpPr>
        <p:spPr>
          <a:xfrm>
            <a:off x="900005" y="1894316"/>
            <a:ext cx="80983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E7E6E6"/>
                </a:solidFill>
                <a:effectLst/>
                <a:uLnTx/>
                <a:uFillTx/>
                <a:latin typeface="字魂35号-经典雅黑"/>
                <a:ea typeface="+mj-ea"/>
                <a:cs typeface="+mn-cs"/>
              </a:rPr>
              <a:t>37</a:t>
            </a:r>
            <a:endParaRPr kumimoji="0" lang="zh-CN" altLang="en-US" sz="4800" b="1" i="0" u="none" strike="noStrike" kern="1200" cap="none" spc="0" normalizeH="0" baseline="0" noProof="0" dirty="0">
              <a:ln>
                <a:noFill/>
              </a:ln>
              <a:solidFill>
                <a:srgbClr val="E7E6E6"/>
              </a:solidFill>
              <a:effectLst/>
              <a:uLnTx/>
              <a:uFillTx/>
              <a:latin typeface="字魂35号-经典雅黑"/>
              <a:ea typeface="+mj-ea"/>
              <a:cs typeface="+mn-cs"/>
            </a:endParaRPr>
          </a:p>
        </p:txBody>
      </p:sp>
      <p:sp>
        <p:nvSpPr>
          <p:cNvPr id="38" name="Freeform 14"/>
          <p:cNvSpPr/>
          <p:nvPr/>
        </p:nvSpPr>
        <p:spPr bwMode="auto">
          <a:xfrm>
            <a:off x="603300" y="4360622"/>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solidFill>
              <a:effectLst/>
              <a:uLnTx/>
              <a:uFillTx/>
              <a:latin typeface="微软雅黑" panose="020B0503020204020204" pitchFamily="34" charset="-122"/>
              <a:cs typeface="+mn-cs"/>
            </a:endParaRPr>
          </a:p>
        </p:txBody>
      </p:sp>
      <p:sp>
        <p:nvSpPr>
          <p:cNvPr id="42" name="TextBox 15"/>
          <p:cNvSpPr txBox="1"/>
          <p:nvPr/>
        </p:nvSpPr>
        <p:spPr>
          <a:xfrm>
            <a:off x="805600" y="4480189"/>
            <a:ext cx="11579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E7E6E6"/>
                </a:solidFill>
                <a:effectLst/>
                <a:uLnTx/>
                <a:uFillTx/>
                <a:latin typeface="字魂35号-经典雅黑"/>
                <a:ea typeface="+mj-ea"/>
                <a:cs typeface="+mn-cs"/>
              </a:rPr>
              <a:t>38</a:t>
            </a:r>
            <a:endParaRPr kumimoji="0" lang="zh-CN" altLang="en-US" sz="4800" b="1" i="0" u="none" strike="noStrike" kern="1200" cap="none" spc="0" normalizeH="0" baseline="0" noProof="0" dirty="0">
              <a:ln>
                <a:noFill/>
              </a:ln>
              <a:solidFill>
                <a:srgbClr val="E7E6E6"/>
              </a:solidFill>
              <a:effectLst/>
              <a:uLnTx/>
              <a:uFillTx/>
              <a:latin typeface="字魂35号-经典雅黑"/>
              <a:ea typeface="+mj-ea"/>
              <a:cs typeface="+mn-cs"/>
            </a:endParaRPr>
          </a:p>
        </p:txBody>
      </p:sp>
      <p:sp>
        <p:nvSpPr>
          <p:cNvPr id="11" name="矩形 10"/>
          <p:cNvSpPr/>
          <p:nvPr/>
        </p:nvSpPr>
        <p:spPr>
          <a:xfrm>
            <a:off x="2057993" y="1861588"/>
            <a:ext cx="8870951" cy="230832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第三十七条：</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通过纳入管理费用、党费留存等渠道，保障企业党组织工作经费，并向生产经营一线倾斜。纳入管理费用的部分，一般按照企业上年度职工工资总额</a:t>
            </a:r>
            <a:r>
              <a:rPr kumimoji="0" lang="en-US" altLang="zh-CN"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的比例安排，由企业纳入年度预算。整合利用各类资源，建好用好党组织活动阵地。  　　</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建立党支部工作经常性督查指导机制，推进党支部标准化、规范化建设，抓好软弱涣散基层党组织整顿提升。注重运用网络信息化手段和新媒体平台，增强党组织活动和党员教育管理工作的吸引力、实效性。</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2057993" y="4517699"/>
            <a:ext cx="8756651" cy="79348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第三十八条：</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坚持有责必问、失责必究。对国有企业党的建设思想不重视、工作不得力的，应当及时提醒、约谈或者通报批评，限期整改。对违反本条例规定的，按照有关规定追究责任。</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2" presetClass="entr" presetSubtype="12" fill="hold" grpId="0" nodeType="afterEffect" p14:presetBounceEnd="20000">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14:bounceEnd="20000">
                                          <p:cBhvr additive="base">
                                            <p:cTn id="29" dur="500" fill="hold"/>
                                            <p:tgtEl>
                                              <p:spTgt spid="36"/>
                                            </p:tgtEl>
                                            <p:attrNameLst>
                                              <p:attrName>ppt_x</p:attrName>
                                            </p:attrNameLst>
                                          </p:cBhvr>
                                          <p:tavLst>
                                            <p:tav tm="0">
                                              <p:val>
                                                <p:strVal val="0-#ppt_w/2"/>
                                              </p:val>
                                            </p:tav>
                                            <p:tav tm="100000">
                                              <p:val>
                                                <p:strVal val="#ppt_x"/>
                                              </p:val>
                                            </p:tav>
                                          </p:tavLst>
                                        </p:anim>
                                        <p:anim calcmode="lin" valueType="num" p14:bounceEnd="20000">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 calcmode="lin" valueType="num">
                                          <p:cBhvr>
                                            <p:cTn id="36" dur="500" fill="hold"/>
                                            <p:tgtEl>
                                              <p:spTgt spid="37"/>
                                            </p:tgtEl>
                                            <p:attrNameLst>
                                              <p:attrName>style.rotation</p:attrName>
                                            </p:attrNameLst>
                                          </p:cBhvr>
                                          <p:tavLst>
                                            <p:tav tm="0">
                                              <p:val>
                                                <p:fltVal val="90"/>
                                              </p:val>
                                            </p:tav>
                                            <p:tav tm="100000">
                                              <p:val>
                                                <p:fltVal val="0"/>
                                              </p:val>
                                            </p:tav>
                                          </p:tavLst>
                                        </p:anim>
                                        <p:animEffect transition="in" filter="fade">
                                          <p:cBhvr>
                                            <p:cTn id="37" dur="500"/>
                                            <p:tgtEl>
                                              <p:spTgt spid="37"/>
                                            </p:tgtEl>
                                          </p:cBhvr>
                                        </p:animEffect>
                                      </p:childTnLst>
                                    </p:cTn>
                                  </p:par>
                                </p:childTnLst>
                              </p:cTn>
                            </p:par>
                            <p:par>
                              <p:cTn id="38" fill="hold">
                                <p:stCondLst>
                                  <p:cond delay="2500"/>
                                </p:stCondLst>
                                <p:childTnLst>
                                  <p:par>
                                    <p:cTn id="39" presetID="2" presetClass="entr" presetSubtype="12" fill="hold" grpId="0" nodeType="afterEffect" p14:presetBounceEnd="20000">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14:bounceEnd="20000">
                                          <p:cBhvr additive="base">
                                            <p:cTn id="41" dur="500" fill="hold"/>
                                            <p:tgtEl>
                                              <p:spTgt spid="38"/>
                                            </p:tgtEl>
                                            <p:attrNameLst>
                                              <p:attrName>ppt_x</p:attrName>
                                            </p:attrNameLst>
                                          </p:cBhvr>
                                          <p:tavLst>
                                            <p:tav tm="0">
                                              <p:val>
                                                <p:strVal val="0-#ppt_w/2"/>
                                              </p:val>
                                            </p:tav>
                                            <p:tav tm="100000">
                                              <p:val>
                                                <p:strVal val="#ppt_x"/>
                                              </p:val>
                                            </p:tav>
                                          </p:tavLst>
                                        </p:anim>
                                        <p:anim calcmode="lin" valueType="num" p14:bounceEnd="20000">
                                          <p:cBhvr additive="base">
                                            <p:cTn id="42" dur="500" fill="hold"/>
                                            <p:tgtEl>
                                              <p:spTgt spid="38"/>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31"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p:cTn id="46" dur="500" fill="hold"/>
                                            <p:tgtEl>
                                              <p:spTgt spid="42"/>
                                            </p:tgtEl>
                                            <p:attrNameLst>
                                              <p:attrName>ppt_w</p:attrName>
                                            </p:attrNameLst>
                                          </p:cBhvr>
                                          <p:tavLst>
                                            <p:tav tm="0">
                                              <p:val>
                                                <p:fltVal val="0"/>
                                              </p:val>
                                            </p:tav>
                                            <p:tav tm="100000">
                                              <p:val>
                                                <p:strVal val="#ppt_w"/>
                                              </p:val>
                                            </p:tav>
                                          </p:tavLst>
                                        </p:anim>
                                        <p:anim calcmode="lin" valueType="num">
                                          <p:cBhvr>
                                            <p:cTn id="47" dur="500" fill="hold"/>
                                            <p:tgtEl>
                                              <p:spTgt spid="42"/>
                                            </p:tgtEl>
                                            <p:attrNameLst>
                                              <p:attrName>ppt_h</p:attrName>
                                            </p:attrNameLst>
                                          </p:cBhvr>
                                          <p:tavLst>
                                            <p:tav tm="0">
                                              <p:val>
                                                <p:fltVal val="0"/>
                                              </p:val>
                                            </p:tav>
                                            <p:tav tm="100000">
                                              <p:val>
                                                <p:strVal val="#ppt_h"/>
                                              </p:val>
                                            </p:tav>
                                          </p:tavLst>
                                        </p:anim>
                                        <p:anim calcmode="lin" valueType="num">
                                          <p:cBhvr>
                                            <p:cTn id="48" dur="500" fill="hold"/>
                                            <p:tgtEl>
                                              <p:spTgt spid="42"/>
                                            </p:tgtEl>
                                            <p:attrNameLst>
                                              <p:attrName>style.rotation</p:attrName>
                                            </p:attrNameLst>
                                          </p:cBhvr>
                                          <p:tavLst>
                                            <p:tav tm="0">
                                              <p:val>
                                                <p:fltVal val="90"/>
                                              </p:val>
                                            </p:tav>
                                            <p:tav tm="100000">
                                              <p:val>
                                                <p:fltVal val="0"/>
                                              </p:val>
                                            </p:tav>
                                          </p:tavLst>
                                        </p:anim>
                                        <p:animEffect transition="in" filter="fade">
                                          <p:cBhvr>
                                            <p:cTn id="49" dur="500"/>
                                            <p:tgtEl>
                                              <p:spTgt spid="42"/>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36" grpId="0" animBg="1"/>
          <p:bldP spid="37" grpId="0"/>
          <p:bldP spid="38" grpId="0" animBg="1"/>
          <p:bldP spid="42" grpId="0"/>
          <p:bldP spid="11" grpId="0"/>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2" presetClass="entr" presetSubtype="12"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0-#ppt_w/2"/>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 calcmode="lin" valueType="num">
                                          <p:cBhvr>
                                            <p:cTn id="36" dur="500" fill="hold"/>
                                            <p:tgtEl>
                                              <p:spTgt spid="37"/>
                                            </p:tgtEl>
                                            <p:attrNameLst>
                                              <p:attrName>style.rotation</p:attrName>
                                            </p:attrNameLst>
                                          </p:cBhvr>
                                          <p:tavLst>
                                            <p:tav tm="0">
                                              <p:val>
                                                <p:fltVal val="90"/>
                                              </p:val>
                                            </p:tav>
                                            <p:tav tm="100000">
                                              <p:val>
                                                <p:fltVal val="0"/>
                                              </p:val>
                                            </p:tav>
                                          </p:tavLst>
                                        </p:anim>
                                        <p:animEffect transition="in" filter="fade">
                                          <p:cBhvr>
                                            <p:cTn id="37" dur="500"/>
                                            <p:tgtEl>
                                              <p:spTgt spid="37"/>
                                            </p:tgtEl>
                                          </p:cBhvr>
                                        </p:animEffect>
                                      </p:childTnLst>
                                    </p:cTn>
                                  </p:par>
                                </p:childTnLst>
                              </p:cTn>
                            </p:par>
                            <p:par>
                              <p:cTn id="38" fill="hold">
                                <p:stCondLst>
                                  <p:cond delay="2500"/>
                                </p:stCondLst>
                                <p:childTnLst>
                                  <p:par>
                                    <p:cTn id="39" presetID="2" presetClass="entr" presetSubtype="1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0-#ppt_w/2"/>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31"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p:cTn id="46" dur="500" fill="hold"/>
                                            <p:tgtEl>
                                              <p:spTgt spid="42"/>
                                            </p:tgtEl>
                                            <p:attrNameLst>
                                              <p:attrName>ppt_w</p:attrName>
                                            </p:attrNameLst>
                                          </p:cBhvr>
                                          <p:tavLst>
                                            <p:tav tm="0">
                                              <p:val>
                                                <p:fltVal val="0"/>
                                              </p:val>
                                            </p:tav>
                                            <p:tav tm="100000">
                                              <p:val>
                                                <p:strVal val="#ppt_w"/>
                                              </p:val>
                                            </p:tav>
                                          </p:tavLst>
                                        </p:anim>
                                        <p:anim calcmode="lin" valueType="num">
                                          <p:cBhvr>
                                            <p:cTn id="47" dur="500" fill="hold"/>
                                            <p:tgtEl>
                                              <p:spTgt spid="42"/>
                                            </p:tgtEl>
                                            <p:attrNameLst>
                                              <p:attrName>ppt_h</p:attrName>
                                            </p:attrNameLst>
                                          </p:cBhvr>
                                          <p:tavLst>
                                            <p:tav tm="0">
                                              <p:val>
                                                <p:fltVal val="0"/>
                                              </p:val>
                                            </p:tav>
                                            <p:tav tm="100000">
                                              <p:val>
                                                <p:strVal val="#ppt_h"/>
                                              </p:val>
                                            </p:tav>
                                          </p:tavLst>
                                        </p:anim>
                                        <p:anim calcmode="lin" valueType="num">
                                          <p:cBhvr>
                                            <p:cTn id="48" dur="500" fill="hold"/>
                                            <p:tgtEl>
                                              <p:spTgt spid="42"/>
                                            </p:tgtEl>
                                            <p:attrNameLst>
                                              <p:attrName>style.rotation</p:attrName>
                                            </p:attrNameLst>
                                          </p:cBhvr>
                                          <p:tavLst>
                                            <p:tav tm="0">
                                              <p:val>
                                                <p:fltVal val="90"/>
                                              </p:val>
                                            </p:tav>
                                            <p:tav tm="100000">
                                              <p:val>
                                                <p:fltVal val="0"/>
                                              </p:val>
                                            </p:tav>
                                          </p:tavLst>
                                        </p:anim>
                                        <p:animEffect transition="in" filter="fade">
                                          <p:cBhvr>
                                            <p:cTn id="49" dur="500"/>
                                            <p:tgtEl>
                                              <p:spTgt spid="42"/>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36" grpId="0" animBg="1"/>
          <p:bldP spid="37" grpId="0"/>
          <p:bldP spid="38" grpId="0" animBg="1"/>
          <p:bldP spid="42" grpId="0"/>
          <p:bldP spid="11" grpId="0"/>
          <p:bldP spid="12" grpId="0"/>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36"/>
            <a:ext cx="12192000" cy="6810327"/>
          </a:xfrm>
          <a:prstGeom prst="rect">
            <a:avLst/>
          </a:prstGeom>
        </p:spPr>
      </p:pic>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t="65660"/>
          <a:stretch>
            <a:fillRect/>
          </a:stretch>
        </p:blipFill>
        <p:spPr>
          <a:xfrm>
            <a:off x="0" y="4720536"/>
            <a:ext cx="12192000" cy="2120425"/>
          </a:xfrm>
          <a:prstGeom prst="rect">
            <a:avLst/>
          </a:prstGeom>
        </p:spPr>
      </p:pic>
      <p:pic>
        <p:nvPicPr>
          <p:cNvPr id="14" name="图片 13"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62" r="63690" b="85004"/>
          <a:stretch>
            <a:fillRect/>
          </a:stretch>
        </p:blipFill>
        <p:spPr>
          <a:xfrm>
            <a:off x="0" y="-59611"/>
            <a:ext cx="5734783" cy="1289321"/>
          </a:xfrm>
          <a:prstGeom prst="rect">
            <a:avLst/>
          </a:prstGeom>
        </p:spPr>
      </p:pic>
      <p:pic>
        <p:nvPicPr>
          <p:cNvPr id="104" name="图片 103" descr="图片包含 游戏机, 灯, 笔记本&#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2257" y="0"/>
            <a:ext cx="1741990" cy="1741990"/>
          </a:xfrm>
          <a:prstGeom prst="rect">
            <a:avLst/>
          </a:prstGeom>
        </p:spPr>
      </p:pic>
      <p:grpSp>
        <p:nvGrpSpPr>
          <p:cNvPr id="20" name="组合 19"/>
          <p:cNvGrpSpPr/>
          <p:nvPr/>
        </p:nvGrpSpPr>
        <p:grpSpPr>
          <a:xfrm>
            <a:off x="4429775" y="2720831"/>
            <a:ext cx="4541471" cy="908864"/>
            <a:chOff x="5180277" y="1851190"/>
            <a:chExt cx="4541471" cy="908864"/>
          </a:xfrm>
        </p:grpSpPr>
        <p:sp>
          <p:nvSpPr>
            <p:cNvPr id="21" name="矩形: 对角圆角 20"/>
            <p:cNvSpPr/>
            <p:nvPr/>
          </p:nvSpPr>
          <p:spPr>
            <a:xfrm>
              <a:off x="5509103" y="1979557"/>
              <a:ext cx="3883820" cy="652131"/>
            </a:xfrm>
            <a:prstGeom prst="round2Diag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5180277" y="1851190"/>
              <a:ext cx="4541471" cy="908864"/>
            </a:xfrm>
            <a:prstGeom prst="round2DiagRect">
              <a:avLst>
                <a:gd name="adj1" fmla="val 50000"/>
                <a:gd name="adj2" fmla="val 0"/>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第九章：附则</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3" name="Freeform 29"/>
          <p:cNvSpPr/>
          <p:nvPr/>
        </p:nvSpPr>
        <p:spPr bwMode="auto">
          <a:xfrm>
            <a:off x="3188871" y="2597454"/>
            <a:ext cx="1184095" cy="105810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104"/>
                                        </p:tgtEl>
                                        <p:attrNameLst>
                                          <p:attrName>style.visibility</p:attrName>
                                        </p:attrNameLst>
                                      </p:cBhvr>
                                      <p:to>
                                        <p:strVal val="visible"/>
                                      </p:to>
                                    </p:set>
                                    <p:anim calcmode="lin" valueType="num">
                                      <p:cBhvr additive="base">
                                        <p:cTn id="18" dur="500" fill="hold"/>
                                        <p:tgtEl>
                                          <p:spTgt spid="104"/>
                                        </p:tgtEl>
                                        <p:attrNameLst>
                                          <p:attrName>ppt_x</p:attrName>
                                        </p:attrNameLst>
                                      </p:cBhvr>
                                      <p:tavLst>
                                        <p:tav tm="0">
                                          <p:val>
                                            <p:strVal val="1+#ppt_w/2"/>
                                          </p:val>
                                        </p:tav>
                                        <p:tav tm="100000">
                                          <p:val>
                                            <p:strVal val="#ppt_x"/>
                                          </p:val>
                                        </p:tav>
                                      </p:tavLst>
                                    </p:anim>
                                    <p:anim calcmode="lin" valueType="num">
                                      <p:cBhvr additive="base">
                                        <p:cTn id="19" dur="500" fill="hold"/>
                                        <p:tgtEl>
                                          <p:spTgt spid="10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5009437"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rPr>
              <a:t>第九章：附则</a:t>
            </a:r>
            <a:endParaRPr kumimoji="0" lang="zh-CN" altLang="en-US" sz="2800" b="1" i="0" u="none" strike="noStrike" kern="0" cap="none" spc="0" normalizeH="0" baseline="0" noProof="0" dirty="0">
              <a:ln>
                <a:noFill/>
              </a:ln>
              <a:solidFill>
                <a:srgbClr val="C00000"/>
              </a:solidFill>
              <a:effectLst/>
              <a:uLnTx/>
              <a:uFillTx/>
              <a:latin typeface="字魂35号-经典雅黑"/>
              <a:ea typeface="微软雅黑" panose="020B0503020204020204" pitchFamily="34" charset="-122"/>
              <a:cs typeface="胡晓波男神体" panose="02010600030101010101" pitchFamily="2" charset="-122"/>
            </a:endParaRPr>
          </a:p>
        </p:txBody>
      </p:sp>
      <p:grpSp>
        <p:nvGrpSpPr>
          <p:cNvPr id="5" name="组合 4"/>
          <p:cNvGrpSpPr/>
          <p:nvPr/>
        </p:nvGrpSpPr>
        <p:grpSpPr>
          <a:xfrm>
            <a:off x="859671" y="2829950"/>
            <a:ext cx="2276439" cy="1822912"/>
            <a:chOff x="952269" y="3015145"/>
            <a:chExt cx="2276439" cy="1822912"/>
          </a:xfrm>
        </p:grpSpPr>
        <p:sp>
          <p:nvSpPr>
            <p:cNvPr id="6" name="椭圆 5"/>
            <p:cNvSpPr/>
            <p:nvPr/>
          </p:nvSpPr>
          <p:spPr>
            <a:xfrm>
              <a:off x="1200215" y="3015145"/>
              <a:ext cx="1822912" cy="1822912"/>
            </a:xfrm>
            <a:prstGeom prst="ellipse">
              <a:avLst/>
            </a:prstGeom>
            <a:solidFill>
              <a:srgbClr val="C00000"/>
            </a:solidFill>
            <a:ln w="57150">
              <a:solidFill>
                <a:schemeClr val="bg1"/>
              </a:solid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a:bodyP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文本框 45"/>
            <p:cNvSpPr txBox="1"/>
            <p:nvPr/>
          </p:nvSpPr>
          <p:spPr>
            <a:xfrm>
              <a:off x="952269" y="3608140"/>
              <a:ext cx="2276439" cy="651049"/>
            </a:xfrm>
            <a:prstGeom prst="rect">
              <a:avLst/>
            </a:prstGeom>
            <a:noFill/>
          </p:spPr>
          <p:txBody>
            <a:bodyPr wrap="square" rtlCol="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附则</a:t>
              </a:r>
              <a:endParaRPr kumimoji="0" lang="zh-CN" altLang="en-US" sz="2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2974022" y="2008848"/>
            <a:ext cx="2878481" cy="3404388"/>
            <a:chOff x="3066620" y="2194043"/>
            <a:chExt cx="2878481" cy="3404388"/>
          </a:xfrm>
        </p:grpSpPr>
        <p:cxnSp>
          <p:nvCxnSpPr>
            <p:cNvPr id="9" name="直接连接符 8"/>
            <p:cNvCxnSpPr/>
            <p:nvPr/>
          </p:nvCxnSpPr>
          <p:spPr>
            <a:xfrm>
              <a:off x="3066620" y="3892572"/>
              <a:ext cx="412629" cy="0"/>
            </a:xfrm>
            <a:prstGeom prst="line">
              <a:avLst/>
            </a:prstGeom>
            <a:ln>
              <a:solidFill>
                <a:srgbClr val="C00000"/>
              </a:solidFill>
            </a:ln>
          </p:spPr>
          <p:style>
            <a:lnRef idx="1">
              <a:srgbClr val="1F74AD"/>
            </a:lnRef>
            <a:fillRef idx="0">
              <a:srgbClr val="1F74AD"/>
            </a:fillRef>
            <a:effectRef idx="0">
              <a:srgbClr val="1F74AD"/>
            </a:effectRef>
            <a:fontRef idx="minor">
              <a:srgbClr val="000000"/>
            </a:fontRef>
          </p:style>
        </p:cxnSp>
        <p:cxnSp>
          <p:nvCxnSpPr>
            <p:cNvPr id="10" name="直接连接符 9"/>
            <p:cNvCxnSpPr/>
            <p:nvPr/>
          </p:nvCxnSpPr>
          <p:spPr>
            <a:xfrm>
              <a:off x="3479330" y="5295680"/>
              <a:ext cx="921650" cy="0"/>
            </a:xfrm>
            <a:prstGeom prst="line">
              <a:avLst/>
            </a:prstGeom>
            <a:ln>
              <a:solidFill>
                <a:srgbClr val="C00000"/>
              </a:solidFill>
            </a:ln>
          </p:spPr>
          <p:style>
            <a:lnRef idx="1">
              <a:srgbClr val="1F74AD"/>
            </a:lnRef>
            <a:fillRef idx="0">
              <a:srgbClr val="1F74AD"/>
            </a:fillRef>
            <a:effectRef idx="0">
              <a:srgbClr val="1F74AD"/>
            </a:effectRef>
            <a:fontRef idx="minor">
              <a:srgbClr val="000000"/>
            </a:fontRef>
          </p:style>
        </p:cxnSp>
        <p:cxnSp>
          <p:nvCxnSpPr>
            <p:cNvPr id="11" name="直接连接符 10"/>
            <p:cNvCxnSpPr/>
            <p:nvPr/>
          </p:nvCxnSpPr>
          <p:spPr>
            <a:xfrm>
              <a:off x="3479330" y="3892664"/>
              <a:ext cx="921650" cy="0"/>
            </a:xfrm>
            <a:prstGeom prst="line">
              <a:avLst/>
            </a:prstGeom>
            <a:ln>
              <a:solidFill>
                <a:srgbClr val="C00000"/>
              </a:solidFill>
            </a:ln>
          </p:spPr>
          <p:style>
            <a:lnRef idx="1">
              <a:srgbClr val="1F74AD"/>
            </a:lnRef>
            <a:fillRef idx="0">
              <a:srgbClr val="1F74AD"/>
            </a:fillRef>
            <a:effectRef idx="0">
              <a:srgbClr val="1F74AD"/>
            </a:effectRef>
            <a:fontRef idx="minor">
              <a:srgbClr val="000000"/>
            </a:fontRef>
          </p:style>
        </p:cxnSp>
        <p:cxnSp>
          <p:nvCxnSpPr>
            <p:cNvPr id="12" name="直接连接符 11"/>
            <p:cNvCxnSpPr/>
            <p:nvPr/>
          </p:nvCxnSpPr>
          <p:spPr>
            <a:xfrm>
              <a:off x="3479330" y="2501259"/>
              <a:ext cx="921650" cy="0"/>
            </a:xfrm>
            <a:prstGeom prst="line">
              <a:avLst/>
            </a:prstGeom>
            <a:ln>
              <a:solidFill>
                <a:srgbClr val="C00000"/>
              </a:solidFill>
            </a:ln>
          </p:spPr>
          <p:style>
            <a:lnRef idx="1">
              <a:srgbClr val="1F74AD"/>
            </a:lnRef>
            <a:fillRef idx="0">
              <a:srgbClr val="1F74AD"/>
            </a:fillRef>
            <a:effectRef idx="0">
              <a:srgbClr val="1F74AD"/>
            </a:effectRef>
            <a:fontRef idx="minor">
              <a:srgbClr val="000000"/>
            </a:fontRef>
          </p:style>
        </p:cxnSp>
        <p:sp>
          <p:nvSpPr>
            <p:cNvPr id="13" name="椭圆 12"/>
            <p:cNvSpPr/>
            <p:nvPr/>
          </p:nvSpPr>
          <p:spPr>
            <a:xfrm>
              <a:off x="4019639" y="2194043"/>
              <a:ext cx="652835" cy="652835"/>
            </a:xfrm>
            <a:prstGeom prst="ellipse">
              <a:avLst/>
            </a:prstGeom>
            <a:solidFill>
              <a:srgbClr val="C00000"/>
            </a:solidFill>
            <a:ln w="38100">
              <a:solidFill>
                <a:schemeClr val="bg1"/>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sz="240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任意多边形 47"/>
            <p:cNvSpPr/>
            <p:nvPr/>
          </p:nvSpPr>
          <p:spPr bwMode="auto">
            <a:xfrm>
              <a:off x="4158308" y="2328895"/>
              <a:ext cx="373710" cy="383128"/>
            </a:xfrm>
            <a:custGeom>
              <a:avLst/>
              <a:gdLst>
                <a:gd name="T0" fmla="*/ 618 w 3818"/>
                <a:gd name="T1" fmla="*/ 789 h 3920"/>
                <a:gd name="T2" fmla="*/ 618 w 3818"/>
                <a:gd name="T3" fmla="*/ 3720 h 3920"/>
                <a:gd name="T4" fmla="*/ 418 w 3818"/>
                <a:gd name="T5" fmla="*/ 3920 h 3920"/>
                <a:gd name="T6" fmla="*/ 218 w 3818"/>
                <a:gd name="T7" fmla="*/ 3720 h 3920"/>
                <a:gd name="T8" fmla="*/ 218 w 3818"/>
                <a:gd name="T9" fmla="*/ 789 h 3920"/>
                <a:gd name="T10" fmla="*/ 0 w 3818"/>
                <a:gd name="T11" fmla="*/ 420 h 3920"/>
                <a:gd name="T12" fmla="*/ 421 w 3818"/>
                <a:gd name="T13" fmla="*/ 0 h 3920"/>
                <a:gd name="T14" fmla="*/ 840 w 3818"/>
                <a:gd name="T15" fmla="*/ 420 h 3920"/>
                <a:gd name="T16" fmla="*/ 618 w 3818"/>
                <a:gd name="T17" fmla="*/ 789 h 3920"/>
                <a:gd name="T18" fmla="*/ 3801 w 3818"/>
                <a:gd name="T19" fmla="*/ 1029 h 3920"/>
                <a:gd name="T20" fmla="*/ 3570 w 3818"/>
                <a:gd name="T21" fmla="*/ 810 h 3920"/>
                <a:gd name="T22" fmla="*/ 3200 w 3818"/>
                <a:gd name="T23" fmla="*/ 1007 h 3920"/>
                <a:gd name="T24" fmla="*/ 2899 w 3818"/>
                <a:gd name="T25" fmla="*/ 1206 h 3920"/>
                <a:gd name="T26" fmla="*/ 2685 w 3818"/>
                <a:gd name="T27" fmla="*/ 1062 h 3920"/>
                <a:gd name="T28" fmla="*/ 1795 w 3818"/>
                <a:gd name="T29" fmla="*/ 667 h 3920"/>
                <a:gd name="T30" fmla="*/ 918 w 3818"/>
                <a:gd name="T31" fmla="*/ 1102 h 3920"/>
                <a:gd name="T32" fmla="*/ 871 w 3818"/>
                <a:gd name="T33" fmla="*/ 1227 h 3920"/>
                <a:gd name="T34" fmla="*/ 871 w 3818"/>
                <a:gd name="T35" fmla="*/ 2847 h 3920"/>
                <a:gd name="T36" fmla="*/ 994 w 3818"/>
                <a:gd name="T37" fmla="*/ 3031 h 3920"/>
                <a:gd name="T38" fmla="*/ 1212 w 3818"/>
                <a:gd name="T39" fmla="*/ 2993 h 3920"/>
                <a:gd name="T40" fmla="*/ 1799 w 3818"/>
                <a:gd name="T41" fmla="*/ 2687 h 3920"/>
                <a:gd name="T42" fmla="*/ 2263 w 3818"/>
                <a:gd name="T43" fmla="*/ 2839 h 3920"/>
                <a:gd name="T44" fmla="*/ 3003 w 3818"/>
                <a:gd name="T45" fmla="*/ 3050 h 3920"/>
                <a:gd name="T46" fmla="*/ 3082 w 3818"/>
                <a:gd name="T47" fmla="*/ 3046 h 3920"/>
                <a:gd name="T48" fmla="*/ 3788 w 3818"/>
                <a:gd name="T49" fmla="*/ 2562 h 3920"/>
                <a:gd name="T50" fmla="*/ 3803 w 3818"/>
                <a:gd name="T51" fmla="*/ 2490 h 3920"/>
                <a:gd name="T52" fmla="*/ 3801 w 3818"/>
                <a:gd name="T53" fmla="*/ 1029 h 3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18" h="3920">
                  <a:moveTo>
                    <a:pt x="618" y="789"/>
                  </a:moveTo>
                  <a:lnTo>
                    <a:pt x="618" y="3720"/>
                  </a:lnTo>
                  <a:cubicBezTo>
                    <a:pt x="618" y="3830"/>
                    <a:pt x="529" y="3920"/>
                    <a:pt x="418" y="3920"/>
                  </a:cubicBezTo>
                  <a:cubicBezTo>
                    <a:pt x="308" y="3920"/>
                    <a:pt x="218" y="3830"/>
                    <a:pt x="218" y="3720"/>
                  </a:cubicBezTo>
                  <a:lnTo>
                    <a:pt x="218" y="789"/>
                  </a:lnTo>
                  <a:cubicBezTo>
                    <a:pt x="98" y="718"/>
                    <a:pt x="0" y="579"/>
                    <a:pt x="0" y="420"/>
                  </a:cubicBezTo>
                  <a:cubicBezTo>
                    <a:pt x="0" y="188"/>
                    <a:pt x="190" y="0"/>
                    <a:pt x="421" y="0"/>
                  </a:cubicBezTo>
                  <a:cubicBezTo>
                    <a:pt x="653" y="0"/>
                    <a:pt x="840" y="188"/>
                    <a:pt x="840" y="420"/>
                  </a:cubicBezTo>
                  <a:cubicBezTo>
                    <a:pt x="840" y="579"/>
                    <a:pt x="751" y="718"/>
                    <a:pt x="618" y="789"/>
                  </a:cubicBezTo>
                  <a:close/>
                  <a:moveTo>
                    <a:pt x="3801" y="1029"/>
                  </a:moveTo>
                  <a:cubicBezTo>
                    <a:pt x="3790" y="902"/>
                    <a:pt x="3693" y="810"/>
                    <a:pt x="3570" y="810"/>
                  </a:cubicBezTo>
                  <a:cubicBezTo>
                    <a:pt x="3455" y="810"/>
                    <a:pt x="3354" y="889"/>
                    <a:pt x="3200" y="1007"/>
                  </a:cubicBezTo>
                  <a:cubicBezTo>
                    <a:pt x="3123" y="1067"/>
                    <a:pt x="2966" y="1187"/>
                    <a:pt x="2899" y="1206"/>
                  </a:cubicBezTo>
                  <a:cubicBezTo>
                    <a:pt x="2855" y="1187"/>
                    <a:pt x="2758" y="1115"/>
                    <a:pt x="2685" y="1062"/>
                  </a:cubicBezTo>
                  <a:cubicBezTo>
                    <a:pt x="2455" y="892"/>
                    <a:pt x="2138" y="660"/>
                    <a:pt x="1795" y="667"/>
                  </a:cubicBezTo>
                  <a:cubicBezTo>
                    <a:pt x="1266" y="678"/>
                    <a:pt x="931" y="1084"/>
                    <a:pt x="918" y="1102"/>
                  </a:cubicBezTo>
                  <a:cubicBezTo>
                    <a:pt x="889" y="1137"/>
                    <a:pt x="871" y="1181"/>
                    <a:pt x="871" y="1227"/>
                  </a:cubicBezTo>
                  <a:lnTo>
                    <a:pt x="871" y="2847"/>
                  </a:lnTo>
                  <a:cubicBezTo>
                    <a:pt x="871" y="2927"/>
                    <a:pt x="921" y="2999"/>
                    <a:pt x="994" y="3031"/>
                  </a:cubicBezTo>
                  <a:cubicBezTo>
                    <a:pt x="1068" y="3062"/>
                    <a:pt x="1154" y="3047"/>
                    <a:pt x="1212" y="2993"/>
                  </a:cubicBezTo>
                  <a:cubicBezTo>
                    <a:pt x="1296" y="2913"/>
                    <a:pt x="1585" y="2687"/>
                    <a:pt x="1799" y="2687"/>
                  </a:cubicBezTo>
                  <a:cubicBezTo>
                    <a:pt x="1913" y="2687"/>
                    <a:pt x="2091" y="2764"/>
                    <a:pt x="2263" y="2839"/>
                  </a:cubicBezTo>
                  <a:cubicBezTo>
                    <a:pt x="2492" y="2938"/>
                    <a:pt x="2752" y="3050"/>
                    <a:pt x="3003" y="3050"/>
                  </a:cubicBezTo>
                  <a:cubicBezTo>
                    <a:pt x="3030" y="3050"/>
                    <a:pt x="3056" y="3049"/>
                    <a:pt x="3082" y="3046"/>
                  </a:cubicBezTo>
                  <a:cubicBezTo>
                    <a:pt x="3608" y="2995"/>
                    <a:pt x="3781" y="2580"/>
                    <a:pt x="3788" y="2562"/>
                  </a:cubicBezTo>
                  <a:cubicBezTo>
                    <a:pt x="3797" y="2539"/>
                    <a:pt x="3802" y="2514"/>
                    <a:pt x="3803" y="2490"/>
                  </a:cubicBezTo>
                  <a:cubicBezTo>
                    <a:pt x="3804" y="2360"/>
                    <a:pt x="3818" y="1215"/>
                    <a:pt x="3801" y="1029"/>
                  </a:cubicBezTo>
                  <a:close/>
                </a:path>
              </a:pathLst>
            </a:custGeom>
            <a:solidFill>
              <a:sysClr val="window" lastClr="FFFFFF"/>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30000"/>
                </a:lnSpc>
                <a:spcBef>
                  <a:spcPts val="0"/>
                </a:spcBef>
                <a:spcAft>
                  <a:spcPts val="0"/>
                </a:spcAft>
                <a:buClrTx/>
                <a:buSzTx/>
                <a:buFontTx/>
                <a:buNone/>
                <a:defRPr/>
              </a:pPr>
              <a:endParaRPr kumimoji="0"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15" name="直接连接符 14"/>
            <p:cNvCxnSpPr/>
            <p:nvPr/>
          </p:nvCxnSpPr>
          <p:spPr>
            <a:xfrm>
              <a:off x="4824296" y="2501259"/>
              <a:ext cx="1118125" cy="0"/>
            </a:xfrm>
            <a:prstGeom prst="line">
              <a:avLst/>
            </a:prstGeom>
            <a:ln>
              <a:solidFill>
                <a:srgbClr val="C00000"/>
              </a:solidFill>
            </a:ln>
          </p:spPr>
          <p:style>
            <a:lnRef idx="1">
              <a:srgbClr val="1F74AD"/>
            </a:lnRef>
            <a:fillRef idx="0">
              <a:srgbClr val="1F74AD"/>
            </a:fillRef>
            <a:effectRef idx="0">
              <a:srgbClr val="1F74AD"/>
            </a:effectRef>
            <a:fontRef idx="minor">
              <a:srgbClr val="000000"/>
            </a:fontRef>
          </p:style>
        </p:cxnSp>
        <p:sp>
          <p:nvSpPr>
            <p:cNvPr id="16" name="椭圆 15"/>
            <p:cNvSpPr/>
            <p:nvPr/>
          </p:nvSpPr>
          <p:spPr>
            <a:xfrm>
              <a:off x="4038393" y="3569373"/>
              <a:ext cx="652835" cy="652835"/>
            </a:xfrm>
            <a:prstGeom prst="ellipse">
              <a:avLst/>
            </a:prstGeom>
            <a:solidFill>
              <a:srgbClr val="C00000"/>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sz="240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7" name="任意多边形 52"/>
            <p:cNvSpPr/>
            <p:nvPr/>
          </p:nvSpPr>
          <p:spPr bwMode="auto">
            <a:xfrm>
              <a:off x="4188722" y="3711370"/>
              <a:ext cx="357537" cy="383128"/>
            </a:xfrm>
            <a:custGeom>
              <a:avLst/>
              <a:gdLst>
                <a:gd name="connsiteX0" fmla="*/ 0 w 541931"/>
                <a:gd name="connsiteY0" fmla="*/ 464555 h 580719"/>
                <a:gd name="connsiteX1" fmla="*/ 96720 w 541931"/>
                <a:gd name="connsiteY1" fmla="*/ 464555 h 580719"/>
                <a:gd name="connsiteX2" fmla="*/ 96720 w 541931"/>
                <a:gd name="connsiteY2" fmla="*/ 483900 h 580719"/>
                <a:gd name="connsiteX3" fmla="*/ 116104 w 541931"/>
                <a:gd name="connsiteY3" fmla="*/ 483900 h 580719"/>
                <a:gd name="connsiteX4" fmla="*/ 116104 w 541931"/>
                <a:gd name="connsiteY4" fmla="*/ 464555 h 580719"/>
                <a:gd name="connsiteX5" fmla="*/ 135489 w 541931"/>
                <a:gd name="connsiteY5" fmla="*/ 464555 h 580719"/>
                <a:gd name="connsiteX6" fmla="*/ 135489 w 541931"/>
                <a:gd name="connsiteY6" fmla="*/ 483900 h 580719"/>
                <a:gd name="connsiteX7" fmla="*/ 154777 w 541931"/>
                <a:gd name="connsiteY7" fmla="*/ 483900 h 580719"/>
                <a:gd name="connsiteX8" fmla="*/ 154777 w 541931"/>
                <a:gd name="connsiteY8" fmla="*/ 464555 h 580719"/>
                <a:gd name="connsiteX9" fmla="*/ 174114 w 541931"/>
                <a:gd name="connsiteY9" fmla="*/ 464555 h 580719"/>
                <a:gd name="connsiteX10" fmla="*/ 174114 w 541931"/>
                <a:gd name="connsiteY10" fmla="*/ 483900 h 580719"/>
                <a:gd name="connsiteX11" fmla="*/ 193546 w 541931"/>
                <a:gd name="connsiteY11" fmla="*/ 483900 h 580719"/>
                <a:gd name="connsiteX12" fmla="*/ 193546 w 541931"/>
                <a:gd name="connsiteY12" fmla="*/ 464555 h 580719"/>
                <a:gd name="connsiteX13" fmla="*/ 212882 w 541931"/>
                <a:gd name="connsiteY13" fmla="*/ 464555 h 580719"/>
                <a:gd name="connsiteX14" fmla="*/ 212882 w 541931"/>
                <a:gd name="connsiteY14" fmla="*/ 483900 h 580719"/>
                <a:gd name="connsiteX15" fmla="*/ 232219 w 541931"/>
                <a:gd name="connsiteY15" fmla="*/ 483900 h 580719"/>
                <a:gd name="connsiteX16" fmla="*/ 232219 w 541931"/>
                <a:gd name="connsiteY16" fmla="*/ 464555 h 580719"/>
                <a:gd name="connsiteX17" fmla="*/ 232222 w 541931"/>
                <a:gd name="connsiteY17" fmla="*/ 464555 h 580719"/>
                <a:gd name="connsiteX18" fmla="*/ 232222 w 541931"/>
                <a:gd name="connsiteY18" fmla="*/ 483940 h 580719"/>
                <a:gd name="connsiteX19" fmla="*/ 19336 w 541931"/>
                <a:gd name="connsiteY19" fmla="*/ 483940 h 580719"/>
                <a:gd name="connsiteX20" fmla="*/ 19336 w 541931"/>
                <a:gd name="connsiteY20" fmla="*/ 561382 h 580719"/>
                <a:gd name="connsiteX21" fmla="*/ 66438 w 541931"/>
                <a:gd name="connsiteY21" fmla="*/ 561382 h 580719"/>
                <a:gd name="connsiteX22" fmla="*/ 154831 w 541931"/>
                <a:gd name="connsiteY22" fmla="*/ 503276 h 580719"/>
                <a:gd name="connsiteX23" fmla="*/ 243224 w 541931"/>
                <a:gd name="connsiteY23" fmla="*/ 561382 h 580719"/>
                <a:gd name="connsiteX24" fmla="*/ 298660 w 541931"/>
                <a:gd name="connsiteY24" fmla="*/ 561382 h 580719"/>
                <a:gd name="connsiteX25" fmla="*/ 387101 w 541931"/>
                <a:gd name="connsiteY25" fmla="*/ 503276 h 580719"/>
                <a:gd name="connsiteX26" fmla="*/ 475494 w 541931"/>
                <a:gd name="connsiteY26" fmla="*/ 561382 h 580719"/>
                <a:gd name="connsiteX27" fmla="*/ 522500 w 541931"/>
                <a:gd name="connsiteY27" fmla="*/ 561382 h 580719"/>
                <a:gd name="connsiteX28" fmla="*/ 522500 w 541931"/>
                <a:gd name="connsiteY28" fmla="*/ 483940 h 580719"/>
                <a:gd name="connsiteX29" fmla="*/ 309614 w 541931"/>
                <a:gd name="connsiteY29" fmla="*/ 483940 h 580719"/>
                <a:gd name="connsiteX30" fmla="*/ 309614 w 541931"/>
                <a:gd name="connsiteY30" fmla="*/ 483900 h 580719"/>
                <a:gd name="connsiteX31" fmla="*/ 328949 w 541931"/>
                <a:gd name="connsiteY31" fmla="*/ 483900 h 580719"/>
                <a:gd name="connsiteX32" fmla="*/ 328949 w 541931"/>
                <a:gd name="connsiteY32" fmla="*/ 464555 h 580719"/>
                <a:gd name="connsiteX33" fmla="*/ 348333 w 541931"/>
                <a:gd name="connsiteY33" fmla="*/ 464555 h 580719"/>
                <a:gd name="connsiteX34" fmla="*/ 348333 w 541931"/>
                <a:gd name="connsiteY34" fmla="*/ 483900 h 580719"/>
                <a:gd name="connsiteX35" fmla="*/ 367717 w 541931"/>
                <a:gd name="connsiteY35" fmla="*/ 483900 h 580719"/>
                <a:gd name="connsiteX36" fmla="*/ 367717 w 541931"/>
                <a:gd name="connsiteY36" fmla="*/ 464555 h 580719"/>
                <a:gd name="connsiteX37" fmla="*/ 387102 w 541931"/>
                <a:gd name="connsiteY37" fmla="*/ 464555 h 580719"/>
                <a:gd name="connsiteX38" fmla="*/ 387102 w 541931"/>
                <a:gd name="connsiteY38" fmla="*/ 483900 h 580719"/>
                <a:gd name="connsiteX39" fmla="*/ 406438 w 541931"/>
                <a:gd name="connsiteY39" fmla="*/ 483900 h 580719"/>
                <a:gd name="connsiteX40" fmla="*/ 406438 w 541931"/>
                <a:gd name="connsiteY40" fmla="*/ 464555 h 580719"/>
                <a:gd name="connsiteX41" fmla="*/ 425775 w 541931"/>
                <a:gd name="connsiteY41" fmla="*/ 464555 h 580719"/>
                <a:gd name="connsiteX42" fmla="*/ 425775 w 541931"/>
                <a:gd name="connsiteY42" fmla="*/ 483900 h 580719"/>
                <a:gd name="connsiteX43" fmla="*/ 445111 w 541931"/>
                <a:gd name="connsiteY43" fmla="*/ 483900 h 580719"/>
                <a:gd name="connsiteX44" fmla="*/ 445111 w 541931"/>
                <a:gd name="connsiteY44" fmla="*/ 464555 h 580719"/>
                <a:gd name="connsiteX45" fmla="*/ 541931 w 541931"/>
                <a:gd name="connsiteY45" fmla="*/ 464555 h 580719"/>
                <a:gd name="connsiteX46" fmla="*/ 541931 w 541931"/>
                <a:gd name="connsiteY46" fmla="*/ 580719 h 580719"/>
                <a:gd name="connsiteX47" fmla="*/ 461777 w 541931"/>
                <a:gd name="connsiteY47" fmla="*/ 580719 h 580719"/>
                <a:gd name="connsiteX48" fmla="*/ 387101 w 541931"/>
                <a:gd name="connsiteY48" fmla="*/ 522613 h 580719"/>
                <a:gd name="connsiteX49" fmla="*/ 312424 w 541931"/>
                <a:gd name="connsiteY49" fmla="*/ 580719 h 580719"/>
                <a:gd name="connsiteX50" fmla="*/ 229460 w 541931"/>
                <a:gd name="connsiteY50" fmla="*/ 580719 h 580719"/>
                <a:gd name="connsiteX51" fmla="*/ 154783 w 541931"/>
                <a:gd name="connsiteY51" fmla="*/ 522613 h 580719"/>
                <a:gd name="connsiteX52" fmla="*/ 80154 w 541931"/>
                <a:gd name="connsiteY52" fmla="*/ 580719 h 580719"/>
                <a:gd name="connsiteX53" fmla="*/ 0 w 541931"/>
                <a:gd name="connsiteY53" fmla="*/ 580719 h 580719"/>
                <a:gd name="connsiteX54" fmla="*/ 232228 w 541931"/>
                <a:gd name="connsiteY54" fmla="*/ 445211 h 580719"/>
                <a:gd name="connsiteX55" fmla="*/ 309604 w 541931"/>
                <a:gd name="connsiteY55" fmla="*/ 445211 h 580719"/>
                <a:gd name="connsiteX56" fmla="*/ 309604 w 541931"/>
                <a:gd name="connsiteY56" fmla="*/ 464555 h 580719"/>
                <a:gd name="connsiteX57" fmla="*/ 232228 w 541931"/>
                <a:gd name="connsiteY57" fmla="*/ 464555 h 580719"/>
                <a:gd name="connsiteX58" fmla="*/ 232228 w 541931"/>
                <a:gd name="connsiteY58" fmla="*/ 406523 h 580719"/>
                <a:gd name="connsiteX59" fmla="*/ 309604 w 541931"/>
                <a:gd name="connsiteY59" fmla="*/ 406523 h 580719"/>
                <a:gd name="connsiteX60" fmla="*/ 309604 w 541931"/>
                <a:gd name="connsiteY60" fmla="*/ 425915 h 580719"/>
                <a:gd name="connsiteX61" fmla="*/ 232228 w 541931"/>
                <a:gd name="connsiteY61" fmla="*/ 425915 h 580719"/>
                <a:gd name="connsiteX62" fmla="*/ 96720 w 541931"/>
                <a:gd name="connsiteY62" fmla="*/ 367736 h 580719"/>
                <a:gd name="connsiteX63" fmla="*/ 445111 w 541931"/>
                <a:gd name="connsiteY63" fmla="*/ 367736 h 580719"/>
                <a:gd name="connsiteX64" fmla="*/ 445111 w 541931"/>
                <a:gd name="connsiteY64" fmla="*/ 464555 h 580719"/>
                <a:gd name="connsiteX65" fmla="*/ 425775 w 541931"/>
                <a:gd name="connsiteY65" fmla="*/ 464555 h 580719"/>
                <a:gd name="connsiteX66" fmla="*/ 425775 w 541931"/>
                <a:gd name="connsiteY66" fmla="*/ 387073 h 580719"/>
                <a:gd name="connsiteX67" fmla="*/ 406438 w 541931"/>
                <a:gd name="connsiteY67" fmla="*/ 387073 h 580719"/>
                <a:gd name="connsiteX68" fmla="*/ 406438 w 541931"/>
                <a:gd name="connsiteY68" fmla="*/ 464555 h 580719"/>
                <a:gd name="connsiteX69" fmla="*/ 387102 w 541931"/>
                <a:gd name="connsiteY69" fmla="*/ 464555 h 580719"/>
                <a:gd name="connsiteX70" fmla="*/ 387102 w 541931"/>
                <a:gd name="connsiteY70" fmla="*/ 387073 h 580719"/>
                <a:gd name="connsiteX71" fmla="*/ 367717 w 541931"/>
                <a:gd name="connsiteY71" fmla="*/ 387073 h 580719"/>
                <a:gd name="connsiteX72" fmla="*/ 367717 w 541931"/>
                <a:gd name="connsiteY72" fmla="*/ 464555 h 580719"/>
                <a:gd name="connsiteX73" fmla="*/ 348333 w 541931"/>
                <a:gd name="connsiteY73" fmla="*/ 464555 h 580719"/>
                <a:gd name="connsiteX74" fmla="*/ 348333 w 541931"/>
                <a:gd name="connsiteY74" fmla="*/ 387073 h 580719"/>
                <a:gd name="connsiteX75" fmla="*/ 328949 w 541931"/>
                <a:gd name="connsiteY75" fmla="*/ 387073 h 580719"/>
                <a:gd name="connsiteX76" fmla="*/ 328949 w 541931"/>
                <a:gd name="connsiteY76" fmla="*/ 464555 h 580719"/>
                <a:gd name="connsiteX77" fmla="*/ 309614 w 541931"/>
                <a:gd name="connsiteY77" fmla="*/ 464555 h 580719"/>
                <a:gd name="connsiteX78" fmla="*/ 309614 w 541931"/>
                <a:gd name="connsiteY78" fmla="*/ 483900 h 580719"/>
                <a:gd name="connsiteX79" fmla="*/ 309613 w 541931"/>
                <a:gd name="connsiteY79" fmla="*/ 483900 h 580719"/>
                <a:gd name="connsiteX80" fmla="*/ 309613 w 541931"/>
                <a:gd name="connsiteY80" fmla="*/ 387073 h 580719"/>
                <a:gd name="connsiteX81" fmla="*/ 232219 w 541931"/>
                <a:gd name="connsiteY81" fmla="*/ 387073 h 580719"/>
                <a:gd name="connsiteX82" fmla="*/ 232219 w 541931"/>
                <a:gd name="connsiteY82" fmla="*/ 464555 h 580719"/>
                <a:gd name="connsiteX83" fmla="*/ 212882 w 541931"/>
                <a:gd name="connsiteY83" fmla="*/ 464555 h 580719"/>
                <a:gd name="connsiteX84" fmla="*/ 212882 w 541931"/>
                <a:gd name="connsiteY84" fmla="*/ 387073 h 580719"/>
                <a:gd name="connsiteX85" fmla="*/ 193546 w 541931"/>
                <a:gd name="connsiteY85" fmla="*/ 387073 h 580719"/>
                <a:gd name="connsiteX86" fmla="*/ 193546 w 541931"/>
                <a:gd name="connsiteY86" fmla="*/ 464555 h 580719"/>
                <a:gd name="connsiteX87" fmla="*/ 174114 w 541931"/>
                <a:gd name="connsiteY87" fmla="*/ 464555 h 580719"/>
                <a:gd name="connsiteX88" fmla="*/ 174114 w 541931"/>
                <a:gd name="connsiteY88" fmla="*/ 387073 h 580719"/>
                <a:gd name="connsiteX89" fmla="*/ 154777 w 541931"/>
                <a:gd name="connsiteY89" fmla="*/ 387073 h 580719"/>
                <a:gd name="connsiteX90" fmla="*/ 154777 w 541931"/>
                <a:gd name="connsiteY90" fmla="*/ 464555 h 580719"/>
                <a:gd name="connsiteX91" fmla="*/ 135489 w 541931"/>
                <a:gd name="connsiteY91" fmla="*/ 464555 h 580719"/>
                <a:gd name="connsiteX92" fmla="*/ 135489 w 541931"/>
                <a:gd name="connsiteY92" fmla="*/ 387073 h 580719"/>
                <a:gd name="connsiteX93" fmla="*/ 116104 w 541931"/>
                <a:gd name="connsiteY93" fmla="*/ 387073 h 580719"/>
                <a:gd name="connsiteX94" fmla="*/ 116104 w 541931"/>
                <a:gd name="connsiteY94" fmla="*/ 464555 h 580719"/>
                <a:gd name="connsiteX95" fmla="*/ 96720 w 541931"/>
                <a:gd name="connsiteY95" fmla="*/ 464555 h 580719"/>
                <a:gd name="connsiteX96" fmla="*/ 135497 w 541931"/>
                <a:gd name="connsiteY96" fmla="*/ 329008 h 580719"/>
                <a:gd name="connsiteX97" fmla="*/ 154829 w 541931"/>
                <a:gd name="connsiteY97" fmla="*/ 329008 h 580719"/>
                <a:gd name="connsiteX98" fmla="*/ 154829 w 541931"/>
                <a:gd name="connsiteY98" fmla="*/ 329048 h 580719"/>
                <a:gd name="connsiteX99" fmla="*/ 174161 w 541931"/>
                <a:gd name="connsiteY99" fmla="*/ 329048 h 580719"/>
                <a:gd name="connsiteX100" fmla="*/ 174161 w 541931"/>
                <a:gd name="connsiteY100" fmla="*/ 329008 h 580719"/>
                <a:gd name="connsiteX101" fmla="*/ 193589 w 541931"/>
                <a:gd name="connsiteY101" fmla="*/ 329008 h 580719"/>
                <a:gd name="connsiteX102" fmla="*/ 193589 w 541931"/>
                <a:gd name="connsiteY102" fmla="*/ 329048 h 580719"/>
                <a:gd name="connsiteX103" fmla="*/ 212921 w 541931"/>
                <a:gd name="connsiteY103" fmla="*/ 329048 h 580719"/>
                <a:gd name="connsiteX104" fmla="*/ 212921 w 541931"/>
                <a:gd name="connsiteY104" fmla="*/ 329008 h 580719"/>
                <a:gd name="connsiteX105" fmla="*/ 232254 w 541931"/>
                <a:gd name="connsiteY105" fmla="*/ 329008 h 580719"/>
                <a:gd name="connsiteX106" fmla="*/ 232254 w 541931"/>
                <a:gd name="connsiteY106" fmla="*/ 329048 h 580719"/>
                <a:gd name="connsiteX107" fmla="*/ 251634 w 541931"/>
                <a:gd name="connsiteY107" fmla="*/ 329048 h 580719"/>
                <a:gd name="connsiteX108" fmla="*/ 251634 w 541931"/>
                <a:gd name="connsiteY108" fmla="*/ 329008 h 580719"/>
                <a:gd name="connsiteX109" fmla="*/ 290299 w 541931"/>
                <a:gd name="connsiteY109" fmla="*/ 329008 h 580719"/>
                <a:gd name="connsiteX110" fmla="*/ 290299 w 541931"/>
                <a:gd name="connsiteY110" fmla="*/ 329048 h 580719"/>
                <a:gd name="connsiteX111" fmla="*/ 309631 w 541931"/>
                <a:gd name="connsiteY111" fmla="*/ 329048 h 580719"/>
                <a:gd name="connsiteX112" fmla="*/ 309631 w 541931"/>
                <a:gd name="connsiteY112" fmla="*/ 329008 h 580719"/>
                <a:gd name="connsiteX113" fmla="*/ 328963 w 541931"/>
                <a:gd name="connsiteY113" fmla="*/ 329008 h 580719"/>
                <a:gd name="connsiteX114" fmla="*/ 328963 w 541931"/>
                <a:gd name="connsiteY114" fmla="*/ 329048 h 580719"/>
                <a:gd name="connsiteX115" fmla="*/ 348343 w 541931"/>
                <a:gd name="connsiteY115" fmla="*/ 329048 h 580719"/>
                <a:gd name="connsiteX116" fmla="*/ 348343 w 541931"/>
                <a:gd name="connsiteY116" fmla="*/ 329008 h 580719"/>
                <a:gd name="connsiteX117" fmla="*/ 367723 w 541931"/>
                <a:gd name="connsiteY117" fmla="*/ 329008 h 580719"/>
                <a:gd name="connsiteX118" fmla="*/ 367723 w 541931"/>
                <a:gd name="connsiteY118" fmla="*/ 329048 h 580719"/>
                <a:gd name="connsiteX119" fmla="*/ 387103 w 541931"/>
                <a:gd name="connsiteY119" fmla="*/ 329048 h 580719"/>
                <a:gd name="connsiteX120" fmla="*/ 387103 w 541931"/>
                <a:gd name="connsiteY120" fmla="*/ 329008 h 580719"/>
                <a:gd name="connsiteX121" fmla="*/ 406436 w 541931"/>
                <a:gd name="connsiteY121" fmla="*/ 329008 h 580719"/>
                <a:gd name="connsiteX122" fmla="*/ 406436 w 541931"/>
                <a:gd name="connsiteY122" fmla="*/ 329048 h 580719"/>
                <a:gd name="connsiteX123" fmla="*/ 425768 w 541931"/>
                <a:gd name="connsiteY123" fmla="*/ 329048 h 580719"/>
                <a:gd name="connsiteX124" fmla="*/ 425768 w 541931"/>
                <a:gd name="connsiteY124" fmla="*/ 348392 h 580719"/>
                <a:gd name="connsiteX125" fmla="*/ 116164 w 541931"/>
                <a:gd name="connsiteY125" fmla="*/ 348392 h 580719"/>
                <a:gd name="connsiteX126" fmla="*/ 116164 w 541931"/>
                <a:gd name="connsiteY126" fmla="*/ 329048 h 580719"/>
                <a:gd name="connsiteX127" fmla="*/ 135497 w 541931"/>
                <a:gd name="connsiteY127" fmla="*/ 329048 h 580719"/>
                <a:gd name="connsiteX128" fmla="*/ 406436 w 541931"/>
                <a:gd name="connsiteY128" fmla="*/ 309673 h 580719"/>
                <a:gd name="connsiteX129" fmla="*/ 425768 w 541931"/>
                <a:gd name="connsiteY129" fmla="*/ 309673 h 580719"/>
                <a:gd name="connsiteX130" fmla="*/ 425768 w 541931"/>
                <a:gd name="connsiteY130" fmla="*/ 329008 h 580719"/>
                <a:gd name="connsiteX131" fmla="*/ 406436 w 541931"/>
                <a:gd name="connsiteY131" fmla="*/ 329008 h 580719"/>
                <a:gd name="connsiteX132" fmla="*/ 367723 w 541931"/>
                <a:gd name="connsiteY132" fmla="*/ 309673 h 580719"/>
                <a:gd name="connsiteX133" fmla="*/ 387103 w 541931"/>
                <a:gd name="connsiteY133" fmla="*/ 309673 h 580719"/>
                <a:gd name="connsiteX134" fmla="*/ 387103 w 541931"/>
                <a:gd name="connsiteY134" fmla="*/ 329008 h 580719"/>
                <a:gd name="connsiteX135" fmla="*/ 367723 w 541931"/>
                <a:gd name="connsiteY135" fmla="*/ 329008 h 580719"/>
                <a:gd name="connsiteX136" fmla="*/ 328963 w 541931"/>
                <a:gd name="connsiteY136" fmla="*/ 309673 h 580719"/>
                <a:gd name="connsiteX137" fmla="*/ 348343 w 541931"/>
                <a:gd name="connsiteY137" fmla="*/ 309673 h 580719"/>
                <a:gd name="connsiteX138" fmla="*/ 348343 w 541931"/>
                <a:gd name="connsiteY138" fmla="*/ 329008 h 580719"/>
                <a:gd name="connsiteX139" fmla="*/ 328963 w 541931"/>
                <a:gd name="connsiteY139" fmla="*/ 329008 h 580719"/>
                <a:gd name="connsiteX140" fmla="*/ 290299 w 541931"/>
                <a:gd name="connsiteY140" fmla="*/ 309673 h 580719"/>
                <a:gd name="connsiteX141" fmla="*/ 309631 w 541931"/>
                <a:gd name="connsiteY141" fmla="*/ 309673 h 580719"/>
                <a:gd name="connsiteX142" fmla="*/ 309631 w 541931"/>
                <a:gd name="connsiteY142" fmla="*/ 329008 h 580719"/>
                <a:gd name="connsiteX143" fmla="*/ 290299 w 541931"/>
                <a:gd name="connsiteY143" fmla="*/ 329008 h 580719"/>
                <a:gd name="connsiteX144" fmla="*/ 232254 w 541931"/>
                <a:gd name="connsiteY144" fmla="*/ 309673 h 580719"/>
                <a:gd name="connsiteX145" fmla="*/ 251634 w 541931"/>
                <a:gd name="connsiteY145" fmla="*/ 309673 h 580719"/>
                <a:gd name="connsiteX146" fmla="*/ 251634 w 541931"/>
                <a:gd name="connsiteY146" fmla="*/ 329008 h 580719"/>
                <a:gd name="connsiteX147" fmla="*/ 232254 w 541931"/>
                <a:gd name="connsiteY147" fmla="*/ 329008 h 580719"/>
                <a:gd name="connsiteX148" fmla="*/ 193589 w 541931"/>
                <a:gd name="connsiteY148" fmla="*/ 309673 h 580719"/>
                <a:gd name="connsiteX149" fmla="*/ 212921 w 541931"/>
                <a:gd name="connsiteY149" fmla="*/ 309673 h 580719"/>
                <a:gd name="connsiteX150" fmla="*/ 212921 w 541931"/>
                <a:gd name="connsiteY150" fmla="*/ 329008 h 580719"/>
                <a:gd name="connsiteX151" fmla="*/ 193589 w 541931"/>
                <a:gd name="connsiteY151" fmla="*/ 329008 h 580719"/>
                <a:gd name="connsiteX152" fmla="*/ 154829 w 541931"/>
                <a:gd name="connsiteY152" fmla="*/ 309673 h 580719"/>
                <a:gd name="connsiteX153" fmla="*/ 174161 w 541931"/>
                <a:gd name="connsiteY153" fmla="*/ 309673 h 580719"/>
                <a:gd name="connsiteX154" fmla="*/ 174161 w 541931"/>
                <a:gd name="connsiteY154" fmla="*/ 329008 h 580719"/>
                <a:gd name="connsiteX155" fmla="*/ 154829 w 541931"/>
                <a:gd name="connsiteY155" fmla="*/ 329008 h 580719"/>
                <a:gd name="connsiteX156" fmla="*/ 116164 w 541931"/>
                <a:gd name="connsiteY156" fmla="*/ 309673 h 580719"/>
                <a:gd name="connsiteX157" fmla="*/ 135497 w 541931"/>
                <a:gd name="connsiteY157" fmla="*/ 309673 h 580719"/>
                <a:gd name="connsiteX158" fmla="*/ 135497 w 541931"/>
                <a:gd name="connsiteY158" fmla="*/ 329008 h 580719"/>
                <a:gd name="connsiteX159" fmla="*/ 116164 w 541931"/>
                <a:gd name="connsiteY159" fmla="*/ 329008 h 580719"/>
                <a:gd name="connsiteX160" fmla="*/ 116164 w 541931"/>
                <a:gd name="connsiteY160" fmla="*/ 290337 h 580719"/>
                <a:gd name="connsiteX161" fmla="*/ 425768 w 541931"/>
                <a:gd name="connsiteY161" fmla="*/ 290337 h 580719"/>
                <a:gd name="connsiteX162" fmla="*/ 425768 w 541931"/>
                <a:gd name="connsiteY162" fmla="*/ 290376 h 580719"/>
                <a:gd name="connsiteX163" fmla="*/ 406436 w 541931"/>
                <a:gd name="connsiteY163" fmla="*/ 290376 h 580719"/>
                <a:gd name="connsiteX164" fmla="*/ 406436 w 541931"/>
                <a:gd name="connsiteY164" fmla="*/ 309673 h 580719"/>
                <a:gd name="connsiteX165" fmla="*/ 387103 w 541931"/>
                <a:gd name="connsiteY165" fmla="*/ 309673 h 580719"/>
                <a:gd name="connsiteX166" fmla="*/ 387103 w 541931"/>
                <a:gd name="connsiteY166" fmla="*/ 290376 h 580719"/>
                <a:gd name="connsiteX167" fmla="*/ 367723 w 541931"/>
                <a:gd name="connsiteY167" fmla="*/ 290376 h 580719"/>
                <a:gd name="connsiteX168" fmla="*/ 367723 w 541931"/>
                <a:gd name="connsiteY168" fmla="*/ 309673 h 580719"/>
                <a:gd name="connsiteX169" fmla="*/ 348343 w 541931"/>
                <a:gd name="connsiteY169" fmla="*/ 309673 h 580719"/>
                <a:gd name="connsiteX170" fmla="*/ 348343 w 541931"/>
                <a:gd name="connsiteY170" fmla="*/ 290376 h 580719"/>
                <a:gd name="connsiteX171" fmla="*/ 328963 w 541931"/>
                <a:gd name="connsiteY171" fmla="*/ 290376 h 580719"/>
                <a:gd name="connsiteX172" fmla="*/ 328963 w 541931"/>
                <a:gd name="connsiteY172" fmla="*/ 309673 h 580719"/>
                <a:gd name="connsiteX173" fmla="*/ 309631 w 541931"/>
                <a:gd name="connsiteY173" fmla="*/ 309673 h 580719"/>
                <a:gd name="connsiteX174" fmla="*/ 309631 w 541931"/>
                <a:gd name="connsiteY174" fmla="*/ 290376 h 580719"/>
                <a:gd name="connsiteX175" fmla="*/ 290299 w 541931"/>
                <a:gd name="connsiteY175" fmla="*/ 290376 h 580719"/>
                <a:gd name="connsiteX176" fmla="*/ 290299 w 541931"/>
                <a:gd name="connsiteY176" fmla="*/ 309673 h 580719"/>
                <a:gd name="connsiteX177" fmla="*/ 251634 w 541931"/>
                <a:gd name="connsiteY177" fmla="*/ 309673 h 580719"/>
                <a:gd name="connsiteX178" fmla="*/ 251634 w 541931"/>
                <a:gd name="connsiteY178" fmla="*/ 290376 h 580719"/>
                <a:gd name="connsiteX179" fmla="*/ 232254 w 541931"/>
                <a:gd name="connsiteY179" fmla="*/ 290376 h 580719"/>
                <a:gd name="connsiteX180" fmla="*/ 232254 w 541931"/>
                <a:gd name="connsiteY180" fmla="*/ 309673 h 580719"/>
                <a:gd name="connsiteX181" fmla="*/ 212921 w 541931"/>
                <a:gd name="connsiteY181" fmla="*/ 309673 h 580719"/>
                <a:gd name="connsiteX182" fmla="*/ 212921 w 541931"/>
                <a:gd name="connsiteY182" fmla="*/ 290376 h 580719"/>
                <a:gd name="connsiteX183" fmla="*/ 193589 w 541931"/>
                <a:gd name="connsiteY183" fmla="*/ 290376 h 580719"/>
                <a:gd name="connsiteX184" fmla="*/ 193589 w 541931"/>
                <a:gd name="connsiteY184" fmla="*/ 309673 h 580719"/>
                <a:gd name="connsiteX185" fmla="*/ 174161 w 541931"/>
                <a:gd name="connsiteY185" fmla="*/ 309673 h 580719"/>
                <a:gd name="connsiteX186" fmla="*/ 174161 w 541931"/>
                <a:gd name="connsiteY186" fmla="*/ 290376 h 580719"/>
                <a:gd name="connsiteX187" fmla="*/ 154829 w 541931"/>
                <a:gd name="connsiteY187" fmla="*/ 290376 h 580719"/>
                <a:gd name="connsiteX188" fmla="*/ 154829 w 541931"/>
                <a:gd name="connsiteY188" fmla="*/ 309673 h 580719"/>
                <a:gd name="connsiteX189" fmla="*/ 135497 w 541931"/>
                <a:gd name="connsiteY189" fmla="*/ 309673 h 580719"/>
                <a:gd name="connsiteX190" fmla="*/ 135497 w 541931"/>
                <a:gd name="connsiteY190" fmla="*/ 290376 h 580719"/>
                <a:gd name="connsiteX191" fmla="*/ 116164 w 541931"/>
                <a:gd name="connsiteY191" fmla="*/ 290376 h 580719"/>
                <a:gd name="connsiteX192" fmla="*/ 116164 w 541931"/>
                <a:gd name="connsiteY192" fmla="*/ 251656 h 580719"/>
                <a:gd name="connsiteX193" fmla="*/ 425768 w 541931"/>
                <a:gd name="connsiteY193" fmla="*/ 251656 h 580719"/>
                <a:gd name="connsiteX194" fmla="*/ 425768 w 541931"/>
                <a:gd name="connsiteY194" fmla="*/ 271039 h 580719"/>
                <a:gd name="connsiteX195" fmla="*/ 116164 w 541931"/>
                <a:gd name="connsiteY195" fmla="*/ 271039 h 580719"/>
                <a:gd name="connsiteX196" fmla="*/ 270966 w 541931"/>
                <a:gd name="connsiteY196" fmla="*/ 155129 h 580719"/>
                <a:gd name="connsiteX197" fmla="*/ 182732 w 541931"/>
                <a:gd name="connsiteY197" fmla="*/ 212708 h 580719"/>
                <a:gd name="connsiteX198" fmla="*/ 359152 w 541931"/>
                <a:gd name="connsiteY198" fmla="*/ 212708 h 580719"/>
                <a:gd name="connsiteX199" fmla="*/ 270966 w 541931"/>
                <a:gd name="connsiteY199" fmla="*/ 155129 h 580719"/>
                <a:gd name="connsiteX200" fmla="*/ 270966 w 541931"/>
                <a:gd name="connsiteY200" fmla="*/ 135508 h 580719"/>
                <a:gd name="connsiteX201" fmla="*/ 271014 w 541931"/>
                <a:gd name="connsiteY201" fmla="*/ 135516 h 580719"/>
                <a:gd name="connsiteX202" fmla="*/ 271014 w 541931"/>
                <a:gd name="connsiteY202" fmla="*/ 145212 h 580719"/>
                <a:gd name="connsiteX203" fmla="*/ 280680 w 541931"/>
                <a:gd name="connsiteY203" fmla="*/ 154880 h 580719"/>
                <a:gd name="connsiteX204" fmla="*/ 290346 w 541931"/>
                <a:gd name="connsiteY204" fmla="*/ 145164 h 580719"/>
                <a:gd name="connsiteX205" fmla="*/ 290346 w 541931"/>
                <a:gd name="connsiteY205" fmla="*/ 139018 h 580719"/>
                <a:gd name="connsiteX206" fmla="*/ 311778 w 541931"/>
                <a:gd name="connsiteY206" fmla="*/ 142900 h 580719"/>
                <a:gd name="connsiteX207" fmla="*/ 385294 w 541931"/>
                <a:gd name="connsiteY207" fmla="*/ 232282 h 580719"/>
                <a:gd name="connsiteX208" fmla="*/ 156543 w 541931"/>
                <a:gd name="connsiteY208" fmla="*/ 232282 h 580719"/>
                <a:gd name="connsiteX209" fmla="*/ 270966 w 541931"/>
                <a:gd name="connsiteY209" fmla="*/ 135508 h 580719"/>
                <a:gd name="connsiteX210" fmla="*/ 280680 w 541931"/>
                <a:gd name="connsiteY210" fmla="*/ 0 h 580719"/>
                <a:gd name="connsiteX211" fmla="*/ 290346 w 541931"/>
                <a:gd name="connsiteY211" fmla="*/ 9716 h 580719"/>
                <a:gd name="connsiteX212" fmla="*/ 290346 w 541931"/>
                <a:gd name="connsiteY212" fmla="*/ 139018 h 580719"/>
                <a:gd name="connsiteX213" fmla="*/ 271014 w 541931"/>
                <a:gd name="connsiteY213" fmla="*/ 135516 h 580719"/>
                <a:gd name="connsiteX214" fmla="*/ 271014 w 541931"/>
                <a:gd name="connsiteY214" fmla="*/ 9716 h 580719"/>
                <a:gd name="connsiteX215" fmla="*/ 280680 w 541931"/>
                <a:gd name="connsiteY215" fmla="*/ 0 h 58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541931" h="580719">
                  <a:moveTo>
                    <a:pt x="0" y="464555"/>
                  </a:moveTo>
                  <a:lnTo>
                    <a:pt x="96720" y="464555"/>
                  </a:lnTo>
                  <a:lnTo>
                    <a:pt x="96720" y="483900"/>
                  </a:lnTo>
                  <a:lnTo>
                    <a:pt x="116104" y="483900"/>
                  </a:lnTo>
                  <a:lnTo>
                    <a:pt x="116104" y="464555"/>
                  </a:lnTo>
                  <a:lnTo>
                    <a:pt x="135489" y="464555"/>
                  </a:lnTo>
                  <a:lnTo>
                    <a:pt x="135489" y="483900"/>
                  </a:lnTo>
                  <a:lnTo>
                    <a:pt x="154777" y="483900"/>
                  </a:lnTo>
                  <a:lnTo>
                    <a:pt x="154777" y="464555"/>
                  </a:lnTo>
                  <a:lnTo>
                    <a:pt x="174114" y="464555"/>
                  </a:lnTo>
                  <a:lnTo>
                    <a:pt x="174114" y="483900"/>
                  </a:lnTo>
                  <a:lnTo>
                    <a:pt x="193546" y="483900"/>
                  </a:lnTo>
                  <a:lnTo>
                    <a:pt x="193546" y="464555"/>
                  </a:lnTo>
                  <a:lnTo>
                    <a:pt x="212882" y="464555"/>
                  </a:lnTo>
                  <a:lnTo>
                    <a:pt x="212882" y="483900"/>
                  </a:lnTo>
                  <a:lnTo>
                    <a:pt x="232219" y="483900"/>
                  </a:lnTo>
                  <a:lnTo>
                    <a:pt x="232219" y="464555"/>
                  </a:lnTo>
                  <a:lnTo>
                    <a:pt x="232222" y="464555"/>
                  </a:lnTo>
                  <a:lnTo>
                    <a:pt x="232222" y="483940"/>
                  </a:lnTo>
                  <a:lnTo>
                    <a:pt x="19336" y="483940"/>
                  </a:lnTo>
                  <a:lnTo>
                    <a:pt x="19336" y="561382"/>
                  </a:lnTo>
                  <a:lnTo>
                    <a:pt x="66438" y="561382"/>
                  </a:lnTo>
                  <a:cubicBezTo>
                    <a:pt x="81630" y="526471"/>
                    <a:pt x="116064" y="503276"/>
                    <a:pt x="154831" y="503276"/>
                  </a:cubicBezTo>
                  <a:cubicBezTo>
                    <a:pt x="193598" y="503276"/>
                    <a:pt x="228079" y="526471"/>
                    <a:pt x="243224" y="561382"/>
                  </a:cubicBezTo>
                  <a:lnTo>
                    <a:pt x="298660" y="561382"/>
                  </a:lnTo>
                  <a:cubicBezTo>
                    <a:pt x="313853" y="526471"/>
                    <a:pt x="348333" y="503276"/>
                    <a:pt x="387101" y="503276"/>
                  </a:cubicBezTo>
                  <a:cubicBezTo>
                    <a:pt x="425820" y="503276"/>
                    <a:pt x="460301" y="526471"/>
                    <a:pt x="475494" y="561382"/>
                  </a:cubicBezTo>
                  <a:lnTo>
                    <a:pt x="522500" y="561382"/>
                  </a:lnTo>
                  <a:lnTo>
                    <a:pt x="522500" y="483940"/>
                  </a:lnTo>
                  <a:lnTo>
                    <a:pt x="309614" y="483940"/>
                  </a:lnTo>
                  <a:lnTo>
                    <a:pt x="309614" y="483900"/>
                  </a:lnTo>
                  <a:lnTo>
                    <a:pt x="328949" y="483900"/>
                  </a:lnTo>
                  <a:lnTo>
                    <a:pt x="328949" y="464555"/>
                  </a:lnTo>
                  <a:lnTo>
                    <a:pt x="348333" y="464555"/>
                  </a:lnTo>
                  <a:lnTo>
                    <a:pt x="348333" y="483900"/>
                  </a:lnTo>
                  <a:lnTo>
                    <a:pt x="367717" y="483900"/>
                  </a:lnTo>
                  <a:lnTo>
                    <a:pt x="367717" y="464555"/>
                  </a:lnTo>
                  <a:lnTo>
                    <a:pt x="387102" y="464555"/>
                  </a:lnTo>
                  <a:lnTo>
                    <a:pt x="387102" y="483900"/>
                  </a:lnTo>
                  <a:lnTo>
                    <a:pt x="406438" y="483900"/>
                  </a:lnTo>
                  <a:lnTo>
                    <a:pt x="406438" y="464555"/>
                  </a:lnTo>
                  <a:lnTo>
                    <a:pt x="425775" y="464555"/>
                  </a:lnTo>
                  <a:lnTo>
                    <a:pt x="425775" y="483900"/>
                  </a:lnTo>
                  <a:lnTo>
                    <a:pt x="445111" y="483900"/>
                  </a:lnTo>
                  <a:lnTo>
                    <a:pt x="445111" y="464555"/>
                  </a:lnTo>
                  <a:lnTo>
                    <a:pt x="541931" y="464555"/>
                  </a:lnTo>
                  <a:lnTo>
                    <a:pt x="541931" y="580719"/>
                  </a:lnTo>
                  <a:lnTo>
                    <a:pt x="461777" y="580719"/>
                  </a:lnTo>
                  <a:cubicBezTo>
                    <a:pt x="453110" y="547380"/>
                    <a:pt x="423106" y="522613"/>
                    <a:pt x="387101" y="522613"/>
                  </a:cubicBezTo>
                  <a:cubicBezTo>
                    <a:pt x="351048" y="522613"/>
                    <a:pt x="321044" y="547380"/>
                    <a:pt x="312424" y="580719"/>
                  </a:cubicBezTo>
                  <a:lnTo>
                    <a:pt x="229460" y="580719"/>
                  </a:lnTo>
                  <a:cubicBezTo>
                    <a:pt x="220792" y="547380"/>
                    <a:pt x="190788" y="522613"/>
                    <a:pt x="154783" y="522613"/>
                  </a:cubicBezTo>
                  <a:cubicBezTo>
                    <a:pt x="118826" y="522613"/>
                    <a:pt x="88774" y="547380"/>
                    <a:pt x="80154" y="580719"/>
                  </a:cubicBezTo>
                  <a:lnTo>
                    <a:pt x="0" y="580719"/>
                  </a:lnTo>
                  <a:close/>
                  <a:moveTo>
                    <a:pt x="232228" y="445211"/>
                  </a:moveTo>
                  <a:lnTo>
                    <a:pt x="309604" y="445211"/>
                  </a:lnTo>
                  <a:lnTo>
                    <a:pt x="309604" y="464555"/>
                  </a:lnTo>
                  <a:lnTo>
                    <a:pt x="232228" y="464555"/>
                  </a:lnTo>
                  <a:close/>
                  <a:moveTo>
                    <a:pt x="232228" y="406523"/>
                  </a:moveTo>
                  <a:lnTo>
                    <a:pt x="309604" y="406523"/>
                  </a:lnTo>
                  <a:lnTo>
                    <a:pt x="309604" y="425915"/>
                  </a:lnTo>
                  <a:lnTo>
                    <a:pt x="232228" y="425915"/>
                  </a:lnTo>
                  <a:close/>
                  <a:moveTo>
                    <a:pt x="96720" y="367736"/>
                  </a:moveTo>
                  <a:lnTo>
                    <a:pt x="445111" y="367736"/>
                  </a:lnTo>
                  <a:lnTo>
                    <a:pt x="445111" y="464555"/>
                  </a:lnTo>
                  <a:lnTo>
                    <a:pt x="425775" y="464555"/>
                  </a:lnTo>
                  <a:lnTo>
                    <a:pt x="425775" y="387073"/>
                  </a:lnTo>
                  <a:lnTo>
                    <a:pt x="406438" y="387073"/>
                  </a:lnTo>
                  <a:lnTo>
                    <a:pt x="406438" y="464555"/>
                  </a:lnTo>
                  <a:lnTo>
                    <a:pt x="387102" y="464555"/>
                  </a:lnTo>
                  <a:lnTo>
                    <a:pt x="387102" y="387073"/>
                  </a:lnTo>
                  <a:lnTo>
                    <a:pt x="367717" y="387073"/>
                  </a:lnTo>
                  <a:lnTo>
                    <a:pt x="367717" y="464555"/>
                  </a:lnTo>
                  <a:lnTo>
                    <a:pt x="348333" y="464555"/>
                  </a:lnTo>
                  <a:lnTo>
                    <a:pt x="348333" y="387073"/>
                  </a:lnTo>
                  <a:lnTo>
                    <a:pt x="328949" y="387073"/>
                  </a:lnTo>
                  <a:lnTo>
                    <a:pt x="328949" y="464555"/>
                  </a:lnTo>
                  <a:lnTo>
                    <a:pt x="309614" y="464555"/>
                  </a:lnTo>
                  <a:lnTo>
                    <a:pt x="309614" y="483900"/>
                  </a:lnTo>
                  <a:lnTo>
                    <a:pt x="309613" y="483900"/>
                  </a:lnTo>
                  <a:lnTo>
                    <a:pt x="309613" y="387073"/>
                  </a:lnTo>
                  <a:lnTo>
                    <a:pt x="232219" y="387073"/>
                  </a:lnTo>
                  <a:lnTo>
                    <a:pt x="232219" y="464555"/>
                  </a:lnTo>
                  <a:lnTo>
                    <a:pt x="212882" y="464555"/>
                  </a:lnTo>
                  <a:lnTo>
                    <a:pt x="212882" y="387073"/>
                  </a:lnTo>
                  <a:lnTo>
                    <a:pt x="193546" y="387073"/>
                  </a:lnTo>
                  <a:lnTo>
                    <a:pt x="193546" y="464555"/>
                  </a:lnTo>
                  <a:lnTo>
                    <a:pt x="174114" y="464555"/>
                  </a:lnTo>
                  <a:lnTo>
                    <a:pt x="174114" y="387073"/>
                  </a:lnTo>
                  <a:lnTo>
                    <a:pt x="154777" y="387073"/>
                  </a:lnTo>
                  <a:lnTo>
                    <a:pt x="154777" y="464555"/>
                  </a:lnTo>
                  <a:lnTo>
                    <a:pt x="135489" y="464555"/>
                  </a:lnTo>
                  <a:lnTo>
                    <a:pt x="135489" y="387073"/>
                  </a:lnTo>
                  <a:lnTo>
                    <a:pt x="116104" y="387073"/>
                  </a:lnTo>
                  <a:lnTo>
                    <a:pt x="116104" y="464555"/>
                  </a:lnTo>
                  <a:lnTo>
                    <a:pt x="96720" y="464555"/>
                  </a:lnTo>
                  <a:close/>
                  <a:moveTo>
                    <a:pt x="135497" y="329008"/>
                  </a:moveTo>
                  <a:lnTo>
                    <a:pt x="154829" y="329008"/>
                  </a:lnTo>
                  <a:lnTo>
                    <a:pt x="154829" y="329048"/>
                  </a:lnTo>
                  <a:lnTo>
                    <a:pt x="174161" y="329048"/>
                  </a:lnTo>
                  <a:lnTo>
                    <a:pt x="174161" y="329008"/>
                  </a:lnTo>
                  <a:lnTo>
                    <a:pt x="193589" y="329008"/>
                  </a:lnTo>
                  <a:lnTo>
                    <a:pt x="193589" y="329048"/>
                  </a:lnTo>
                  <a:lnTo>
                    <a:pt x="212921" y="329048"/>
                  </a:lnTo>
                  <a:lnTo>
                    <a:pt x="212921" y="329008"/>
                  </a:lnTo>
                  <a:lnTo>
                    <a:pt x="232254" y="329008"/>
                  </a:lnTo>
                  <a:lnTo>
                    <a:pt x="232254" y="329048"/>
                  </a:lnTo>
                  <a:lnTo>
                    <a:pt x="251634" y="329048"/>
                  </a:lnTo>
                  <a:lnTo>
                    <a:pt x="251634" y="329008"/>
                  </a:lnTo>
                  <a:lnTo>
                    <a:pt x="290299" y="329008"/>
                  </a:lnTo>
                  <a:lnTo>
                    <a:pt x="290299" y="329048"/>
                  </a:lnTo>
                  <a:lnTo>
                    <a:pt x="309631" y="329048"/>
                  </a:lnTo>
                  <a:lnTo>
                    <a:pt x="309631" y="329008"/>
                  </a:lnTo>
                  <a:lnTo>
                    <a:pt x="328963" y="329008"/>
                  </a:lnTo>
                  <a:lnTo>
                    <a:pt x="328963" y="329048"/>
                  </a:lnTo>
                  <a:lnTo>
                    <a:pt x="348343" y="329048"/>
                  </a:lnTo>
                  <a:lnTo>
                    <a:pt x="348343" y="329008"/>
                  </a:lnTo>
                  <a:lnTo>
                    <a:pt x="367723" y="329008"/>
                  </a:lnTo>
                  <a:lnTo>
                    <a:pt x="367723" y="329048"/>
                  </a:lnTo>
                  <a:lnTo>
                    <a:pt x="387103" y="329048"/>
                  </a:lnTo>
                  <a:lnTo>
                    <a:pt x="387103" y="329008"/>
                  </a:lnTo>
                  <a:lnTo>
                    <a:pt x="406436" y="329008"/>
                  </a:lnTo>
                  <a:lnTo>
                    <a:pt x="406436" y="329048"/>
                  </a:lnTo>
                  <a:lnTo>
                    <a:pt x="425768" y="329048"/>
                  </a:lnTo>
                  <a:lnTo>
                    <a:pt x="425768" y="348392"/>
                  </a:lnTo>
                  <a:lnTo>
                    <a:pt x="116164" y="348392"/>
                  </a:lnTo>
                  <a:lnTo>
                    <a:pt x="116164" y="329048"/>
                  </a:lnTo>
                  <a:lnTo>
                    <a:pt x="135497" y="329048"/>
                  </a:lnTo>
                  <a:close/>
                  <a:moveTo>
                    <a:pt x="406436" y="309673"/>
                  </a:moveTo>
                  <a:lnTo>
                    <a:pt x="425768" y="309673"/>
                  </a:lnTo>
                  <a:lnTo>
                    <a:pt x="425768" y="329008"/>
                  </a:lnTo>
                  <a:lnTo>
                    <a:pt x="406436" y="329008"/>
                  </a:lnTo>
                  <a:close/>
                  <a:moveTo>
                    <a:pt x="367723" y="309673"/>
                  </a:moveTo>
                  <a:lnTo>
                    <a:pt x="387103" y="309673"/>
                  </a:lnTo>
                  <a:lnTo>
                    <a:pt x="387103" y="329008"/>
                  </a:lnTo>
                  <a:lnTo>
                    <a:pt x="367723" y="329008"/>
                  </a:lnTo>
                  <a:close/>
                  <a:moveTo>
                    <a:pt x="328963" y="309673"/>
                  </a:moveTo>
                  <a:lnTo>
                    <a:pt x="348343" y="309673"/>
                  </a:lnTo>
                  <a:lnTo>
                    <a:pt x="348343" y="329008"/>
                  </a:lnTo>
                  <a:lnTo>
                    <a:pt x="328963" y="329008"/>
                  </a:lnTo>
                  <a:close/>
                  <a:moveTo>
                    <a:pt x="290299" y="309673"/>
                  </a:moveTo>
                  <a:lnTo>
                    <a:pt x="309631" y="309673"/>
                  </a:lnTo>
                  <a:lnTo>
                    <a:pt x="309631" y="329008"/>
                  </a:lnTo>
                  <a:lnTo>
                    <a:pt x="290299" y="329008"/>
                  </a:lnTo>
                  <a:close/>
                  <a:moveTo>
                    <a:pt x="232254" y="309673"/>
                  </a:moveTo>
                  <a:lnTo>
                    <a:pt x="251634" y="309673"/>
                  </a:lnTo>
                  <a:lnTo>
                    <a:pt x="251634" y="329008"/>
                  </a:lnTo>
                  <a:lnTo>
                    <a:pt x="232254" y="329008"/>
                  </a:lnTo>
                  <a:close/>
                  <a:moveTo>
                    <a:pt x="193589" y="309673"/>
                  </a:moveTo>
                  <a:lnTo>
                    <a:pt x="212921" y="309673"/>
                  </a:lnTo>
                  <a:lnTo>
                    <a:pt x="212921" y="329008"/>
                  </a:lnTo>
                  <a:lnTo>
                    <a:pt x="193589" y="329008"/>
                  </a:lnTo>
                  <a:close/>
                  <a:moveTo>
                    <a:pt x="154829" y="309673"/>
                  </a:moveTo>
                  <a:lnTo>
                    <a:pt x="174161" y="309673"/>
                  </a:lnTo>
                  <a:lnTo>
                    <a:pt x="174161" y="329008"/>
                  </a:lnTo>
                  <a:lnTo>
                    <a:pt x="154829" y="329008"/>
                  </a:lnTo>
                  <a:close/>
                  <a:moveTo>
                    <a:pt x="116164" y="309673"/>
                  </a:moveTo>
                  <a:lnTo>
                    <a:pt x="135497" y="309673"/>
                  </a:lnTo>
                  <a:lnTo>
                    <a:pt x="135497" y="329008"/>
                  </a:lnTo>
                  <a:lnTo>
                    <a:pt x="116164" y="329008"/>
                  </a:lnTo>
                  <a:close/>
                  <a:moveTo>
                    <a:pt x="116164" y="290337"/>
                  </a:moveTo>
                  <a:lnTo>
                    <a:pt x="425768" y="290337"/>
                  </a:lnTo>
                  <a:lnTo>
                    <a:pt x="425768" y="290376"/>
                  </a:lnTo>
                  <a:lnTo>
                    <a:pt x="406436" y="290376"/>
                  </a:lnTo>
                  <a:lnTo>
                    <a:pt x="406436" y="309673"/>
                  </a:lnTo>
                  <a:lnTo>
                    <a:pt x="387103" y="309673"/>
                  </a:lnTo>
                  <a:lnTo>
                    <a:pt x="387103" y="290376"/>
                  </a:lnTo>
                  <a:lnTo>
                    <a:pt x="367723" y="290376"/>
                  </a:lnTo>
                  <a:lnTo>
                    <a:pt x="367723" y="309673"/>
                  </a:lnTo>
                  <a:lnTo>
                    <a:pt x="348343" y="309673"/>
                  </a:lnTo>
                  <a:lnTo>
                    <a:pt x="348343" y="290376"/>
                  </a:lnTo>
                  <a:lnTo>
                    <a:pt x="328963" y="290376"/>
                  </a:lnTo>
                  <a:lnTo>
                    <a:pt x="328963" y="309673"/>
                  </a:lnTo>
                  <a:lnTo>
                    <a:pt x="309631" y="309673"/>
                  </a:lnTo>
                  <a:lnTo>
                    <a:pt x="309631" y="290376"/>
                  </a:lnTo>
                  <a:lnTo>
                    <a:pt x="290299" y="290376"/>
                  </a:lnTo>
                  <a:lnTo>
                    <a:pt x="290299" y="309673"/>
                  </a:lnTo>
                  <a:lnTo>
                    <a:pt x="251634" y="309673"/>
                  </a:lnTo>
                  <a:lnTo>
                    <a:pt x="251634" y="290376"/>
                  </a:lnTo>
                  <a:lnTo>
                    <a:pt x="232254" y="290376"/>
                  </a:lnTo>
                  <a:lnTo>
                    <a:pt x="232254" y="309673"/>
                  </a:lnTo>
                  <a:lnTo>
                    <a:pt x="212921" y="309673"/>
                  </a:lnTo>
                  <a:lnTo>
                    <a:pt x="212921" y="290376"/>
                  </a:lnTo>
                  <a:lnTo>
                    <a:pt x="193589" y="290376"/>
                  </a:lnTo>
                  <a:lnTo>
                    <a:pt x="193589" y="309673"/>
                  </a:lnTo>
                  <a:lnTo>
                    <a:pt x="174161" y="309673"/>
                  </a:lnTo>
                  <a:lnTo>
                    <a:pt x="174161" y="290376"/>
                  </a:lnTo>
                  <a:lnTo>
                    <a:pt x="154829" y="290376"/>
                  </a:lnTo>
                  <a:lnTo>
                    <a:pt x="154829" y="309673"/>
                  </a:lnTo>
                  <a:lnTo>
                    <a:pt x="135497" y="309673"/>
                  </a:lnTo>
                  <a:lnTo>
                    <a:pt x="135497" y="290376"/>
                  </a:lnTo>
                  <a:lnTo>
                    <a:pt x="116164" y="290376"/>
                  </a:lnTo>
                  <a:close/>
                  <a:moveTo>
                    <a:pt x="116164" y="251656"/>
                  </a:moveTo>
                  <a:lnTo>
                    <a:pt x="425768" y="251656"/>
                  </a:lnTo>
                  <a:lnTo>
                    <a:pt x="425768" y="271039"/>
                  </a:lnTo>
                  <a:lnTo>
                    <a:pt x="116164" y="271039"/>
                  </a:lnTo>
                  <a:close/>
                  <a:moveTo>
                    <a:pt x="270966" y="155129"/>
                  </a:moveTo>
                  <a:cubicBezTo>
                    <a:pt x="231873" y="155129"/>
                    <a:pt x="197827" y="178275"/>
                    <a:pt x="182732" y="212708"/>
                  </a:cubicBezTo>
                  <a:lnTo>
                    <a:pt x="359152" y="212708"/>
                  </a:lnTo>
                  <a:cubicBezTo>
                    <a:pt x="344106" y="178275"/>
                    <a:pt x="310012" y="155129"/>
                    <a:pt x="270966" y="155129"/>
                  </a:cubicBezTo>
                  <a:close/>
                  <a:moveTo>
                    <a:pt x="270966" y="135508"/>
                  </a:moveTo>
                  <a:lnTo>
                    <a:pt x="271014" y="135516"/>
                  </a:lnTo>
                  <a:lnTo>
                    <a:pt x="271014" y="145212"/>
                  </a:lnTo>
                  <a:cubicBezTo>
                    <a:pt x="271014" y="150593"/>
                    <a:pt x="275299" y="154880"/>
                    <a:pt x="280680" y="154880"/>
                  </a:cubicBezTo>
                  <a:cubicBezTo>
                    <a:pt x="286013" y="154880"/>
                    <a:pt x="290299" y="150593"/>
                    <a:pt x="290346" y="145164"/>
                  </a:cubicBezTo>
                  <a:lnTo>
                    <a:pt x="290346" y="139018"/>
                  </a:lnTo>
                  <a:lnTo>
                    <a:pt x="311778" y="142900"/>
                  </a:lnTo>
                  <a:cubicBezTo>
                    <a:pt x="349849" y="157237"/>
                    <a:pt x="378366" y="191062"/>
                    <a:pt x="385294" y="232282"/>
                  </a:cubicBezTo>
                  <a:lnTo>
                    <a:pt x="156543" y="232282"/>
                  </a:lnTo>
                  <a:cubicBezTo>
                    <a:pt x="165829" y="177323"/>
                    <a:pt x="213445" y="135508"/>
                    <a:pt x="270966" y="135508"/>
                  </a:cubicBezTo>
                  <a:close/>
                  <a:moveTo>
                    <a:pt x="280680" y="0"/>
                  </a:moveTo>
                  <a:cubicBezTo>
                    <a:pt x="286013" y="0"/>
                    <a:pt x="290346" y="4381"/>
                    <a:pt x="290346" y="9716"/>
                  </a:cubicBezTo>
                  <a:lnTo>
                    <a:pt x="290346" y="139018"/>
                  </a:lnTo>
                  <a:lnTo>
                    <a:pt x="271014" y="135516"/>
                  </a:lnTo>
                  <a:lnTo>
                    <a:pt x="271014" y="9716"/>
                  </a:lnTo>
                  <a:cubicBezTo>
                    <a:pt x="271014" y="4381"/>
                    <a:pt x="275299" y="0"/>
                    <a:pt x="280680" y="0"/>
                  </a:cubicBezTo>
                  <a:close/>
                </a:path>
              </a:pathLst>
            </a:custGeom>
            <a:solidFill>
              <a:sysClr val="window" lastClr="FFFFFF"/>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30000"/>
                </a:lnSpc>
                <a:spcBef>
                  <a:spcPts val="0"/>
                </a:spcBef>
                <a:spcAft>
                  <a:spcPts val="0"/>
                </a:spcAft>
                <a:buClrTx/>
                <a:buSzTx/>
                <a:buFontTx/>
                <a:buNone/>
                <a:defRPr/>
              </a:pPr>
              <a:endParaRPr kumimoji="0"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18" name="直接连接符 17"/>
            <p:cNvCxnSpPr/>
            <p:nvPr/>
          </p:nvCxnSpPr>
          <p:spPr>
            <a:xfrm flipH="1">
              <a:off x="4820724" y="3892664"/>
              <a:ext cx="1124377" cy="0"/>
            </a:xfrm>
            <a:prstGeom prst="line">
              <a:avLst/>
            </a:prstGeom>
            <a:ln>
              <a:solidFill>
                <a:srgbClr val="C00000"/>
              </a:solidFill>
            </a:ln>
          </p:spPr>
          <p:style>
            <a:lnRef idx="1">
              <a:srgbClr val="1F74AD"/>
            </a:lnRef>
            <a:fillRef idx="0">
              <a:srgbClr val="1F74AD"/>
            </a:fillRef>
            <a:effectRef idx="0">
              <a:srgbClr val="1F74AD"/>
            </a:effectRef>
            <a:fontRef idx="minor">
              <a:srgbClr val="000000"/>
            </a:fontRef>
          </p:style>
        </p:cxnSp>
        <p:sp>
          <p:nvSpPr>
            <p:cNvPr id="19" name="椭圆 18"/>
            <p:cNvSpPr/>
            <p:nvPr/>
          </p:nvSpPr>
          <p:spPr>
            <a:xfrm>
              <a:off x="4038393" y="4945596"/>
              <a:ext cx="652835" cy="652835"/>
            </a:xfrm>
            <a:prstGeom prst="ellipse">
              <a:avLst/>
            </a:prstGeom>
            <a:solidFill>
              <a:srgbClr val="C00000"/>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sz="240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0" name="任意多边形 20"/>
            <p:cNvSpPr/>
            <p:nvPr/>
          </p:nvSpPr>
          <p:spPr bwMode="auto">
            <a:xfrm>
              <a:off x="4202769" y="5080449"/>
              <a:ext cx="324084" cy="383128"/>
            </a:xfrm>
            <a:custGeom>
              <a:avLst/>
              <a:gdLst>
                <a:gd name="T0" fmla="*/ 41 w 239"/>
                <a:gd name="T1" fmla="*/ 281 h 283"/>
                <a:gd name="T2" fmla="*/ 137 w 239"/>
                <a:gd name="T3" fmla="*/ 249 h 283"/>
                <a:gd name="T4" fmla="*/ 191 w 239"/>
                <a:gd name="T5" fmla="*/ 232 h 283"/>
                <a:gd name="T6" fmla="*/ 222 w 239"/>
                <a:gd name="T7" fmla="*/ 210 h 283"/>
                <a:gd name="T8" fmla="*/ 234 w 239"/>
                <a:gd name="T9" fmla="*/ 164 h 283"/>
                <a:gd name="T10" fmla="*/ 220 w 239"/>
                <a:gd name="T11" fmla="*/ 109 h 283"/>
                <a:gd name="T12" fmla="*/ 227 w 239"/>
                <a:gd name="T13" fmla="*/ 93 h 283"/>
                <a:gd name="T14" fmla="*/ 188 w 239"/>
                <a:gd name="T15" fmla="*/ 75 h 283"/>
                <a:gd name="T16" fmla="*/ 172 w 239"/>
                <a:gd name="T17" fmla="*/ 78 h 283"/>
                <a:gd name="T18" fmla="*/ 150 w 239"/>
                <a:gd name="T19" fmla="*/ 87 h 283"/>
                <a:gd name="T20" fmla="*/ 124 w 239"/>
                <a:gd name="T21" fmla="*/ 67 h 283"/>
                <a:gd name="T22" fmla="*/ 186 w 239"/>
                <a:gd name="T23" fmla="*/ 10 h 283"/>
                <a:gd name="T24" fmla="*/ 155 w 239"/>
                <a:gd name="T25" fmla="*/ 5 h 283"/>
                <a:gd name="T26" fmla="*/ 100 w 239"/>
                <a:gd name="T27" fmla="*/ 40 h 283"/>
                <a:gd name="T28" fmla="*/ 90 w 239"/>
                <a:gd name="T29" fmla="*/ 49 h 283"/>
                <a:gd name="T30" fmla="*/ 107 w 239"/>
                <a:gd name="T31" fmla="*/ 56 h 283"/>
                <a:gd name="T32" fmla="*/ 117 w 239"/>
                <a:gd name="T33" fmla="*/ 59 h 283"/>
                <a:gd name="T34" fmla="*/ 72 w 239"/>
                <a:gd name="T35" fmla="*/ 80 h 283"/>
                <a:gd name="T36" fmla="*/ 32 w 239"/>
                <a:gd name="T37" fmla="*/ 78 h 283"/>
                <a:gd name="T38" fmla="*/ 25 w 239"/>
                <a:gd name="T39" fmla="*/ 95 h 283"/>
                <a:gd name="T40" fmla="*/ 11 w 239"/>
                <a:gd name="T41" fmla="*/ 100 h 283"/>
                <a:gd name="T42" fmla="*/ 43 w 239"/>
                <a:gd name="T43" fmla="*/ 111 h 283"/>
                <a:gd name="T44" fmla="*/ 22 w 239"/>
                <a:gd name="T45" fmla="*/ 130 h 283"/>
                <a:gd name="T46" fmla="*/ 25 w 239"/>
                <a:gd name="T47" fmla="*/ 145 h 283"/>
                <a:gd name="T48" fmla="*/ 75 w 239"/>
                <a:gd name="T49" fmla="*/ 157 h 283"/>
                <a:gd name="T50" fmla="*/ 53 w 239"/>
                <a:gd name="T51" fmla="*/ 172 h 283"/>
                <a:gd name="T52" fmla="*/ 39 w 239"/>
                <a:gd name="T53" fmla="*/ 194 h 283"/>
                <a:gd name="T54" fmla="*/ 36 w 239"/>
                <a:gd name="T55" fmla="*/ 208 h 283"/>
                <a:gd name="T56" fmla="*/ 14 w 239"/>
                <a:gd name="T57" fmla="*/ 223 h 283"/>
                <a:gd name="T58" fmla="*/ 2 w 239"/>
                <a:gd name="T59" fmla="*/ 233 h 283"/>
                <a:gd name="T60" fmla="*/ 22 w 239"/>
                <a:gd name="T61" fmla="*/ 236 h 283"/>
                <a:gd name="T62" fmla="*/ 6 w 239"/>
                <a:gd name="T63" fmla="*/ 249 h 283"/>
                <a:gd name="T64" fmla="*/ 8 w 239"/>
                <a:gd name="T65" fmla="*/ 258 h 283"/>
                <a:gd name="T66" fmla="*/ 32 w 239"/>
                <a:gd name="T67" fmla="*/ 270 h 283"/>
                <a:gd name="T68" fmla="*/ 34 w 239"/>
                <a:gd name="T69" fmla="*/ 274 h 283"/>
                <a:gd name="T70" fmla="*/ 41 w 239"/>
                <a:gd name="T71" fmla="*/ 28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9" h="283">
                  <a:moveTo>
                    <a:pt x="41" y="281"/>
                  </a:moveTo>
                  <a:cubicBezTo>
                    <a:pt x="77" y="283"/>
                    <a:pt x="106" y="264"/>
                    <a:pt x="137" y="249"/>
                  </a:cubicBezTo>
                  <a:cubicBezTo>
                    <a:pt x="154" y="241"/>
                    <a:pt x="172" y="231"/>
                    <a:pt x="191" y="232"/>
                  </a:cubicBezTo>
                  <a:cubicBezTo>
                    <a:pt x="208" y="232"/>
                    <a:pt x="219" y="227"/>
                    <a:pt x="222" y="210"/>
                  </a:cubicBezTo>
                  <a:cubicBezTo>
                    <a:pt x="225" y="194"/>
                    <a:pt x="239" y="181"/>
                    <a:pt x="234" y="164"/>
                  </a:cubicBezTo>
                  <a:cubicBezTo>
                    <a:pt x="228" y="146"/>
                    <a:pt x="232" y="126"/>
                    <a:pt x="220" y="109"/>
                  </a:cubicBezTo>
                  <a:cubicBezTo>
                    <a:pt x="215" y="101"/>
                    <a:pt x="227" y="101"/>
                    <a:pt x="227" y="93"/>
                  </a:cubicBezTo>
                  <a:cubicBezTo>
                    <a:pt x="209" y="96"/>
                    <a:pt x="197" y="89"/>
                    <a:pt x="188" y="75"/>
                  </a:cubicBezTo>
                  <a:cubicBezTo>
                    <a:pt x="182" y="65"/>
                    <a:pt x="175" y="69"/>
                    <a:pt x="172" y="78"/>
                  </a:cubicBezTo>
                  <a:cubicBezTo>
                    <a:pt x="168" y="90"/>
                    <a:pt x="160" y="90"/>
                    <a:pt x="150" y="87"/>
                  </a:cubicBezTo>
                  <a:cubicBezTo>
                    <a:pt x="139" y="84"/>
                    <a:pt x="132" y="76"/>
                    <a:pt x="124" y="67"/>
                  </a:cubicBezTo>
                  <a:cubicBezTo>
                    <a:pt x="152" y="54"/>
                    <a:pt x="160" y="23"/>
                    <a:pt x="186" y="10"/>
                  </a:cubicBezTo>
                  <a:cubicBezTo>
                    <a:pt x="174" y="1"/>
                    <a:pt x="168" y="0"/>
                    <a:pt x="155" y="5"/>
                  </a:cubicBezTo>
                  <a:cubicBezTo>
                    <a:pt x="133" y="13"/>
                    <a:pt x="108" y="12"/>
                    <a:pt x="100" y="40"/>
                  </a:cubicBezTo>
                  <a:cubicBezTo>
                    <a:pt x="99" y="44"/>
                    <a:pt x="88" y="43"/>
                    <a:pt x="90" y="49"/>
                  </a:cubicBezTo>
                  <a:cubicBezTo>
                    <a:pt x="93" y="56"/>
                    <a:pt x="101" y="55"/>
                    <a:pt x="107" y="56"/>
                  </a:cubicBezTo>
                  <a:cubicBezTo>
                    <a:pt x="110" y="57"/>
                    <a:pt x="115" y="52"/>
                    <a:pt x="117" y="59"/>
                  </a:cubicBezTo>
                  <a:cubicBezTo>
                    <a:pt x="103" y="69"/>
                    <a:pt x="91" y="83"/>
                    <a:pt x="72" y="80"/>
                  </a:cubicBezTo>
                  <a:cubicBezTo>
                    <a:pt x="58" y="78"/>
                    <a:pt x="45" y="77"/>
                    <a:pt x="32" y="78"/>
                  </a:cubicBezTo>
                  <a:cubicBezTo>
                    <a:pt x="14" y="79"/>
                    <a:pt x="16" y="86"/>
                    <a:pt x="25" y="95"/>
                  </a:cubicBezTo>
                  <a:cubicBezTo>
                    <a:pt x="21" y="100"/>
                    <a:pt x="14" y="94"/>
                    <a:pt x="11" y="100"/>
                  </a:cubicBezTo>
                  <a:cubicBezTo>
                    <a:pt x="20" y="109"/>
                    <a:pt x="31" y="110"/>
                    <a:pt x="43" y="111"/>
                  </a:cubicBezTo>
                  <a:cubicBezTo>
                    <a:pt x="30" y="112"/>
                    <a:pt x="29" y="124"/>
                    <a:pt x="22" y="130"/>
                  </a:cubicBezTo>
                  <a:cubicBezTo>
                    <a:pt x="13" y="137"/>
                    <a:pt x="13" y="140"/>
                    <a:pt x="25" y="145"/>
                  </a:cubicBezTo>
                  <a:cubicBezTo>
                    <a:pt x="41" y="151"/>
                    <a:pt x="56" y="159"/>
                    <a:pt x="75" y="157"/>
                  </a:cubicBezTo>
                  <a:cubicBezTo>
                    <a:pt x="67" y="161"/>
                    <a:pt x="56" y="163"/>
                    <a:pt x="53" y="172"/>
                  </a:cubicBezTo>
                  <a:cubicBezTo>
                    <a:pt x="51" y="182"/>
                    <a:pt x="47" y="189"/>
                    <a:pt x="39" y="194"/>
                  </a:cubicBezTo>
                  <a:cubicBezTo>
                    <a:pt x="31" y="198"/>
                    <a:pt x="30" y="202"/>
                    <a:pt x="36" y="208"/>
                  </a:cubicBezTo>
                  <a:cubicBezTo>
                    <a:pt x="28" y="212"/>
                    <a:pt x="31" y="230"/>
                    <a:pt x="14" y="223"/>
                  </a:cubicBezTo>
                  <a:cubicBezTo>
                    <a:pt x="10" y="222"/>
                    <a:pt x="3" y="226"/>
                    <a:pt x="2" y="233"/>
                  </a:cubicBezTo>
                  <a:cubicBezTo>
                    <a:pt x="8" y="238"/>
                    <a:pt x="15" y="233"/>
                    <a:pt x="22" y="236"/>
                  </a:cubicBezTo>
                  <a:cubicBezTo>
                    <a:pt x="16" y="241"/>
                    <a:pt x="11" y="244"/>
                    <a:pt x="6" y="249"/>
                  </a:cubicBezTo>
                  <a:cubicBezTo>
                    <a:pt x="2" y="253"/>
                    <a:pt x="0" y="259"/>
                    <a:pt x="8" y="258"/>
                  </a:cubicBezTo>
                  <a:cubicBezTo>
                    <a:pt x="19" y="257"/>
                    <a:pt x="19" y="277"/>
                    <a:pt x="32" y="270"/>
                  </a:cubicBezTo>
                  <a:cubicBezTo>
                    <a:pt x="35" y="269"/>
                    <a:pt x="35" y="273"/>
                    <a:pt x="34" y="274"/>
                  </a:cubicBezTo>
                  <a:cubicBezTo>
                    <a:pt x="29" y="283"/>
                    <a:pt x="35" y="281"/>
                    <a:pt x="41" y="281"/>
                  </a:cubicBezTo>
                  <a:close/>
                </a:path>
              </a:pathLst>
            </a:custGeom>
            <a:solidFill>
              <a:sysClr val="window" lastClr="FFFFFF"/>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30000"/>
                </a:lnSpc>
                <a:spcBef>
                  <a:spcPts val="0"/>
                </a:spcBef>
                <a:spcAft>
                  <a:spcPts val="0"/>
                </a:spcAft>
                <a:buClrTx/>
                <a:buSzTx/>
                <a:buFontTx/>
                <a:buNone/>
                <a:defRPr/>
              </a:pPr>
              <a:endParaRPr kumimoji="0"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p:nvCxnSpPr>
          <p:spPr>
            <a:xfrm flipH="1">
              <a:off x="4820724" y="5295680"/>
              <a:ext cx="1124377" cy="0"/>
            </a:xfrm>
            <a:prstGeom prst="line">
              <a:avLst/>
            </a:prstGeom>
            <a:ln>
              <a:solidFill>
                <a:srgbClr val="C00000"/>
              </a:solidFill>
            </a:ln>
          </p:spPr>
          <p:style>
            <a:lnRef idx="1">
              <a:srgbClr val="1F74AD"/>
            </a:lnRef>
            <a:fillRef idx="0">
              <a:srgbClr val="1F74AD"/>
            </a:fillRef>
            <a:effectRef idx="0">
              <a:srgbClr val="1F74AD"/>
            </a:effectRef>
            <a:fontRef idx="minor">
              <a:srgbClr val="000000"/>
            </a:fontRef>
          </p:style>
        </p:cxnSp>
        <p:cxnSp>
          <p:nvCxnSpPr>
            <p:cNvPr id="22" name="直接连接符 21"/>
            <p:cNvCxnSpPr/>
            <p:nvPr/>
          </p:nvCxnSpPr>
          <p:spPr>
            <a:xfrm>
              <a:off x="3479330" y="2514655"/>
              <a:ext cx="0" cy="2780131"/>
            </a:xfrm>
            <a:prstGeom prst="line">
              <a:avLst/>
            </a:prstGeom>
            <a:ln>
              <a:solidFill>
                <a:srgbClr val="C00000"/>
              </a:solidFill>
            </a:ln>
          </p:spPr>
          <p:style>
            <a:lnRef idx="1">
              <a:srgbClr val="1F74AD"/>
            </a:lnRef>
            <a:fillRef idx="0">
              <a:srgbClr val="1F74AD"/>
            </a:fillRef>
            <a:effectRef idx="0">
              <a:srgbClr val="1F74AD"/>
            </a:effectRef>
            <a:fontRef idx="minor">
              <a:srgbClr val="000000"/>
            </a:fontRef>
          </p:style>
        </p:cxnSp>
      </p:grpSp>
      <p:sp>
        <p:nvSpPr>
          <p:cNvPr id="23" name="矩形 22"/>
          <p:cNvSpPr/>
          <p:nvPr/>
        </p:nvSpPr>
        <p:spPr>
          <a:xfrm>
            <a:off x="5981999" y="2062894"/>
            <a:ext cx="4759503" cy="116281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本条例适用于国有独资、全资企业和国有资本绝对控股企业。国有资本相对控股并具有实际控制力的企业，结合实际参照本条例执行。</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5981999" y="3468533"/>
            <a:ext cx="4698178" cy="4241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本条例由中央组织部负责解释。</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5981999" y="4223157"/>
            <a:ext cx="4698178" cy="116281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本条例自</a:t>
            </a:r>
            <a:r>
              <a:rPr kumimoji="0" lang="en-US" altLang="zh-CN"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2019</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12</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a:t>
            </a:r>
            <a:r>
              <a:rPr kumimoji="0" lang="en-US" altLang="zh-CN"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30</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日起施行。其他有关国有企业党组织工作的规定，凡与本条例不一致的，按照本条例执行。</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23" grpId="0"/>
      <p:bldP spid="24" grpId="0"/>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083" y="352"/>
            <a:ext cx="12276083" cy="6857295"/>
          </a:xfrm>
          <a:prstGeom prst="rect">
            <a:avLst/>
          </a:prstGeom>
        </p:spPr>
      </p:pic>
      <p:pic>
        <p:nvPicPr>
          <p:cNvPr id="6" name="图片 5" descr="图片包含 游戏机&#10;&#10;描述已自动生成"/>
          <p:cNvPicPr>
            <a:picLocks noChangeAspect="1"/>
          </p:cNvPicPr>
          <p:nvPr/>
        </p:nvPicPr>
        <p:blipFill rotWithShape="1">
          <a:blip r:embed="rId2">
            <a:extLst>
              <a:ext uri="{28A0092B-C50C-407E-A947-70E740481C1C}">
                <a14:useLocalDpi xmlns:a14="http://schemas.microsoft.com/office/drawing/2010/main" val="0"/>
              </a:ext>
            </a:extLst>
          </a:blip>
          <a:srcRect t="-561" r="61735" b="83448"/>
          <a:stretch>
            <a:fillRect/>
          </a:stretch>
        </p:blipFill>
        <p:spPr>
          <a:xfrm>
            <a:off x="-84083" y="-40317"/>
            <a:ext cx="4729656" cy="1109800"/>
          </a:xfrm>
          <a:prstGeom prst="rect">
            <a:avLst/>
          </a:prstGeom>
        </p:spPr>
      </p:pic>
      <p:sp>
        <p:nvSpPr>
          <p:cNvPr id="7" name="矩形 6"/>
          <p:cNvSpPr/>
          <p:nvPr/>
        </p:nvSpPr>
        <p:spPr>
          <a:xfrm>
            <a:off x="4254586" y="3900209"/>
            <a:ext cx="3535680" cy="33718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rPr>
              <a:t>汇报人</a:t>
            </a:r>
            <a:r>
              <a:rPr kumimoji="0" lang="en-US" altLang="zh-CN" sz="1600" b="0" i="0" u="none" strike="noStrike" kern="1200" cap="none" spc="0" normalizeH="0" baseline="0" noProof="0" dirty="0" smtClean="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rPr>
              <a:t>:PPT</a:t>
            </a:r>
            <a:r>
              <a:rPr kumimoji="0" lang="zh-CN" altLang="en-US" sz="1600" b="0" i="0" u="none" strike="noStrike" kern="1200" cap="none" spc="0" normalizeH="0" baseline="0" noProof="0" dirty="0" smtClean="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rPr>
              <a:t>营       </a:t>
            </a:r>
            <a:r>
              <a:rPr kumimoji="0" lang="zh-CN" altLang="en-US" sz="1600" b="0"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rPr>
              <a:t>汇报时间：</a:t>
            </a:r>
            <a:r>
              <a:rPr kumimoji="0" lang="en-US" altLang="zh-CN" sz="1600" b="0"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rPr>
              <a:t>202X</a:t>
            </a:r>
            <a:endParaRPr kumimoji="0" lang="zh-CN" altLang="en-US" sz="1600" b="0"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endParaRPr>
          </a:p>
        </p:txBody>
      </p:sp>
      <p:sp>
        <p:nvSpPr>
          <p:cNvPr id="8" name="PA-矩形 4"/>
          <p:cNvSpPr/>
          <p:nvPr>
            <p:custDataLst>
              <p:tags r:id="rId3"/>
            </p:custDataLst>
          </p:nvPr>
        </p:nvSpPr>
        <p:spPr>
          <a:xfrm>
            <a:off x="850505" y="2316154"/>
            <a:ext cx="1032282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国有企业基层组织工作条例</a:t>
            </a:r>
            <a:endParaRPr kumimoji="0" lang="zh-CN" altLang="en-US" sz="5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934063" y="3277459"/>
            <a:ext cx="817672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D0000E"/>
                </a:solidFill>
                <a:effectLst/>
                <a:uLnTx/>
                <a:uFillTx/>
                <a:latin typeface="思源黑体 CN Bold"/>
                <a:ea typeface="思源黑体 CN Bold"/>
                <a:cs typeface="+mn-ea"/>
              </a:rPr>
              <a:t>We have many PowerPoint </a:t>
            </a:r>
            <a:r>
              <a:rPr kumimoji="0" lang="zh-CN" altLang="en-US" sz="1600" b="0" i="0" u="none" strike="noStrike" kern="1200" cap="none" spc="0" normalizeH="0" baseline="0" noProof="0" dirty="0">
                <a:ln>
                  <a:noFill/>
                </a:ln>
                <a:solidFill>
                  <a:srgbClr val="D0000E"/>
                </a:solidFill>
                <a:effectLst/>
                <a:uLnTx/>
                <a:uFillTx/>
                <a:latin typeface="思源黑体 CN Bold"/>
                <a:ea typeface="思源黑体 CN Bold"/>
                <a:cs typeface="+mn-ea"/>
              </a:rPr>
              <a:t>templates</a:t>
            </a:r>
            <a:r>
              <a:rPr kumimoji="0" lang="en-US" altLang="zh-CN" sz="1600" b="0" i="0" u="none" strike="noStrike" kern="1200" cap="none" spc="0" normalizeH="0" baseline="0" noProof="0" dirty="0">
                <a:ln>
                  <a:noFill/>
                </a:ln>
                <a:solidFill>
                  <a:srgbClr val="D0000E"/>
                </a:solidFill>
                <a:effectLst/>
                <a:uLnTx/>
                <a:uFillTx/>
                <a:latin typeface="思源黑体 CN Bold"/>
                <a:ea typeface="思源黑体 CN Bold"/>
                <a:cs typeface="+mn-ea"/>
              </a:rPr>
              <a:t> that has been specifically designed to help anyone that is stepping into the world of PowerPoint for the very first time.</a:t>
            </a:r>
            <a:endParaRPr kumimoji="0" lang="zh-CN" altLang="en-US" sz="1600" b="0" i="0" u="none" strike="noStrike" kern="1200" cap="none" spc="0" normalizeH="0" baseline="0" noProof="0" dirty="0">
              <a:ln>
                <a:noFill/>
              </a:ln>
              <a:solidFill>
                <a:srgbClr val="D0000E"/>
              </a:solidFill>
              <a:effectLst/>
              <a:uLnTx/>
              <a:uFillTx/>
              <a:latin typeface="思源黑体 CN Bold"/>
              <a:ea typeface="思源黑体 CN Bold"/>
              <a:cs typeface="+mn-ea"/>
            </a:endParaRPr>
          </a:p>
        </p:txBody>
      </p:sp>
      <p:pic>
        <p:nvPicPr>
          <p:cNvPr id="10" name="Picture 11" descr="F:\桌面\党政机关\素材\党徽\Nipic_20180988_20150909113802527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620" y="882100"/>
            <a:ext cx="1233339" cy="100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图片包含 游戏机, 灯, 笔记本&#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2862" y="-192535"/>
            <a:ext cx="2524037" cy="2524037"/>
          </a:xfrm>
          <a:prstGeom prst="rect">
            <a:avLst/>
          </a:prstGeom>
        </p:spPr>
      </p:pic>
      <p:pic>
        <p:nvPicPr>
          <p:cNvPr id="13" name="图片 12"/>
          <p:cNvPicPr>
            <a:picLocks noChangeAspect="1"/>
          </p:cNvPicPr>
          <p:nvPr/>
        </p:nvPicPr>
        <p:blipFill rotWithShape="1">
          <a:blip r:embed="rId6">
            <a:extLst>
              <a:ext uri="{28A0092B-C50C-407E-A947-70E740481C1C}">
                <a14:useLocalDpi xmlns:a14="http://schemas.microsoft.com/office/drawing/2010/main" val="0"/>
              </a:ext>
            </a:extLst>
          </a:blip>
          <a:srcRect t="65660"/>
          <a:stretch>
            <a:fillRect/>
          </a:stretch>
        </p:blipFill>
        <p:spPr>
          <a:xfrm>
            <a:off x="0" y="4775550"/>
            <a:ext cx="12192000" cy="2120425"/>
          </a:xfrm>
          <a:prstGeom prst="rect">
            <a:avLst/>
          </a:prstGeom>
        </p:spPr>
      </p:pic>
    </p:spTree>
  </p:cSld>
  <p:clrMapOvr>
    <a:masterClrMapping/>
  </p:clrMapOvr>
  <p:transition spd="med" advTm="9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0" presetClass="entr" presetSubtype="0" decel="70000" fill="hold" grpId="0" nodeType="withEffect">
                                  <p:stCondLst>
                                    <p:cond delay="0"/>
                                  </p:stCondLst>
                                  <p:iterate type="lt">
                                    <p:tmPct val="10000"/>
                                  </p:iterate>
                                  <p:childTnLst>
                                    <p:set>
                                      <p:cBhvr>
                                        <p:cTn id="16" dur="855" fill="hold">
                                          <p:stCondLst>
                                            <p:cond delay="1"/>
                                          </p:stCondLst>
                                        </p:cTn>
                                        <p:tgtEl>
                                          <p:spTgt spid="8"/>
                                        </p:tgtEl>
                                        <p:attrNameLst>
                                          <p:attrName>style.visibility</p:attrName>
                                        </p:attrNameLst>
                                      </p:cBhvr>
                                      <p:to>
                                        <p:strVal val="visible"/>
                                      </p:to>
                                    </p:set>
                                    <p:anim to="" calcmode="lin" valueType="num">
                                      <p:cBhvr>
                                        <p:cTn id="17" dur="1" fill="hold">
                                          <p:stCondLst>
                                            <p:cond delay="0"/>
                                          </p:stCondLst>
                                        </p:cTn>
                                        <p:tgtEl>
                                          <p:spTgt spid="8"/>
                                        </p:tgtEl>
                                        <p:attrNameLst>
                                          <p:attrName>ppt_x</p:attrName>
                                        </p:attrNameLst>
                                      </p:cBhvr>
                                      <p:tavLst>
                                        <p:tav tm="0">
                                          <p:val>
                                            <p:strVal val="#ppt_x"/>
                                          </p:val>
                                        </p:tav>
                                        <p:tav tm="100000">
                                          <p:val>
                                            <p:strVal val="#ppt_x+0.15*sin(rand(0-360)+0)+2"/>
                                          </p:val>
                                        </p:tav>
                                      </p:tavLst>
                                    </p:anim>
                                    <p:anim to="" calcmode="lin" valueType="num">
                                      <p:cBhvr>
                                        <p:cTn id="18" dur="1" fill="hold">
                                          <p:stCondLst>
                                            <p:cond delay="0"/>
                                          </p:stCondLst>
                                        </p:cTn>
                                        <p:tgtEl>
                                          <p:spTgt spid="8"/>
                                        </p:tgtEl>
                                        <p:attrNameLst>
                                          <p:attrName>ppt_y</p:attrName>
                                        </p:attrNameLst>
                                      </p:cBhvr>
                                      <p:tavLst>
                                        <p:tav tm="0">
                                          <p:val>
                                            <p:strVal val="#ppt_y"/>
                                          </p:val>
                                        </p:tav>
                                        <p:tav tm="100000">
                                          <p:val>
                                            <p:strVal val="#ppt_y+0.15*sin(rand(0-360)+0)+2"/>
                                          </p:val>
                                        </p:tav>
                                      </p:tavLst>
                                    </p:anim>
                                    <p:anim to="" calcmode="lin" valueType="num">
                                      <p:cBhvr>
                                        <p:cTn id="19" dur="998" fill="hold">
                                          <p:stCondLst>
                                            <p:cond delay="2"/>
                                          </p:stCondLst>
                                        </p:cTn>
                                        <p:tgtEl>
                                          <p:spTgt spid="8"/>
                                        </p:tgtEl>
                                        <p:attrNameLst>
                                          <p:attrName>style.opacity</p:attrName>
                                        </p:attrNameLst>
                                      </p:cBhvr>
                                      <p:tavLst>
                                        <p:tav tm="0">
                                          <p:val>
                                            <p:fltVal val="0"/>
                                          </p:val>
                                        </p:tav>
                                        <p:tav tm="100000">
                                          <p:val>
                                            <p:fltVal val="1"/>
                                          </p:val>
                                        </p:tav>
                                      </p:tavLst>
                                    </p:anim>
                                    <p:animScale>
                                      <p:cBhvr>
                                        <p:cTn id="20" dur="998" fill="hold">
                                          <p:stCondLst>
                                            <p:cond delay="1"/>
                                          </p:stCondLst>
                                        </p:cTn>
                                        <p:tgtEl>
                                          <p:spTgt spid="8"/>
                                        </p:tgtEl>
                                      </p:cBhvr>
                                      <p:from x="500000" y="500000"/>
                                      <p:to x="100000" y="100000"/>
                                    </p:animScale>
                                    <p:anim to="" calcmode="lin" valueType="num">
                                      <p:cBhvr>
                                        <p:cTn id="21" dur="714" fill="hold">
                                          <p:stCondLst>
                                            <p:cond delay="286"/>
                                          </p:stCondLst>
                                        </p:cTn>
                                        <p:tgtEl>
                                          <p:spTgt spid="8"/>
                                        </p:tgtEl>
                                        <p:attrNameLst>
                                          <p:attrName>ppt_x</p:attrName>
                                        </p:attrNameLst>
                                      </p:cBhvr>
                                      <p:tavLst>
                                        <p:tav tm="0">
                                          <p:val>
                                            <p:strVal val="ppt_x-2"/>
                                          </p:val>
                                        </p:tav>
                                        <p:tav tm="100000">
                                          <p:val>
                                            <p:strVal val="#ppt_x"/>
                                          </p:val>
                                        </p:tav>
                                      </p:tavLst>
                                    </p:anim>
                                    <p:anim to="" calcmode="lin" valueType="num">
                                      <p:cBhvr>
                                        <p:cTn id="22" dur="714" fill="hold">
                                          <p:stCondLst>
                                            <p:cond delay="286"/>
                                          </p:stCondLst>
                                        </p:cTn>
                                        <p:tgtEl>
                                          <p:spTgt spid="8"/>
                                        </p:tgtEl>
                                        <p:attrNameLst>
                                          <p:attrName>ppt_y</p:attrName>
                                        </p:attrNameLst>
                                      </p:cBhvr>
                                      <p:tavLst>
                                        <p:tav tm="0">
                                          <p:val>
                                            <p:strVal val="ppt_y-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Effect transition="in" filter="fade">
                                      <p:cBhvr>
                                        <p:cTn id="32" dur="1000"/>
                                        <p:tgtEl>
                                          <p:spTgt spid="7"/>
                                        </p:tgtEl>
                                      </p:cBhvr>
                                    </p:animEffect>
                                  </p:childTnLst>
                                </p:cTn>
                              </p:par>
                              <p:par>
                                <p:cTn id="33" presetID="35" presetClass="path" presetSubtype="0" accel="50000" decel="50000" fill="hold" grpId="1" nodeType="withEffect">
                                  <p:stCondLst>
                                    <p:cond delay="0"/>
                                  </p:stCondLst>
                                  <p:childTnLst>
                                    <p:animMotion origin="layout" path="M -1.875E-6 -2.59259E-6 L 0.31576 -2.59259E-6 " pathEditMode="relative" rAng="0" ptsTypes="AA">
                                      <p:cBhvr>
                                        <p:cTn id="34" dur="2000" spd="-100000" fill="hold"/>
                                        <p:tgtEl>
                                          <p:spTgt spid="7"/>
                                        </p:tgtEl>
                                        <p:attrNameLst>
                                          <p:attrName>ppt_x</p:attrName>
                                          <p:attrName>ppt_y</p:attrName>
                                        </p:attrNameLst>
                                      </p:cBhvr>
                                      <p:rCtr x="15781" y="0"/>
                                    </p:animMotion>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568450"/>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4769355"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为国有企业强“根”铸“魂”</a:t>
            </a:r>
            <a:endPar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9" name="椭圆 48"/>
          <p:cNvSpPr/>
          <p:nvPr/>
        </p:nvSpPr>
        <p:spPr>
          <a:xfrm>
            <a:off x="4866886" y="1418151"/>
            <a:ext cx="2458229" cy="2458229"/>
          </a:xfrm>
          <a:prstGeom prst="ellipse">
            <a:avLst/>
          </a:prstGeom>
          <a:solidFill>
            <a:srgbClr val="C00000"/>
          </a:solid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cs typeface="+mn-ea"/>
              <a:sym typeface="+mn-lt"/>
            </a:endParaRPr>
          </a:p>
        </p:txBody>
      </p:sp>
      <p:sp>
        <p:nvSpPr>
          <p:cNvPr id="50" name="椭圆 49"/>
          <p:cNvSpPr/>
          <p:nvPr/>
        </p:nvSpPr>
        <p:spPr>
          <a:xfrm>
            <a:off x="4656000" y="1207265"/>
            <a:ext cx="2880000" cy="2880000"/>
          </a:xfrm>
          <a:prstGeom prst="ellipse">
            <a:avLst/>
          </a:prstGeom>
          <a:no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51" name="圆角矩形 28"/>
          <p:cNvSpPr/>
          <p:nvPr/>
        </p:nvSpPr>
        <p:spPr>
          <a:xfrm>
            <a:off x="786054" y="2125864"/>
            <a:ext cx="3321018" cy="1259331"/>
          </a:xfrm>
          <a:prstGeom prst="roundRect">
            <a:avLst>
              <a:gd name="adj" fmla="val 10006"/>
            </a:avLst>
          </a:prstGeom>
          <a:solidFill>
            <a:srgbClr val="C00000"/>
          </a:solid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54" name="文本框 33"/>
          <p:cNvSpPr txBox="1"/>
          <p:nvPr/>
        </p:nvSpPr>
        <p:spPr>
          <a:xfrm>
            <a:off x="5463007" y="1917441"/>
            <a:ext cx="1313180" cy="14465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条例</a:t>
            </a:r>
            <a:endPar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共分</a:t>
            </a:r>
            <a:endParaRPr kumimoji="0" lang="zh-CN" alt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sp>
        <p:nvSpPr>
          <p:cNvPr id="56" name="圆角矩形 28"/>
          <p:cNvSpPr/>
          <p:nvPr/>
        </p:nvSpPr>
        <p:spPr>
          <a:xfrm>
            <a:off x="8084928" y="2125864"/>
            <a:ext cx="3321018" cy="1259331"/>
          </a:xfrm>
          <a:prstGeom prst="roundRect">
            <a:avLst>
              <a:gd name="adj" fmla="val 10006"/>
            </a:avLst>
          </a:prstGeom>
          <a:solidFill>
            <a:srgbClr val="C00000"/>
          </a:solid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57" name="文本框 33"/>
          <p:cNvSpPr txBox="1"/>
          <p:nvPr/>
        </p:nvSpPr>
        <p:spPr>
          <a:xfrm>
            <a:off x="1941933" y="2291635"/>
            <a:ext cx="128272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9</a:t>
            </a:r>
            <a:r>
              <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章</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sp>
        <p:nvSpPr>
          <p:cNvPr id="58" name="文本框 33"/>
          <p:cNvSpPr txBox="1"/>
          <p:nvPr/>
        </p:nvSpPr>
        <p:spPr>
          <a:xfrm>
            <a:off x="8901295" y="2291635"/>
            <a:ext cx="168828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41</a:t>
            </a:r>
            <a:r>
              <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条</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sp>
        <p:nvSpPr>
          <p:cNvPr id="59" name="文本框 11"/>
          <p:cNvSpPr txBox="1"/>
          <p:nvPr/>
        </p:nvSpPr>
        <p:spPr>
          <a:xfrm>
            <a:off x="1050980" y="4253036"/>
            <a:ext cx="8824054" cy="235378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第一章“总则”明确制订目的、指导思想、基本原则等。</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第二章“组织设置”明确国有企业基层党组织领导体制等。</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第三章至第八章规定了国有企业基层党组织主要职责、党的领导和公司治理、党员队伍建设、党的政治建设、党内民主和监督、领导和保障等作出规定。</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第九章“附则”对解释、实施等作了规定。</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p:cTn id="29" dur="250" fill="hold"/>
                                        <p:tgtEl>
                                          <p:spTgt spid="50"/>
                                        </p:tgtEl>
                                        <p:attrNameLst>
                                          <p:attrName>ppt_w</p:attrName>
                                        </p:attrNameLst>
                                      </p:cBhvr>
                                      <p:tavLst>
                                        <p:tav tm="0">
                                          <p:val>
                                            <p:fltVal val="0"/>
                                          </p:val>
                                        </p:tav>
                                        <p:tav tm="100000">
                                          <p:val>
                                            <p:strVal val="#ppt_w"/>
                                          </p:val>
                                        </p:tav>
                                      </p:tavLst>
                                    </p:anim>
                                    <p:anim calcmode="lin" valueType="num">
                                      <p:cBhvr>
                                        <p:cTn id="30" dur="250" fill="hold"/>
                                        <p:tgtEl>
                                          <p:spTgt spid="50"/>
                                        </p:tgtEl>
                                        <p:attrNameLst>
                                          <p:attrName>ppt_h</p:attrName>
                                        </p:attrNameLst>
                                      </p:cBhvr>
                                      <p:tavLst>
                                        <p:tav tm="0">
                                          <p:val>
                                            <p:fltVal val="0"/>
                                          </p:val>
                                        </p:tav>
                                        <p:tav tm="100000">
                                          <p:val>
                                            <p:strVal val="#ppt_h"/>
                                          </p:val>
                                        </p:tav>
                                      </p:tavLst>
                                    </p:anim>
                                    <p:animEffect transition="in" filter="fade">
                                      <p:cBhvr>
                                        <p:cTn id="31" dur="250"/>
                                        <p:tgtEl>
                                          <p:spTgt spid="50"/>
                                        </p:tgtEl>
                                      </p:cBhvr>
                                    </p:animEffect>
                                  </p:childTnLst>
                                </p:cTn>
                              </p:par>
                              <p:par>
                                <p:cTn id="32" presetID="6" presetClass="emph" presetSubtype="0" decel="100000" fill="hold" grpId="1" nodeType="withEffect">
                                  <p:stCondLst>
                                    <p:cond delay="200"/>
                                  </p:stCondLst>
                                  <p:childTnLst>
                                    <p:animScale>
                                      <p:cBhvr>
                                        <p:cTn id="33" dur="250" fill="hold"/>
                                        <p:tgtEl>
                                          <p:spTgt spid="50"/>
                                        </p:tgtEl>
                                      </p:cBhvr>
                                      <p:by x="120000" y="120000"/>
                                    </p:animScale>
                                  </p:childTnLst>
                                </p:cTn>
                              </p:par>
                              <p:par>
                                <p:cTn id="34" presetID="6" presetClass="emph" presetSubtype="0" decel="100000" fill="hold" grpId="2" nodeType="withEffect">
                                  <p:stCondLst>
                                    <p:cond delay="400"/>
                                  </p:stCondLst>
                                  <p:childTnLst>
                                    <p:animScale>
                                      <p:cBhvr>
                                        <p:cTn id="35" dur="250" fill="hold"/>
                                        <p:tgtEl>
                                          <p:spTgt spid="50"/>
                                        </p:tgtEl>
                                      </p:cBhvr>
                                      <p:by x="83000" y="83000"/>
                                    </p:animScale>
                                  </p:childTnLst>
                                </p:cTn>
                              </p:par>
                              <p:par>
                                <p:cTn id="36" presetID="53" presetClass="entr" presetSubtype="16" fill="hold" grpId="0" nodeType="withEffect">
                                  <p:stCondLst>
                                    <p:cond delay="400"/>
                                  </p:stCondLst>
                                  <p:childTnLst>
                                    <p:set>
                                      <p:cBhvr>
                                        <p:cTn id="37" dur="1" fill="hold">
                                          <p:stCondLst>
                                            <p:cond delay="0"/>
                                          </p:stCondLst>
                                        </p:cTn>
                                        <p:tgtEl>
                                          <p:spTgt spid="49"/>
                                        </p:tgtEl>
                                        <p:attrNameLst>
                                          <p:attrName>style.visibility</p:attrName>
                                        </p:attrNameLst>
                                      </p:cBhvr>
                                      <p:to>
                                        <p:strVal val="visible"/>
                                      </p:to>
                                    </p:set>
                                    <p:anim calcmode="lin" valueType="num">
                                      <p:cBhvr>
                                        <p:cTn id="38" dur="250" fill="hold"/>
                                        <p:tgtEl>
                                          <p:spTgt spid="49"/>
                                        </p:tgtEl>
                                        <p:attrNameLst>
                                          <p:attrName>ppt_w</p:attrName>
                                        </p:attrNameLst>
                                      </p:cBhvr>
                                      <p:tavLst>
                                        <p:tav tm="0">
                                          <p:val>
                                            <p:fltVal val="0"/>
                                          </p:val>
                                        </p:tav>
                                        <p:tav tm="100000">
                                          <p:val>
                                            <p:strVal val="#ppt_w"/>
                                          </p:val>
                                        </p:tav>
                                      </p:tavLst>
                                    </p:anim>
                                    <p:anim calcmode="lin" valueType="num">
                                      <p:cBhvr>
                                        <p:cTn id="39" dur="250" fill="hold"/>
                                        <p:tgtEl>
                                          <p:spTgt spid="49"/>
                                        </p:tgtEl>
                                        <p:attrNameLst>
                                          <p:attrName>ppt_h</p:attrName>
                                        </p:attrNameLst>
                                      </p:cBhvr>
                                      <p:tavLst>
                                        <p:tav tm="0">
                                          <p:val>
                                            <p:fltVal val="0"/>
                                          </p:val>
                                        </p:tav>
                                        <p:tav tm="100000">
                                          <p:val>
                                            <p:strVal val="#ppt_h"/>
                                          </p:val>
                                        </p:tav>
                                      </p:tavLst>
                                    </p:anim>
                                    <p:animEffect transition="in" filter="fade">
                                      <p:cBhvr>
                                        <p:cTn id="40" dur="250"/>
                                        <p:tgtEl>
                                          <p:spTgt spid="49"/>
                                        </p:tgtEl>
                                      </p:cBhvr>
                                    </p:animEffect>
                                  </p:childTnLst>
                                </p:cTn>
                              </p:par>
                              <p:par>
                                <p:cTn id="41" presetID="6" presetClass="emph" presetSubtype="0" decel="100000" fill="hold" grpId="1" nodeType="withEffect">
                                  <p:stCondLst>
                                    <p:cond delay="600"/>
                                  </p:stCondLst>
                                  <p:childTnLst>
                                    <p:animScale>
                                      <p:cBhvr>
                                        <p:cTn id="42" dur="250" fill="hold"/>
                                        <p:tgtEl>
                                          <p:spTgt spid="49"/>
                                        </p:tgtEl>
                                      </p:cBhvr>
                                      <p:by x="120000" y="120000"/>
                                    </p:animScale>
                                  </p:childTnLst>
                                </p:cTn>
                              </p:par>
                              <p:par>
                                <p:cTn id="43" presetID="6" presetClass="emph" presetSubtype="0" decel="100000" fill="hold" grpId="2" nodeType="withEffect">
                                  <p:stCondLst>
                                    <p:cond delay="800"/>
                                  </p:stCondLst>
                                  <p:childTnLst>
                                    <p:animScale>
                                      <p:cBhvr>
                                        <p:cTn id="44" dur="250" fill="hold"/>
                                        <p:tgtEl>
                                          <p:spTgt spid="49"/>
                                        </p:tgtEl>
                                      </p:cBhvr>
                                      <p:by x="83000" y="83000"/>
                                    </p:animScale>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p:cTn id="48" dur="300" fill="hold"/>
                                        <p:tgtEl>
                                          <p:spTgt spid="51"/>
                                        </p:tgtEl>
                                        <p:attrNameLst>
                                          <p:attrName>ppt_w</p:attrName>
                                        </p:attrNameLst>
                                      </p:cBhvr>
                                      <p:tavLst>
                                        <p:tav tm="0">
                                          <p:val>
                                            <p:fltVal val="0"/>
                                          </p:val>
                                        </p:tav>
                                        <p:tav tm="100000">
                                          <p:val>
                                            <p:strVal val="#ppt_w"/>
                                          </p:val>
                                        </p:tav>
                                      </p:tavLst>
                                    </p:anim>
                                    <p:anim calcmode="lin" valueType="num">
                                      <p:cBhvr>
                                        <p:cTn id="49" dur="300" fill="hold"/>
                                        <p:tgtEl>
                                          <p:spTgt spid="51"/>
                                        </p:tgtEl>
                                        <p:attrNameLst>
                                          <p:attrName>ppt_h</p:attrName>
                                        </p:attrNameLst>
                                      </p:cBhvr>
                                      <p:tavLst>
                                        <p:tav tm="0">
                                          <p:val>
                                            <p:fltVal val="0"/>
                                          </p:val>
                                        </p:tav>
                                        <p:tav tm="100000">
                                          <p:val>
                                            <p:strVal val="#ppt_h"/>
                                          </p:val>
                                        </p:tav>
                                      </p:tavLst>
                                    </p:anim>
                                    <p:animEffect transition="in" filter="fade">
                                      <p:cBhvr>
                                        <p:cTn id="50" dur="300"/>
                                        <p:tgtEl>
                                          <p:spTgt spid="51"/>
                                        </p:tgtEl>
                                      </p:cBhvr>
                                    </p:animEffect>
                                  </p:childTnLst>
                                </p:cTn>
                              </p:par>
                            </p:childTnLst>
                          </p:cTn>
                        </p:par>
                        <p:par>
                          <p:cTn id="51" fill="hold">
                            <p:stCondLst>
                              <p:cond delay="2500"/>
                            </p:stCondLst>
                            <p:childTnLst>
                              <p:par>
                                <p:cTn id="52" presetID="16" presetClass="entr" presetSubtype="21" fill="hold" grpId="0" nodeType="after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barn(inVertical)">
                                      <p:cBhvr>
                                        <p:cTn id="54" dur="500"/>
                                        <p:tgtEl>
                                          <p:spTgt spid="54"/>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p:cTn id="58" dur="300" fill="hold"/>
                                        <p:tgtEl>
                                          <p:spTgt spid="56"/>
                                        </p:tgtEl>
                                        <p:attrNameLst>
                                          <p:attrName>ppt_w</p:attrName>
                                        </p:attrNameLst>
                                      </p:cBhvr>
                                      <p:tavLst>
                                        <p:tav tm="0">
                                          <p:val>
                                            <p:fltVal val="0"/>
                                          </p:val>
                                        </p:tav>
                                        <p:tav tm="100000">
                                          <p:val>
                                            <p:strVal val="#ppt_w"/>
                                          </p:val>
                                        </p:tav>
                                      </p:tavLst>
                                    </p:anim>
                                    <p:anim calcmode="lin" valueType="num">
                                      <p:cBhvr>
                                        <p:cTn id="59" dur="300" fill="hold"/>
                                        <p:tgtEl>
                                          <p:spTgt spid="56"/>
                                        </p:tgtEl>
                                        <p:attrNameLst>
                                          <p:attrName>ppt_h</p:attrName>
                                        </p:attrNameLst>
                                      </p:cBhvr>
                                      <p:tavLst>
                                        <p:tav tm="0">
                                          <p:val>
                                            <p:fltVal val="0"/>
                                          </p:val>
                                        </p:tav>
                                        <p:tav tm="100000">
                                          <p:val>
                                            <p:strVal val="#ppt_h"/>
                                          </p:val>
                                        </p:tav>
                                      </p:tavLst>
                                    </p:anim>
                                    <p:animEffect transition="in" filter="fade">
                                      <p:cBhvr>
                                        <p:cTn id="60" dur="300"/>
                                        <p:tgtEl>
                                          <p:spTgt spid="56"/>
                                        </p:tgtEl>
                                      </p:cBhvr>
                                    </p:animEffect>
                                  </p:childTnLst>
                                </p:cTn>
                              </p:par>
                            </p:childTnLst>
                          </p:cTn>
                        </p:par>
                        <p:par>
                          <p:cTn id="61" fill="hold">
                            <p:stCondLst>
                              <p:cond delay="3500"/>
                            </p:stCondLst>
                            <p:childTnLst>
                              <p:par>
                                <p:cTn id="62" presetID="16" presetClass="entr" presetSubtype="21"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barn(inVertical)">
                                      <p:cBhvr>
                                        <p:cTn id="64" dur="500"/>
                                        <p:tgtEl>
                                          <p:spTgt spid="57"/>
                                        </p:tgtEl>
                                      </p:cBhvr>
                                    </p:animEffect>
                                  </p:childTnLst>
                                </p:cTn>
                              </p:par>
                            </p:childTnLst>
                          </p:cTn>
                        </p:par>
                        <p:par>
                          <p:cTn id="65" fill="hold">
                            <p:stCondLst>
                              <p:cond delay="4000"/>
                            </p:stCondLst>
                            <p:childTnLst>
                              <p:par>
                                <p:cTn id="66" presetID="16" presetClass="entr" presetSubtype="21"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barn(inVertical)">
                                      <p:cBhvr>
                                        <p:cTn id="68" dur="500"/>
                                        <p:tgtEl>
                                          <p:spTgt spid="58"/>
                                        </p:tgtEl>
                                      </p:cBhvr>
                                    </p:animEffect>
                                  </p:childTnLst>
                                </p:cTn>
                              </p:par>
                            </p:childTnLst>
                          </p:cTn>
                        </p:par>
                        <p:par>
                          <p:cTn id="69" fill="hold">
                            <p:stCondLst>
                              <p:cond delay="4500"/>
                            </p:stCondLst>
                            <p:childTnLst>
                              <p:par>
                                <p:cTn id="70" presetID="2" presetClass="entr" presetSubtype="2" fill="hold" grpId="0" nodeType="afterEffect">
                                  <p:stCondLst>
                                    <p:cond delay="0"/>
                                  </p:stCondLst>
                                  <p:iterate type="lt">
                                    <p:tmPct val="10000"/>
                                  </p:iterate>
                                  <p:childTnLst>
                                    <p:set>
                                      <p:cBhvr>
                                        <p:cTn id="71" dur="1" fill="hold">
                                          <p:stCondLst>
                                            <p:cond delay="0"/>
                                          </p:stCondLst>
                                        </p:cTn>
                                        <p:tgtEl>
                                          <p:spTgt spid="59"/>
                                        </p:tgtEl>
                                        <p:attrNameLst>
                                          <p:attrName>style.visibility</p:attrName>
                                        </p:attrNameLst>
                                      </p:cBhvr>
                                      <p:to>
                                        <p:strVal val="visible"/>
                                      </p:to>
                                    </p:set>
                                    <p:anim calcmode="lin" valueType="num">
                                      <p:cBhvr additive="base">
                                        <p:cTn id="72" dur="442" fill="hold"/>
                                        <p:tgtEl>
                                          <p:spTgt spid="59"/>
                                        </p:tgtEl>
                                        <p:attrNameLst>
                                          <p:attrName>ppt_x</p:attrName>
                                        </p:attrNameLst>
                                      </p:cBhvr>
                                      <p:tavLst>
                                        <p:tav tm="0">
                                          <p:val>
                                            <p:strVal val="1+#ppt_w/2"/>
                                          </p:val>
                                        </p:tav>
                                        <p:tav tm="100000">
                                          <p:val>
                                            <p:strVal val="#ppt_x"/>
                                          </p:val>
                                        </p:tav>
                                      </p:tavLst>
                                    </p:anim>
                                    <p:anim calcmode="lin" valueType="num">
                                      <p:cBhvr additive="base">
                                        <p:cTn id="73" dur="442"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49" grpId="0" animBg="1"/>
      <p:bldP spid="49" grpId="1" animBg="1"/>
      <p:bldP spid="49" grpId="2" animBg="1"/>
      <p:bldP spid="50" grpId="0" animBg="1"/>
      <p:bldP spid="50" grpId="1" animBg="1"/>
      <p:bldP spid="50" grpId="2" animBg="1"/>
      <p:bldP spid="51" grpId="0" animBg="1"/>
      <p:bldP spid="54" grpId="0"/>
      <p:bldP spid="56" grpId="0" animBg="1"/>
      <p:bldP spid="57" grpId="0"/>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383933" y="2064199"/>
            <a:ext cx="9450843" cy="692019"/>
            <a:chOff x="3062918" y="1659554"/>
            <a:chExt cx="9450843" cy="692019"/>
          </a:xfrm>
        </p:grpSpPr>
        <p:sp>
          <p:nvSpPr>
            <p:cNvPr id="17" name="圆角矩形 5"/>
            <p:cNvSpPr/>
            <p:nvPr/>
          </p:nvSpPr>
          <p:spPr>
            <a:xfrm>
              <a:off x="3062918" y="1659554"/>
              <a:ext cx="8454124" cy="692019"/>
            </a:xfrm>
            <a:prstGeom prst="round2DiagRect">
              <a:avLst>
                <a:gd name="adj1" fmla="val 50000"/>
                <a:gd name="adj2" fmla="val 0"/>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圆角矩形 6"/>
            <p:cNvSpPr/>
            <p:nvPr/>
          </p:nvSpPr>
          <p:spPr>
            <a:xfrm>
              <a:off x="3170116" y="1795733"/>
              <a:ext cx="1039027" cy="418430"/>
            </a:xfrm>
            <a:prstGeom prst="round2DiagRect">
              <a:avLst>
                <a:gd name="adj1" fmla="val 50000"/>
                <a:gd name="adj2" fmla="val 0"/>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01</a:t>
              </a:r>
              <a:endParaRPr kumimoji="0" lang="zh-CN" alt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sp>
          <p:nvSpPr>
            <p:cNvPr id="19" name="矩形 18"/>
            <p:cNvSpPr/>
            <p:nvPr/>
          </p:nvSpPr>
          <p:spPr>
            <a:xfrm>
              <a:off x="4209143" y="1752498"/>
              <a:ext cx="8304618"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是中国特色社会主义的重要物质基础和政治基础</a:t>
              </a:r>
              <a:endParaRPr kumimoji="0" lang="zh-CN" altLang="en-US" sz="24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20" name="组合 19"/>
          <p:cNvGrpSpPr/>
          <p:nvPr/>
        </p:nvGrpSpPr>
        <p:grpSpPr>
          <a:xfrm>
            <a:off x="3364853" y="3114319"/>
            <a:ext cx="9469923" cy="692019"/>
            <a:chOff x="3043838" y="1668585"/>
            <a:chExt cx="9469923" cy="692019"/>
          </a:xfrm>
        </p:grpSpPr>
        <p:sp>
          <p:nvSpPr>
            <p:cNvPr id="21" name="圆角矩形 13"/>
            <p:cNvSpPr/>
            <p:nvPr/>
          </p:nvSpPr>
          <p:spPr>
            <a:xfrm>
              <a:off x="3043838" y="1668585"/>
              <a:ext cx="8454124" cy="692019"/>
            </a:xfrm>
            <a:prstGeom prst="round2DiagRect">
              <a:avLst>
                <a:gd name="adj1" fmla="val 50000"/>
                <a:gd name="adj2" fmla="val 0"/>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圆角矩形 14"/>
            <p:cNvSpPr/>
            <p:nvPr/>
          </p:nvSpPr>
          <p:spPr>
            <a:xfrm>
              <a:off x="3170116" y="1798329"/>
              <a:ext cx="1039027" cy="418430"/>
            </a:xfrm>
            <a:prstGeom prst="round2DiagRect">
              <a:avLst>
                <a:gd name="adj1" fmla="val 50000"/>
                <a:gd name="adj2" fmla="val 0"/>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02</a:t>
              </a:r>
              <a:endParaRPr kumimoji="0" lang="zh-CN" alt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sp>
          <p:nvSpPr>
            <p:cNvPr id="23" name="矩形 22"/>
            <p:cNvSpPr/>
            <p:nvPr/>
          </p:nvSpPr>
          <p:spPr>
            <a:xfrm>
              <a:off x="4209143" y="1762945"/>
              <a:ext cx="8304618"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是党执政兴国的重要支柱和依靠力量</a:t>
              </a:r>
              <a:endParaRPr kumimoji="0" lang="zh-CN" altLang="en-US" sz="24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4769355"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为国有企业强“根”铸“魂”</a:t>
            </a:r>
            <a:endPar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椭圆 12"/>
          <p:cNvSpPr/>
          <p:nvPr/>
        </p:nvSpPr>
        <p:spPr>
          <a:xfrm>
            <a:off x="599953" y="1715342"/>
            <a:ext cx="2458229" cy="2458229"/>
          </a:xfrm>
          <a:prstGeom prst="ellipse">
            <a:avLst/>
          </a:prstGeom>
          <a:solidFill>
            <a:srgbClr val="C00000"/>
          </a:solid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cs typeface="+mn-ea"/>
              <a:sym typeface="+mn-lt"/>
            </a:endParaRPr>
          </a:p>
        </p:txBody>
      </p:sp>
      <p:sp>
        <p:nvSpPr>
          <p:cNvPr id="14" name="椭圆 13"/>
          <p:cNvSpPr/>
          <p:nvPr/>
        </p:nvSpPr>
        <p:spPr>
          <a:xfrm>
            <a:off x="389067" y="1504456"/>
            <a:ext cx="2880000" cy="2880000"/>
          </a:xfrm>
          <a:prstGeom prst="ellipse">
            <a:avLst/>
          </a:prstGeom>
          <a:no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15" name="文本框 33"/>
          <p:cNvSpPr txBox="1"/>
          <p:nvPr/>
        </p:nvSpPr>
        <p:spPr>
          <a:xfrm>
            <a:off x="1196074" y="2214632"/>
            <a:ext cx="1313180" cy="14465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国有</a:t>
            </a:r>
            <a:endPar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rPr>
              <a:t>企业</a:t>
            </a:r>
            <a:endParaRPr kumimoji="0" lang="zh-CN" alt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sp>
        <p:nvSpPr>
          <p:cNvPr id="24" name="矩形 23"/>
          <p:cNvSpPr/>
          <p:nvPr/>
        </p:nvSpPr>
        <p:spPr>
          <a:xfrm>
            <a:off x="389067" y="4514200"/>
            <a:ext cx="11904279" cy="168905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坚持党的领导、加强党的建设是国有企业的“根”和“魂”，是我国国有企业的光荣传统和独特优势。中共中央印发《中国共产党国有企业基层组织工作条例（试行）》，对国有企业党组织工作作出全面规范，为新时代加强国有企业党的建设提供了基本遵循。</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250" fill="hold"/>
                                        <p:tgtEl>
                                          <p:spTgt spid="14"/>
                                        </p:tgtEl>
                                        <p:attrNameLst>
                                          <p:attrName>ppt_w</p:attrName>
                                        </p:attrNameLst>
                                      </p:cBhvr>
                                      <p:tavLst>
                                        <p:tav tm="0">
                                          <p:val>
                                            <p:fltVal val="0"/>
                                          </p:val>
                                        </p:tav>
                                        <p:tav tm="100000">
                                          <p:val>
                                            <p:strVal val="#ppt_w"/>
                                          </p:val>
                                        </p:tav>
                                      </p:tavLst>
                                    </p:anim>
                                    <p:anim calcmode="lin" valueType="num">
                                      <p:cBhvr>
                                        <p:cTn id="30" dur="250" fill="hold"/>
                                        <p:tgtEl>
                                          <p:spTgt spid="14"/>
                                        </p:tgtEl>
                                        <p:attrNameLst>
                                          <p:attrName>ppt_h</p:attrName>
                                        </p:attrNameLst>
                                      </p:cBhvr>
                                      <p:tavLst>
                                        <p:tav tm="0">
                                          <p:val>
                                            <p:fltVal val="0"/>
                                          </p:val>
                                        </p:tav>
                                        <p:tav tm="100000">
                                          <p:val>
                                            <p:strVal val="#ppt_h"/>
                                          </p:val>
                                        </p:tav>
                                      </p:tavLst>
                                    </p:anim>
                                    <p:animEffect transition="in" filter="fade">
                                      <p:cBhvr>
                                        <p:cTn id="31" dur="250"/>
                                        <p:tgtEl>
                                          <p:spTgt spid="14"/>
                                        </p:tgtEl>
                                      </p:cBhvr>
                                    </p:animEffect>
                                  </p:childTnLst>
                                </p:cTn>
                              </p:par>
                              <p:par>
                                <p:cTn id="32" presetID="6" presetClass="emph" presetSubtype="0" decel="100000" fill="hold" grpId="1" nodeType="withEffect">
                                  <p:stCondLst>
                                    <p:cond delay="200"/>
                                  </p:stCondLst>
                                  <p:childTnLst>
                                    <p:animScale>
                                      <p:cBhvr>
                                        <p:cTn id="33" dur="250" fill="hold"/>
                                        <p:tgtEl>
                                          <p:spTgt spid="14"/>
                                        </p:tgtEl>
                                      </p:cBhvr>
                                      <p:by x="120000" y="120000"/>
                                    </p:animScale>
                                  </p:childTnLst>
                                </p:cTn>
                              </p:par>
                              <p:par>
                                <p:cTn id="34" presetID="6" presetClass="emph" presetSubtype="0" decel="100000" fill="hold" grpId="2" nodeType="withEffect">
                                  <p:stCondLst>
                                    <p:cond delay="400"/>
                                  </p:stCondLst>
                                  <p:childTnLst>
                                    <p:animScale>
                                      <p:cBhvr>
                                        <p:cTn id="35" dur="250" fill="hold"/>
                                        <p:tgtEl>
                                          <p:spTgt spid="14"/>
                                        </p:tgtEl>
                                      </p:cBhvr>
                                      <p:by x="83000" y="83000"/>
                                    </p:animScale>
                                  </p:childTnLst>
                                </p:cTn>
                              </p:par>
                              <p:par>
                                <p:cTn id="36" presetID="53" presetClass="entr" presetSubtype="16" fill="hold" grpId="0" nodeType="withEffect">
                                  <p:stCondLst>
                                    <p:cond delay="4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250" fill="hold"/>
                                        <p:tgtEl>
                                          <p:spTgt spid="13"/>
                                        </p:tgtEl>
                                        <p:attrNameLst>
                                          <p:attrName>ppt_w</p:attrName>
                                        </p:attrNameLst>
                                      </p:cBhvr>
                                      <p:tavLst>
                                        <p:tav tm="0">
                                          <p:val>
                                            <p:fltVal val="0"/>
                                          </p:val>
                                        </p:tav>
                                        <p:tav tm="100000">
                                          <p:val>
                                            <p:strVal val="#ppt_w"/>
                                          </p:val>
                                        </p:tav>
                                      </p:tavLst>
                                    </p:anim>
                                    <p:anim calcmode="lin" valueType="num">
                                      <p:cBhvr>
                                        <p:cTn id="39" dur="250" fill="hold"/>
                                        <p:tgtEl>
                                          <p:spTgt spid="13"/>
                                        </p:tgtEl>
                                        <p:attrNameLst>
                                          <p:attrName>ppt_h</p:attrName>
                                        </p:attrNameLst>
                                      </p:cBhvr>
                                      <p:tavLst>
                                        <p:tav tm="0">
                                          <p:val>
                                            <p:fltVal val="0"/>
                                          </p:val>
                                        </p:tav>
                                        <p:tav tm="100000">
                                          <p:val>
                                            <p:strVal val="#ppt_h"/>
                                          </p:val>
                                        </p:tav>
                                      </p:tavLst>
                                    </p:anim>
                                    <p:animEffect transition="in" filter="fade">
                                      <p:cBhvr>
                                        <p:cTn id="40" dur="250"/>
                                        <p:tgtEl>
                                          <p:spTgt spid="13"/>
                                        </p:tgtEl>
                                      </p:cBhvr>
                                    </p:animEffect>
                                  </p:childTnLst>
                                </p:cTn>
                              </p:par>
                              <p:par>
                                <p:cTn id="41" presetID="6" presetClass="emph" presetSubtype="0" decel="100000" fill="hold" grpId="1" nodeType="withEffect">
                                  <p:stCondLst>
                                    <p:cond delay="600"/>
                                  </p:stCondLst>
                                  <p:childTnLst>
                                    <p:animScale>
                                      <p:cBhvr>
                                        <p:cTn id="42" dur="250" fill="hold"/>
                                        <p:tgtEl>
                                          <p:spTgt spid="13"/>
                                        </p:tgtEl>
                                      </p:cBhvr>
                                      <p:by x="120000" y="120000"/>
                                    </p:animScale>
                                  </p:childTnLst>
                                </p:cTn>
                              </p:par>
                              <p:par>
                                <p:cTn id="43" presetID="6" presetClass="emph" presetSubtype="0" decel="100000" fill="hold" grpId="2" nodeType="withEffect">
                                  <p:stCondLst>
                                    <p:cond delay="800"/>
                                  </p:stCondLst>
                                  <p:childTnLst>
                                    <p:animScale>
                                      <p:cBhvr>
                                        <p:cTn id="44" dur="250" fill="hold"/>
                                        <p:tgtEl>
                                          <p:spTgt spid="13"/>
                                        </p:tgtEl>
                                      </p:cBhvr>
                                      <p:by x="83000" y="83000"/>
                                    </p:animScale>
                                  </p:childTnLst>
                                </p:cTn>
                              </p:par>
                            </p:childTnLst>
                          </p:cTn>
                        </p:par>
                        <p:par>
                          <p:cTn id="45" fill="hold">
                            <p:stCondLst>
                              <p:cond delay="2000"/>
                            </p:stCondLst>
                            <p:childTnLst>
                              <p:par>
                                <p:cTn id="46" presetID="16" presetClass="entr" presetSubtype="2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par>
                          <p:cTn id="49" fill="hold">
                            <p:stCondLst>
                              <p:cond delay="2500"/>
                            </p:stCondLst>
                            <p:childTnLst>
                              <p:par>
                                <p:cTn id="50" presetID="22" presetClass="entr" presetSubtype="8"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par>
                          <p:cTn id="53" fill="hold">
                            <p:stCondLst>
                              <p:cond delay="3000"/>
                            </p:stCondLst>
                            <p:childTnLst>
                              <p:par>
                                <p:cTn id="54" presetID="22" presetClass="entr" presetSubtype="8"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par>
                          <p:cTn id="57" fill="hold">
                            <p:stCondLst>
                              <p:cond delay="3500"/>
                            </p:stCondLst>
                            <p:childTnLst>
                              <p:par>
                                <p:cTn id="58" presetID="10" presetClass="entr" presetSubtype="0" fill="hold" grpId="0" nodeType="afterEffect">
                                  <p:stCondLst>
                                    <p:cond delay="0"/>
                                  </p:stCondLst>
                                  <p:iterate type="lt">
                                    <p:tmPct val="10000"/>
                                  </p:iterate>
                                  <p:childTnLst>
                                    <p:set>
                                      <p:cBhvr>
                                        <p:cTn id="59" dur="1" fill="hold">
                                          <p:stCondLst>
                                            <p:cond delay="0"/>
                                          </p:stCondLst>
                                        </p:cTn>
                                        <p:tgtEl>
                                          <p:spTgt spid="24"/>
                                        </p:tgtEl>
                                        <p:attrNameLst>
                                          <p:attrName>style.visibility</p:attrName>
                                        </p:attrNameLst>
                                      </p:cBhvr>
                                      <p:to>
                                        <p:strVal val="visible"/>
                                      </p:to>
                                    </p:set>
                                    <p:animEffect transition="in" filter="fade">
                                      <p:cBhvr>
                                        <p:cTn id="60"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13" grpId="0" animBg="1"/>
      <p:bldP spid="13" grpId="1" animBg="1"/>
      <p:bldP spid="13" grpId="2" animBg="1"/>
      <p:bldP spid="14" grpId="0" animBg="1"/>
      <p:bldP spid="14" grpId="1" animBg="1"/>
      <p:bldP spid="14" grpId="2" animBg="1"/>
      <p:bldP spid="15"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4769355"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为国有企业强“根”铸“魂”</a:t>
            </a:r>
            <a:endPar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5" name="TextBox 9">
            <a:hlinkClick r:id="" action="ppaction://hlinkshowjump?jump=nextslide"/>
          </p:cNvPr>
          <p:cNvSpPr txBox="1"/>
          <p:nvPr/>
        </p:nvSpPr>
        <p:spPr>
          <a:xfrm>
            <a:off x="1793503" y="2798886"/>
            <a:ext cx="8387189" cy="2346283"/>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w="3175">
                  <a:noFill/>
                </a:ln>
                <a:solidFill>
                  <a:prstClr val="black"/>
                </a:solidFill>
                <a:effectLst/>
                <a:uLnTx/>
                <a:uFillTx/>
                <a:latin typeface="微软雅黑" panose="020B0503020204020204" pitchFamily="34" charset="-122"/>
                <a:ea typeface="微软雅黑" panose="020B0503020204020204" pitchFamily="34" charset="-122"/>
                <a:cs typeface="+mn-cs"/>
              </a:rPr>
              <a:t>党对国有企业的领导是具体的，要把党建工作要求写入公司章程，明确党组织研究讨论是董事会、经理层决策重大问题的前置程序，实行“双向进入、交叉任职”领导体制，充分发挥国有企业党委（党组）把方向、管大局、保落实的领导作用，确保企业广大党员干部职工始终听党话、跟党走，确保国有企业国有资产牢牢掌握在党和人民手中。</a:t>
            </a:r>
            <a:endParaRPr kumimoji="0" lang="zh-CN" altLang="en-US" sz="2000" b="1" i="0" u="none" strike="noStrike" kern="1200" cap="none" spc="0" normalizeH="0" baseline="0" noProof="0" dirty="0">
              <a:ln w="3175">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2218330" y="1647300"/>
            <a:ext cx="688576" cy="6147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一</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2906906" y="1647298"/>
            <a:ext cx="6696962" cy="5944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cs typeface="+mn-cs"/>
            </a:endParaRPr>
          </a:p>
        </p:txBody>
      </p:sp>
      <p:sp>
        <p:nvSpPr>
          <p:cNvPr id="30" name="TextBox 9">
            <a:hlinkClick r:id="" action="ppaction://hlinkshowjump?jump=nextslide"/>
          </p:cNvPr>
          <p:cNvSpPr txBox="1"/>
          <p:nvPr/>
        </p:nvSpPr>
        <p:spPr>
          <a:xfrm>
            <a:off x="2906906" y="1713668"/>
            <a:ext cx="6754445" cy="461665"/>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dist"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w="3175">
                  <a:noFill/>
                </a:ln>
                <a:solidFill>
                  <a:srgbClr val="C00000"/>
                </a:solidFill>
                <a:effectLst/>
                <a:uLnTx/>
                <a:uFillTx/>
                <a:latin typeface="微软雅黑" panose="020B0503020204020204" pitchFamily="34" charset="-122"/>
                <a:ea typeface="微软雅黑" panose="020B0503020204020204" pitchFamily="34" charset="-122"/>
                <a:cs typeface="胡晓波男神体" panose="02010600030101010101" pitchFamily="2" charset="-122"/>
              </a:rPr>
              <a:t>必须坚持和加强党对国有企业的全面领导</a:t>
            </a:r>
            <a:endParaRPr kumimoji="0" lang="zh-CN" altLang="en-US" sz="2400" b="1" i="0" u="none" strike="noStrike" kern="1200" cap="none" spc="0" normalizeH="0" baseline="0" noProof="0" dirty="0">
              <a:ln w="3175">
                <a:noFill/>
              </a:ln>
              <a:solidFill>
                <a:srgbClr val="C00000"/>
              </a:solidFill>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pic>
        <p:nvPicPr>
          <p:cNvPr id="32" name="图片 31" descr="图片包含 游戏机&#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6001" y="4190585"/>
            <a:ext cx="6096000" cy="26674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25" grpId="0"/>
      <p:bldP spid="27" grpId="0" animBg="1"/>
      <p:bldP spid="29"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4769355"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为国有企业强“根”铸“魂”</a:t>
            </a:r>
            <a:endPar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5" name="TextBox 9">
            <a:hlinkClick r:id="" action="ppaction://hlinkshowjump?jump=nextslide"/>
          </p:cNvPr>
          <p:cNvSpPr txBox="1"/>
          <p:nvPr/>
        </p:nvSpPr>
        <p:spPr>
          <a:xfrm>
            <a:off x="1793503" y="2798886"/>
            <a:ext cx="8387189" cy="2346283"/>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w="3175">
                  <a:noFill/>
                </a:ln>
                <a:solidFill>
                  <a:prstClr val="black"/>
                </a:solidFill>
                <a:effectLst/>
                <a:uLnTx/>
                <a:uFillTx/>
                <a:latin typeface="微软雅黑" panose="020B0503020204020204" pitchFamily="34" charset="-122"/>
                <a:ea typeface="微软雅黑" panose="020B0503020204020204" pitchFamily="34" charset="-122"/>
                <a:cs typeface="+mn-ea"/>
                <a:sym typeface="+mn-lt"/>
              </a:rPr>
              <a:t>要注意厘清国有企业党组织和董事会、监事会、经理层等其他治理主体的权责，形成各司其职、各负其责、协调运转、有效制衡的公司治理机制。党组织既不能缺位失位，也不能越位错位。必须明确，借口建立现代企业制度否定或取消党的领导无疑是错误的，但把党组织直接作为企业生产经营的决策和指挥中心也不符合企业党组织的功能定位。</a:t>
            </a:r>
            <a:endParaRPr kumimoji="0" lang="zh-CN" altLang="en-US" sz="2000" b="1" i="0" u="none" strike="noStrike" kern="1200" cap="none" spc="0" normalizeH="0" baseline="0" noProof="0" dirty="0">
              <a:ln w="3175">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2218330" y="1647300"/>
            <a:ext cx="688576" cy="6147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二</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2906906" y="1647298"/>
            <a:ext cx="6696962" cy="5944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cs typeface="+mn-cs"/>
            </a:endParaRPr>
          </a:p>
        </p:txBody>
      </p:sp>
      <p:sp>
        <p:nvSpPr>
          <p:cNvPr id="30" name="TextBox 9">
            <a:hlinkClick r:id="" action="ppaction://hlinkshowjump?jump=nextslide"/>
          </p:cNvPr>
          <p:cNvSpPr txBox="1"/>
          <p:nvPr/>
        </p:nvSpPr>
        <p:spPr>
          <a:xfrm>
            <a:off x="2906906" y="1713668"/>
            <a:ext cx="6754445" cy="461665"/>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dist"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w="3175">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必须坚持和完善中国特色现代企业制度</a:t>
            </a:r>
            <a:endParaRPr kumimoji="0" lang="zh-CN" altLang="en-US" sz="2400" b="1" i="0" u="none" strike="noStrike" kern="1200" cap="none" spc="0" normalizeH="0" baseline="0" noProof="0" dirty="0">
              <a:ln w="3175">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2" name="图片 31" descr="图片包含 游戏机&#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6001" y="4190585"/>
            <a:ext cx="6096000" cy="26674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25" grpId="0"/>
      <p:bldP spid="27" grpId="0" animBg="1"/>
      <p:bldP spid="29"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060287" y="814760"/>
            <a:ext cx="104923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reeform 29"/>
          <p:cNvSpPr/>
          <p:nvPr/>
        </p:nvSpPr>
        <p:spPr bwMode="auto">
          <a:xfrm>
            <a:off x="288468" y="125065"/>
            <a:ext cx="948088" cy="84720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cs typeface="+mn-ea"/>
              <a:sym typeface="+mn-lt"/>
            </a:endParaRPr>
          </a:p>
        </p:txBody>
      </p:sp>
      <p:sp>
        <p:nvSpPr>
          <p:cNvPr id="48" name="文本框 47"/>
          <p:cNvSpPr txBox="1"/>
          <p:nvPr/>
        </p:nvSpPr>
        <p:spPr>
          <a:xfrm>
            <a:off x="1217743" y="217651"/>
            <a:ext cx="4769355" cy="523220"/>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为国有企业强“根”铸“魂”</a:t>
            </a:r>
            <a:endPar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5" name="TextBox 9">
            <a:hlinkClick r:id="" action="ppaction://hlinkshowjump?jump=nextslide"/>
          </p:cNvPr>
          <p:cNvSpPr txBox="1"/>
          <p:nvPr/>
        </p:nvSpPr>
        <p:spPr>
          <a:xfrm>
            <a:off x="1793503" y="2667415"/>
            <a:ext cx="8387189" cy="2807948"/>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w="3175">
                  <a:noFill/>
                </a:ln>
                <a:solidFill>
                  <a:prstClr val="black"/>
                </a:solidFill>
                <a:effectLst/>
                <a:uLnTx/>
                <a:uFillTx/>
                <a:latin typeface="微软雅黑" panose="020B0503020204020204" pitchFamily="34" charset="-122"/>
                <a:ea typeface="微软雅黑" panose="020B0503020204020204" pitchFamily="34" charset="-122"/>
                <a:cs typeface="+mn-cs"/>
              </a:rPr>
              <a:t>要积极适应新形势新任务新要求，找准企业基层党组织服务生产经营、凝聚职工群众、参与基层治理的着力点，推进基层党建理念创新、机制创新、手段创新，在基本组织、基本队伍、基本活动、基本制度上下功夫，严密企业党的组织体系，增强政治功能和组织力，充分发挥党支部战斗堡垒作用和党员先锋模范作用，以高质量党建工作推动企业各项生产经营任务落实，以企业改革发展成果检验党组织工作成效。</a:t>
            </a:r>
            <a:endParaRPr kumimoji="0" lang="zh-CN" altLang="en-US" sz="2000" b="1" i="0" u="none" strike="noStrike" kern="1200" cap="none" spc="0" normalizeH="0" baseline="0" noProof="0" dirty="0">
              <a:ln w="3175">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2218330" y="1647300"/>
            <a:ext cx="688576" cy="6147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三</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2906906" y="1647298"/>
            <a:ext cx="6885276" cy="5944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cs typeface="+mn-cs"/>
            </a:endParaRPr>
          </a:p>
        </p:txBody>
      </p:sp>
      <p:sp>
        <p:nvSpPr>
          <p:cNvPr id="30" name="TextBox 9">
            <a:hlinkClick r:id="" action="ppaction://hlinkshowjump?jump=nextslide"/>
          </p:cNvPr>
          <p:cNvSpPr txBox="1"/>
          <p:nvPr/>
        </p:nvSpPr>
        <p:spPr>
          <a:xfrm>
            <a:off x="2906906" y="1713668"/>
            <a:ext cx="7066764" cy="461665"/>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w="3175">
                  <a:noFill/>
                </a:ln>
                <a:solidFill>
                  <a:srgbClr val="C00000"/>
                </a:solidFill>
                <a:effectLst/>
                <a:uLnTx/>
                <a:uFillTx/>
                <a:latin typeface="微软雅黑" panose="020B0503020204020204" pitchFamily="34" charset="-122"/>
                <a:ea typeface="微软雅黑" panose="020B0503020204020204" pitchFamily="34" charset="-122"/>
                <a:cs typeface="胡晓波男神体" panose="02010600030101010101" pitchFamily="2" charset="-122"/>
              </a:rPr>
              <a:t>必须坚持和推动党建工作与企业生产经营深度融合</a:t>
            </a:r>
            <a:endParaRPr kumimoji="0" lang="zh-CN" altLang="en-US" sz="2400" b="1" i="0" u="none" strike="noStrike" kern="1200" cap="none" spc="0" normalizeH="0" baseline="0" noProof="0" dirty="0">
              <a:ln w="3175">
                <a:noFill/>
              </a:ln>
              <a:solidFill>
                <a:srgbClr val="C00000"/>
              </a:solidFill>
              <a:effectLst/>
              <a:uLnTx/>
              <a:uFillTx/>
              <a:latin typeface="微软雅黑" panose="020B0503020204020204" pitchFamily="34" charset="-122"/>
              <a:ea typeface="微软雅黑" panose="020B0503020204020204" pitchFamily="34" charset="-122"/>
              <a:cs typeface="胡晓波男神体" panose="02010600030101010101" pitchFamily="2" charset="-122"/>
            </a:endParaRPr>
          </a:p>
        </p:txBody>
      </p:sp>
      <p:pic>
        <p:nvPicPr>
          <p:cNvPr id="32" name="图片 31" descr="图片包含 游戏机&#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6001" y="4190585"/>
            <a:ext cx="6096000" cy="26674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5" presetClass="path" presetSubtype="0" accel="50000" decel="50000" fill="hold" nodeType="withEffect">
                                  <p:stCondLst>
                                    <p:cond delay="0"/>
                                  </p:stCondLst>
                                  <p:childTnLst>
                                    <p:animMotion origin="layout" path="M 0 -3.7037E-6 L -0.41185 -3.7037E-6 " pathEditMode="relative" rAng="0" ptsTypes="AA">
                                      <p:cBhvr>
                                        <p:cTn id="11" dur="1000" spd="-100000" fill="hold"/>
                                        <p:tgtEl>
                                          <p:spTgt spid="26"/>
                                        </p:tgtEl>
                                        <p:attrNameLst>
                                          <p:attrName>ppt_x</p:attrName>
                                          <p:attrName>ppt_y</p:attrName>
                                        </p:attrNameLst>
                                      </p:cBhvr>
                                      <p:rCtr x="-20599"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48" grpId="0"/>
      <p:bldP spid="25" grpId="0"/>
      <p:bldP spid="27" grpId="0" animBg="1"/>
      <p:bldP spid="29" grpId="0" animBg="1"/>
      <p:bldP spid="30" grpId="0"/>
    </p:bldLst>
  </p:timing>
</p:sld>
</file>

<file path=ppt/tags/tag1.xml><?xml version="1.0" encoding="utf-8"?>
<p:tagLst xmlns:p="http://schemas.openxmlformats.org/presentationml/2006/main">
  <p:tag name="PA" val="v5.2.2"/>
  <p:tag name="RESOURCELIBID_ANIM" val="462"/>
</p:tagLst>
</file>

<file path=ppt/tags/tag10.xml><?xml version="1.0" encoding="utf-8"?>
<p:tagLst xmlns:p="http://schemas.openxmlformats.org/presentationml/2006/main">
  <p:tag name="commondata" val="eyJoZGlkIjoiYTQ3YTc2YjBlNWRhYjQ0NTA0MDBkN2E0YWM4YTZjZGMifQ=="/>
</p:tagLst>
</file>

<file path=ppt/tags/tag2.xml><?xml version="1.0" encoding="utf-8"?>
<p:tagLst xmlns:p="http://schemas.openxmlformats.org/presentationml/2006/main">
  <p:tag name="PA" val="v5.2.8"/>
</p:tagLst>
</file>

<file path=ppt/tags/tag3.xml><?xml version="1.0" encoding="utf-8"?>
<p:tagLst xmlns:p="http://schemas.openxmlformats.org/presentationml/2006/main">
  <p:tag name="PA" val="v5.2.8"/>
</p:tagLst>
</file>

<file path=ppt/tags/tag4.xml><?xml version="1.0" encoding="utf-8"?>
<p:tagLst xmlns:p="http://schemas.openxmlformats.org/presentationml/2006/main">
  <p:tag name="PA" val="v5.2.8"/>
</p:tagLst>
</file>

<file path=ppt/tags/tag5.xml><?xml version="1.0" encoding="utf-8"?>
<p:tagLst xmlns:p="http://schemas.openxmlformats.org/presentationml/2006/main">
  <p:tag name="PA" val="v5.2.8"/>
</p:tagLst>
</file>

<file path=ppt/tags/tag6.xml><?xml version="1.0" encoding="utf-8"?>
<p:tagLst xmlns:p="http://schemas.openxmlformats.org/presentationml/2006/main">
  <p:tag name="PA" val="v5.2.8"/>
</p:tagLst>
</file>

<file path=ppt/tags/tag7.xml><?xml version="1.0" encoding="utf-8"?>
<p:tagLst xmlns:p="http://schemas.openxmlformats.org/presentationml/2006/main">
  <p:tag name="PA" val="v5.2.8"/>
</p:tagLst>
</file>

<file path=ppt/tags/tag8.xml><?xml version="1.0" encoding="utf-8"?>
<p:tagLst xmlns:p="http://schemas.openxmlformats.org/presentationml/2006/main">
  <p:tag name="PA" val="v5.2.8"/>
</p:tagLst>
</file>

<file path=ppt/tags/tag9.xml><?xml version="1.0" encoding="utf-8"?>
<p:tagLst xmlns:p="http://schemas.openxmlformats.org/presentationml/2006/main">
  <p:tag name="PA" val="v5.2.2"/>
  <p:tag name="RESOURCELIBID_ANIM" val="462"/>
</p:tagLst>
</file>

<file path=ppt/theme/theme1.xml><?xml version="1.0" encoding="utf-8"?>
<a:theme xmlns:a="http://schemas.openxmlformats.org/drawingml/2006/main" name="主题1">
  <a:themeElements>
    <a:clrScheme name="自定义 3">
      <a:dk1>
        <a:sysClr val="windowText" lastClr="000000"/>
      </a:dk1>
      <a:lt1>
        <a:sysClr val="window" lastClr="FFFFFF"/>
      </a:lt1>
      <a:dk2>
        <a:srgbClr val="BE0000"/>
      </a:dk2>
      <a:lt2>
        <a:srgbClr val="E7E6E6"/>
      </a:lt2>
      <a:accent1>
        <a:srgbClr val="BE0000"/>
      </a:accent1>
      <a:accent2>
        <a:srgbClr val="ED7D31"/>
      </a:accent2>
      <a:accent3>
        <a:srgbClr val="D20000"/>
      </a:accent3>
      <a:accent4>
        <a:srgbClr val="FFC000"/>
      </a:accent4>
      <a:accent5>
        <a:srgbClr val="4472C4"/>
      </a:accent5>
      <a:accent6>
        <a:srgbClr val="70AD47"/>
      </a:accent6>
      <a:hlink>
        <a:srgbClr val="0563C1"/>
      </a:hlink>
      <a:folHlink>
        <a:srgbClr val="954F72"/>
      </a:folHlink>
    </a:clrScheme>
    <a:fontScheme name="31y2jr50">
      <a:majorFont>
        <a:latin typeface="Microsoft YaHei"/>
        <a:ea typeface="字魂35号-经典雅黑"/>
        <a:cs typeface=""/>
      </a:majorFont>
      <a:minorFont>
        <a:latin typeface="Microsoft YaHe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8875</Words>
  <Application>WPS 演示</Application>
  <PresentationFormat>宽屏</PresentationFormat>
  <Paragraphs>492</Paragraphs>
  <Slides>46</Slides>
  <Notes>44</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46</vt:i4>
      </vt:variant>
    </vt:vector>
  </HeadingPairs>
  <TitlesOfParts>
    <vt:vector size="76" baseType="lpstr">
      <vt:lpstr>Arial</vt:lpstr>
      <vt:lpstr>宋体</vt:lpstr>
      <vt:lpstr>Wingdings</vt:lpstr>
      <vt:lpstr>字体视界-NEW魏碑体</vt:lpstr>
      <vt:lpstr>微软雅黑</vt:lpstr>
      <vt:lpstr>思源黑体 CN Bold</vt:lpstr>
      <vt:lpstr>Calibri</vt:lpstr>
      <vt:lpstr>思源黑体 CN Heavy</vt:lpstr>
      <vt:lpstr>黑体</vt:lpstr>
      <vt:lpstr>胡晓波男神体</vt:lpstr>
      <vt:lpstr>字魂35号-经典雅黑</vt:lpstr>
      <vt:lpstr>Arial Unicode MS</vt:lpstr>
      <vt:lpstr>等线</vt:lpstr>
      <vt:lpstr>Arial</vt:lpstr>
      <vt:lpstr>Calibri</vt:lpstr>
      <vt:lpstr>印品黑体</vt:lpstr>
      <vt:lpstr>思源黑体 CN Regular</vt:lpstr>
      <vt:lpstr>思源黑体 CN Normal</vt:lpstr>
      <vt:lpstr>Roboto Light</vt:lpstr>
      <vt:lpstr>方正兰亭粗黑_GBK</vt:lpstr>
      <vt:lpstr>方正兰亭中黑_GBK</vt:lpstr>
      <vt:lpstr>Open Sans</vt:lpstr>
      <vt:lpstr>冬青黑体简体中文 W3</vt:lpstr>
      <vt:lpstr>Meiryo</vt:lpstr>
      <vt:lpstr>Yu Gothic UI</vt:lpstr>
      <vt:lpstr>Arial Narrow</vt:lpstr>
      <vt:lpstr>Calibri Light</vt:lpstr>
      <vt:lpstr>Verdana</vt:lpstr>
      <vt:lpstr>Segoe Print</vt:lpstr>
      <vt:lpstr>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Years later</cp:lastModifiedBy>
  <cp:revision>9</cp:revision>
  <dcterms:created xsi:type="dcterms:W3CDTF">2020-07-07T07:20:00Z</dcterms:created>
  <dcterms:modified xsi:type="dcterms:W3CDTF">2024-06-30T03:53:29Z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B0C49EF2DE2E4F77ADA4B52B6C2113BC_13</vt:lpwstr>
  </property>
  <property fmtid="{D5CDD505-2E9C-101B-9397-08002B2CF9AE}" pid="3" name="KSOProductBuildVer">
    <vt:lpwstr>2052-12.1.0.17133</vt:lpwstr>
  </property>
</Properties>
</file>