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524" r:id="rId3"/>
    <p:sldId id="553" r:id="rId5"/>
    <p:sldId id="554" r:id="rId6"/>
    <p:sldId id="527" r:id="rId7"/>
    <p:sldId id="529" r:id="rId8"/>
    <p:sldId id="530" r:id="rId9"/>
    <p:sldId id="531" r:id="rId10"/>
    <p:sldId id="533" r:id="rId11"/>
    <p:sldId id="555" r:id="rId12"/>
    <p:sldId id="535" r:id="rId13"/>
    <p:sldId id="536" r:id="rId14"/>
    <p:sldId id="556" r:id="rId15"/>
    <p:sldId id="539" r:id="rId16"/>
    <p:sldId id="540" r:id="rId17"/>
    <p:sldId id="541" r:id="rId18"/>
    <p:sldId id="542" r:id="rId19"/>
    <p:sldId id="543" r:id="rId20"/>
    <p:sldId id="557" r:id="rId21"/>
    <p:sldId id="545" r:id="rId22"/>
    <p:sldId id="547" r:id="rId23"/>
    <p:sldId id="558" r:id="rId24"/>
    <p:sldId id="550" r:id="rId25"/>
    <p:sldId id="551" r:id="rId26"/>
    <p:sldId id="552" r:id="rId27"/>
    <p:sldId id="559" r:id="rId28"/>
    <p:sldId id="578" r:id="rId29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7"/>
    <a:srgbClr val="FFFBEF"/>
    <a:srgbClr val="F9FFDD"/>
    <a:srgbClr val="FFFFFF"/>
    <a:srgbClr val="FCFCFA"/>
    <a:srgbClr val="F4F5EE"/>
    <a:srgbClr val="55BBC5"/>
    <a:srgbClr val="F4FAFE"/>
    <a:srgbClr val="EAF7FE"/>
    <a:srgbClr val="E2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6314" autoAdjust="0"/>
  </p:normalViewPr>
  <p:slideViewPr>
    <p:cSldViewPr showGuides="1">
      <p:cViewPr varScale="1">
        <p:scale>
          <a:sx n="143" d="100"/>
          <a:sy n="143" d="100"/>
        </p:scale>
        <p:origin x="69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5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98666" y="4381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火灾的主要特性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"/>
            <a:ext cx="392813" cy="545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98666" y="4381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火灾的预防办法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"/>
            <a:ext cx="392813" cy="545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98666" y="4381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火灾的应急处理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"/>
            <a:ext cx="392813" cy="545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98666" y="4381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消防器材的介绍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"/>
            <a:ext cx="392813" cy="545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98666" y="4381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灭火器材的使用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"/>
            <a:ext cx="392813" cy="545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5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13899"/>
            <a:ext cx="990601" cy="1375986"/>
          </a:xfrm>
          <a:prstGeom prst="rect">
            <a:avLst/>
          </a:prstGeom>
        </p:spPr>
      </p:pic>
      <p:sp>
        <p:nvSpPr>
          <p:cNvPr id="9" name="PA-文本框 8"/>
          <p:cNvSpPr txBox="1"/>
          <p:nvPr>
            <p:custDataLst>
              <p:tags r:id="rId2"/>
            </p:custDataLst>
          </p:nvPr>
        </p:nvSpPr>
        <p:spPr>
          <a:xfrm>
            <a:off x="1295400" y="1123950"/>
            <a:ext cx="6561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n w="254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阿里汉仪智能黑体" panose="00020600040101010101" pitchFamily="18" charset="-122"/>
                <a:ea typeface="阿里汉仪智能黑体" panose="00020600040101010101" pitchFamily="18" charset="-122"/>
                <a:cs typeface="+mn-ea"/>
                <a:sym typeface="+mn-lt"/>
              </a:rPr>
              <a:t>消防安全知识</a:t>
            </a:r>
            <a:r>
              <a:rPr lang="zh-CN" altLang="en-US" sz="6000" b="1" dirty="0" smtClean="0">
                <a:ln w="254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阿里汉仪智能黑体" panose="00020600040101010101" pitchFamily="18" charset="-122"/>
                <a:ea typeface="阿里汉仪智能黑体" panose="00020600040101010101" pitchFamily="18" charset="-122"/>
                <a:cs typeface="+mn-ea"/>
                <a:sym typeface="+mn-lt"/>
              </a:rPr>
              <a:t>培训</a:t>
            </a:r>
            <a:endParaRPr lang="zh-CN" altLang="en-US" sz="6000" b="1" dirty="0">
              <a:ln w="254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阿里汉仪智能黑体" panose="00020600040101010101" pitchFamily="18" charset="-122"/>
              <a:ea typeface="阿里汉仪智能黑体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0" name="PA-文本框 9"/>
          <p:cNvSpPr txBox="1"/>
          <p:nvPr>
            <p:custDataLst>
              <p:tags r:id="rId3"/>
            </p:custDataLst>
          </p:nvPr>
        </p:nvSpPr>
        <p:spPr>
          <a:xfrm>
            <a:off x="2438400" y="2190802"/>
            <a:ext cx="43434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spc="600" dirty="0" smtClean="0">
                <a:solidFill>
                  <a:schemeClr val="bg1"/>
                </a:solidFill>
                <a:cs typeface="+mn-ea"/>
                <a:sym typeface="+mn-lt"/>
              </a:rPr>
              <a:t>消防安全人人</a:t>
            </a:r>
            <a:r>
              <a:rPr lang="zh-CN" altLang="en-US" sz="1400" spc="600" dirty="0">
                <a:solidFill>
                  <a:schemeClr val="bg1"/>
                </a:solidFill>
                <a:cs typeface="+mn-ea"/>
                <a:sym typeface="+mn-lt"/>
              </a:rPr>
              <a:t>有责消防安全知识</a:t>
            </a:r>
            <a:r>
              <a:rPr lang="zh-CN" altLang="en-US" sz="1400" spc="600" dirty="0" smtClean="0">
                <a:solidFill>
                  <a:schemeClr val="bg1"/>
                </a:solidFill>
                <a:cs typeface="+mn-ea"/>
                <a:sym typeface="+mn-lt"/>
              </a:rPr>
              <a:t>培训</a:t>
            </a:r>
            <a:endParaRPr lang="zh-CN" altLang="en-US" sz="14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348"/>
            <a:ext cx="9144000" cy="15971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2495550"/>
            <a:ext cx="2514600" cy="24507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86000" y="25968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accent1"/>
                </a:solidFill>
              </a:rPr>
              <a:t>everyone is responsible for fire safety knowledge training </a:t>
            </a:r>
            <a:r>
              <a:rPr lang="zh-CN" altLang="en-US" sz="1100" dirty="0">
                <a:solidFill>
                  <a:schemeClr val="accent1"/>
                </a:solidFill>
              </a:rPr>
              <a:t>everyone is </a:t>
            </a:r>
            <a:r>
              <a:rPr lang="zh-CN" altLang="en-US" sz="1100" dirty="0" smtClean="0">
                <a:solidFill>
                  <a:schemeClr val="accent1"/>
                </a:solidFill>
              </a:rPr>
              <a:t>for </a:t>
            </a:r>
            <a:r>
              <a:rPr lang="zh-CN" altLang="en-US" sz="1100" dirty="0">
                <a:solidFill>
                  <a:schemeClr val="accent1"/>
                </a:solidFill>
              </a:rPr>
              <a:t>fire safety knowledge </a:t>
            </a:r>
            <a:r>
              <a:rPr lang="zh-CN" altLang="en-US" sz="1100" dirty="0" smtClean="0">
                <a:solidFill>
                  <a:schemeClr val="accent1"/>
                </a:solidFill>
              </a:rPr>
              <a:t>training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48000" y="3051036"/>
            <a:ext cx="30480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accent1"/>
                </a:solidFill>
                <a:latin typeface="+mn-ea"/>
              </a:rPr>
              <a:t>宣讲人：</a:t>
            </a:r>
            <a:r>
              <a:rPr lang="en-US" altLang="zh-CN" sz="1400" dirty="0" smtClean="0">
                <a:solidFill>
                  <a:schemeClr val="accent1"/>
                </a:solidFill>
                <a:latin typeface="+mn-ea"/>
              </a:rPr>
              <a:t>PPT</a:t>
            </a:r>
            <a:r>
              <a:rPr lang="zh-CN" altLang="en-US" sz="1400" dirty="0" smtClean="0">
                <a:solidFill>
                  <a:schemeClr val="accent1"/>
                </a:solidFill>
                <a:latin typeface="+mn-ea"/>
              </a:rPr>
              <a:t>营   时间：</a:t>
            </a:r>
            <a:r>
              <a:rPr lang="en-US" altLang="zh-CN" sz="1400" dirty="0" smtClean="0">
                <a:solidFill>
                  <a:schemeClr val="accent1"/>
                </a:solidFill>
                <a:latin typeface="+mn-ea"/>
              </a:rPr>
              <a:t>20XX.XX</a:t>
            </a:r>
            <a:endParaRPr lang="zh-CN" altLang="en-US" sz="1400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785"/>
            <a:ext cx="2438400" cy="16658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"/>
            <a:ext cx="1648987" cy="19621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6" b="40780"/>
          <a:stretch>
            <a:fillRect/>
          </a:stretch>
        </p:blipFill>
        <p:spPr>
          <a:xfrm>
            <a:off x="7620000" y="421103"/>
            <a:ext cx="991186" cy="779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143000" y="1200150"/>
            <a:ext cx="1339463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预防原理</a:t>
            </a:r>
            <a:endParaRPr lang="en-US" altLang="zh-CN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1143000" y="2114550"/>
            <a:ext cx="1339463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0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预防措施</a:t>
            </a:r>
            <a:endParaRPr lang="en-US" altLang="zh-CN" sz="1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86349" y="2571750"/>
            <a:ext cx="4704851" cy="1711340"/>
          </a:xfrm>
          <a:prstGeom prst="rect">
            <a:avLst/>
          </a:prstGeom>
          <a:noFill/>
        </p:spPr>
        <p:txBody>
          <a:bodyPr/>
          <a:lstStyle>
            <a:defPPr>
              <a:defRPr lang="zh-CN"/>
            </a:defPPr>
            <a:lvl1pPr marL="285750" indent="-285750">
              <a:lnSpc>
                <a:spcPct val="130000"/>
              </a:lnSpc>
              <a:spcBef>
                <a:spcPts val="590"/>
              </a:spcBef>
              <a:buClr>
                <a:srgbClr val="009900"/>
              </a:buClr>
              <a:buSzPct val="100000"/>
              <a:defRPr sz="2000" b="1">
                <a:solidFill>
                  <a:srgbClr val="0070C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r>
              <a:rPr lang="zh-CN" altLang="en-U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控制</a:t>
            </a:r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可燃</a:t>
            </a:r>
            <a:r>
              <a:rPr lang="zh-CN" altLang="en-U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物</a:t>
            </a:r>
            <a:r>
              <a:rPr lang="en-US" altLang="zh-CN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,</a:t>
            </a:r>
            <a:r>
              <a:rPr lang="zh-CN" altLang="en-U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使用</a:t>
            </a:r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不燃或难燃物质代替可燃物质；</a:t>
            </a:r>
            <a:endParaRPr lang="en-US" altLang="zh-CN" sz="12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  <a:p>
            <a:r>
              <a:rPr lang="zh-CN" altLang="en-U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易燃易爆</a:t>
            </a:r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气体、粉尘环境加强通风，避免易燃易爆气体、粉尘积聚；</a:t>
            </a:r>
            <a:endParaRPr lang="en-US" altLang="zh-CN" sz="12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  <a:p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易燃易爆气体、粉尘环境加装浓度报警装置等；</a:t>
            </a:r>
            <a:endParaRPr lang="en-US" altLang="zh-CN" sz="12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  <a:p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及时清理出车间不需要的物料；</a:t>
            </a:r>
            <a:endParaRPr lang="en-US" altLang="zh-CN" sz="12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  <a:p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及时清洁车间积聚的镁粉；</a:t>
            </a:r>
            <a:endParaRPr lang="en-US" altLang="zh-CN" sz="12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43150"/>
            <a:ext cx="2060320" cy="206032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19200" y="1764568"/>
            <a:ext cx="1175767" cy="349749"/>
            <a:chOff x="2406263" y="1504950"/>
            <a:chExt cx="1175767" cy="349749"/>
          </a:xfrm>
        </p:grpSpPr>
        <p:sp>
          <p:nvSpPr>
            <p:cNvPr id="9" name="矩形 8"/>
            <p:cNvSpPr/>
            <p:nvPr/>
          </p:nvSpPr>
          <p:spPr>
            <a:xfrm>
              <a:off x="2406263" y="1536201"/>
              <a:ext cx="1134766" cy="3184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449989" y="1504950"/>
              <a:ext cx="1132041" cy="34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4630" indent="-214630">
                <a:lnSpc>
                  <a:spcPct val="13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控制可燃物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987986" y="1764568"/>
            <a:ext cx="1162896" cy="349749"/>
            <a:chOff x="2215131" y="1504950"/>
            <a:chExt cx="1162896" cy="349749"/>
          </a:xfrm>
        </p:grpSpPr>
        <p:sp>
          <p:nvSpPr>
            <p:cNvPr id="12" name="矩形 11"/>
            <p:cNvSpPr/>
            <p:nvPr/>
          </p:nvSpPr>
          <p:spPr>
            <a:xfrm>
              <a:off x="2215131" y="1536201"/>
              <a:ext cx="1162896" cy="3184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405626" y="1504950"/>
              <a:ext cx="952505" cy="34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4630" indent="-214630">
                <a:lnSpc>
                  <a:spcPct val="13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隔绝空气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43901" y="1764568"/>
            <a:ext cx="1175768" cy="349749"/>
            <a:chOff x="2406262" y="1504950"/>
            <a:chExt cx="1175768" cy="349749"/>
          </a:xfrm>
        </p:grpSpPr>
        <p:sp>
          <p:nvSpPr>
            <p:cNvPr id="17" name="矩形 16"/>
            <p:cNvSpPr/>
            <p:nvPr/>
          </p:nvSpPr>
          <p:spPr>
            <a:xfrm>
              <a:off x="2406262" y="1536201"/>
              <a:ext cx="1175768" cy="3184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449989" y="1504950"/>
              <a:ext cx="1132041" cy="34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4630" indent="-214630">
                <a:lnSpc>
                  <a:spcPct val="13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消除着火源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12687" y="1764568"/>
            <a:ext cx="1348666" cy="349749"/>
            <a:chOff x="2406263" y="1504950"/>
            <a:chExt cx="1348666" cy="349749"/>
          </a:xfrm>
        </p:grpSpPr>
        <p:sp>
          <p:nvSpPr>
            <p:cNvPr id="20" name="矩形 19"/>
            <p:cNvSpPr/>
            <p:nvPr/>
          </p:nvSpPr>
          <p:spPr>
            <a:xfrm>
              <a:off x="2406263" y="1536201"/>
              <a:ext cx="1348666" cy="3184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449989" y="1504950"/>
              <a:ext cx="1261884" cy="34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4630" indent="-214630">
                <a:lnSpc>
                  <a:spcPct val="13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阻止火势蔓延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8950" y="1117100"/>
            <a:ext cx="2445250" cy="3054850"/>
            <a:chOff x="755150" y="1193300"/>
            <a:chExt cx="2445250" cy="305485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968" y="1193300"/>
              <a:ext cx="691793" cy="960929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755150" y="1802900"/>
              <a:ext cx="2445250" cy="2445250"/>
            </a:xfrm>
            <a:prstGeom prst="ellipse">
              <a:avLst/>
            </a:prstGeom>
            <a:solidFill>
              <a:srgbClr val="FFFDF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1059950" y="2107700"/>
              <a:ext cx="1869469" cy="1828800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285750" indent="-285750">
                <a:lnSpc>
                  <a:spcPct val="130000"/>
                </a:lnSpc>
                <a:spcBef>
                  <a:spcPts val="590"/>
                </a:spcBef>
                <a:buClr>
                  <a:srgbClr val="009900"/>
                </a:buClr>
                <a:buSzPct val="100000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 marL="0" indent="0" algn="ctr"/>
              <a:r>
                <a:rPr lang="zh-CN" altLang="en-US" sz="15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隔绝</a:t>
              </a:r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空气</a:t>
              </a:r>
              <a:endPara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indent="0" algn="ctr"/>
              <a:r>
                <a:rPr lang="zh-CN" alt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易燃易爆物的生产过程应密封的</a:t>
              </a:r>
              <a:r>
                <a:rPr lang="zh-CN" altLang="en-US" sz="12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设备</a:t>
              </a:r>
              <a:r>
                <a:rPr lang="zh-CN" alt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内进行；充装惰性气体保护</a:t>
              </a:r>
              <a:r>
                <a:rPr lang="zh-CN" altLang="en-US" sz="12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；隔绝</a:t>
              </a:r>
              <a:r>
                <a:rPr lang="zh-CN" alt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空气储存某些化学危险品，如</a:t>
              </a:r>
              <a:r>
                <a:rPr lang="zh-CN" altLang="en-US" sz="12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金属钠</a:t>
              </a:r>
              <a:r>
                <a:rPr lang="zh-CN" alt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储存在煤油</a:t>
              </a:r>
              <a:r>
                <a:rPr lang="zh-CN" altLang="en-US" sz="12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中</a:t>
              </a:r>
              <a:endPara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07850" y="1117100"/>
            <a:ext cx="2445250" cy="3054850"/>
            <a:chOff x="755150" y="1193300"/>
            <a:chExt cx="2445250" cy="30548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968" y="1193300"/>
              <a:ext cx="691793" cy="960929"/>
            </a:xfrm>
            <a:prstGeom prst="rect">
              <a:avLst/>
            </a:prstGeom>
          </p:spPr>
        </p:pic>
        <p:sp>
          <p:nvSpPr>
            <p:cNvPr id="14" name="椭圆 13"/>
            <p:cNvSpPr/>
            <p:nvPr/>
          </p:nvSpPr>
          <p:spPr>
            <a:xfrm>
              <a:off x="755150" y="1802900"/>
              <a:ext cx="2445250" cy="2445250"/>
            </a:xfrm>
            <a:prstGeom prst="ellipse">
              <a:avLst/>
            </a:prstGeom>
            <a:solidFill>
              <a:srgbClr val="FFFDF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>
            <a:xfrm>
              <a:off x="1059950" y="2107700"/>
              <a:ext cx="1869469" cy="1828800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285750" indent="-285750">
                <a:lnSpc>
                  <a:spcPct val="130000"/>
                </a:lnSpc>
                <a:spcBef>
                  <a:spcPts val="590"/>
                </a:spcBef>
                <a:buClr>
                  <a:srgbClr val="009900"/>
                </a:buClr>
                <a:buSzPct val="100000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 marL="0" indent="0" algn="ctr"/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阻止火势蔓延</a:t>
              </a:r>
              <a:endPara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indent="0" algn="ctr"/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火灾探测报警器；灭火器等灭火器材；控制单位空间内可燃物数量，如在车间存放的化学品、可燃包装物不超过一个班的量；可燃物堆放保持适当的距离；设置防火分区、防火墙。</a:t>
              </a:r>
              <a:endPara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36750" y="1117100"/>
            <a:ext cx="2445250" cy="3054850"/>
            <a:chOff x="755150" y="1193300"/>
            <a:chExt cx="2445250" cy="305485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968" y="1193300"/>
              <a:ext cx="691793" cy="960929"/>
            </a:xfrm>
            <a:prstGeom prst="rect">
              <a:avLst/>
            </a:prstGeom>
          </p:spPr>
        </p:pic>
        <p:sp>
          <p:nvSpPr>
            <p:cNvPr id="19" name="椭圆 18"/>
            <p:cNvSpPr/>
            <p:nvPr/>
          </p:nvSpPr>
          <p:spPr>
            <a:xfrm>
              <a:off x="755150" y="1802900"/>
              <a:ext cx="2445250" cy="2445250"/>
            </a:xfrm>
            <a:prstGeom prst="ellipse">
              <a:avLst/>
            </a:prstGeom>
            <a:solidFill>
              <a:srgbClr val="FFFDF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>
            <a:xfrm>
              <a:off x="987175" y="2031500"/>
              <a:ext cx="1981200" cy="1828800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285750" indent="-285750">
                <a:lnSpc>
                  <a:spcPct val="130000"/>
                </a:lnSpc>
                <a:spcBef>
                  <a:spcPts val="590"/>
                </a:spcBef>
                <a:buClr>
                  <a:srgbClr val="009900"/>
                </a:buClr>
                <a:buSzPct val="100000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 marL="0" indent="0" algn="ctr"/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消除着火源</a:t>
              </a:r>
              <a:endPara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indent="0" algn="ctr"/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易燃易爆场所的防爆</a:t>
              </a:r>
              <a:r>
                <a:rPr lang="zh-CN" altLang="en-US" sz="11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电气可</a:t>
              </a:r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燃物禁止放在电箱等电气设备附近；高温设备，动火作业现场应清理可燃物；禁止吸烟、携带火种、禁止明火等；防静电、防雷；</a:t>
              </a:r>
              <a:r>
                <a:rPr lang="zh-CN" altLang="en-US" sz="11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遮光可</a:t>
              </a:r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燃物仓库的温湿度控制</a:t>
              </a:r>
              <a:endPara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r="5357" b="59099"/>
          <a:stretch>
            <a:fillRect/>
          </a:stretch>
        </p:blipFill>
        <p:spPr>
          <a:xfrm>
            <a:off x="851633" y="2325980"/>
            <a:ext cx="1510567" cy="1922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348"/>
            <a:ext cx="9144000" cy="15971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648987" cy="19621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6" b="40780"/>
          <a:stretch>
            <a:fillRect/>
          </a:stretch>
        </p:blipFill>
        <p:spPr>
          <a:xfrm>
            <a:off x="6953056" y="884298"/>
            <a:ext cx="1276544" cy="100333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7540" y="1267420"/>
            <a:ext cx="108606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accent1"/>
                </a:solidFill>
                <a:cs typeface="+mn-ea"/>
                <a:sym typeface="+mn-lt"/>
              </a:rPr>
              <a:t>03</a:t>
            </a:r>
            <a:endParaRPr lang="zh-CN" altLang="en-US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0" y="1899107"/>
            <a:ext cx="47244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5000" b="1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火灾的应急处理</a:t>
            </a:r>
            <a:endParaRPr lang="zh-CN" altLang="en-US" sz="5000" b="1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76550"/>
            <a:ext cx="2311371" cy="231137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590800" y="1276350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3600" spc="1200" dirty="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第三部分</a:t>
            </a:r>
            <a:endParaRPr lang="en-US" altLang="zh-CN" sz="3600" spc="1200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14600" y="278719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100" dirty="0" smtClean="0">
                <a:solidFill>
                  <a:schemeClr val="accent1"/>
                </a:solidFill>
              </a:rPr>
              <a:t>everyone is responsible for fire safety knowledge training </a:t>
            </a:r>
            <a:r>
              <a:rPr lang="zh-CN" altLang="en-US" sz="1100" dirty="0">
                <a:solidFill>
                  <a:schemeClr val="accent1"/>
                </a:solidFill>
              </a:rPr>
              <a:t>everyone is </a:t>
            </a:r>
            <a:r>
              <a:rPr lang="zh-CN" altLang="en-US" sz="1100" dirty="0" smtClean="0">
                <a:solidFill>
                  <a:schemeClr val="accent1"/>
                </a:solidFill>
              </a:rPr>
              <a:t>for </a:t>
            </a:r>
            <a:r>
              <a:rPr lang="zh-CN" altLang="en-US" sz="1100" dirty="0">
                <a:solidFill>
                  <a:schemeClr val="accent1"/>
                </a:solidFill>
              </a:rPr>
              <a:t>fire safety knowledge </a:t>
            </a:r>
            <a:r>
              <a:rPr lang="zh-CN" altLang="en-US" sz="1100" dirty="0" smtClean="0">
                <a:solidFill>
                  <a:schemeClr val="accent1"/>
                </a:solidFill>
              </a:rPr>
              <a:t>training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02545" y="1047750"/>
            <a:ext cx="27061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0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火灾应急处理的基本原则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14400" y="1504950"/>
            <a:ext cx="7403255" cy="1204814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30000"/>
              </a:lnSpc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en-US" altLang="zh-TW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优先保障人员人身安全；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en-US" altLang="zh-TW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统一指挥、同步行动原则，由现场最高职位人员负责统一指挥，每项工作指定负责人组织实施；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先控制、后灭火原则，发现火灾时应立即组织移开起火点附近的可燃物（电气火灾还需安排断电），并同步安排人员准备灭火。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914400" y="2662336"/>
            <a:ext cx="1219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0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l"/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报警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上报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9624" y="2724150"/>
            <a:ext cx="2453776" cy="16764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990600" y="3181350"/>
            <a:ext cx="2231633" cy="998087"/>
            <a:chOff x="1164832" y="3028950"/>
            <a:chExt cx="2231633" cy="998087"/>
          </a:xfrm>
        </p:grpSpPr>
        <p:sp>
          <p:nvSpPr>
            <p:cNvPr id="10" name="圆角矩形 9"/>
            <p:cNvSpPr/>
            <p:nvPr/>
          </p:nvSpPr>
          <p:spPr>
            <a:xfrm>
              <a:off x="1164832" y="3028950"/>
              <a:ext cx="2231633" cy="998087"/>
            </a:xfrm>
            <a:prstGeom prst="roundRect">
              <a:avLst>
                <a:gd name="adj" fmla="val 6394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283545" y="3158821"/>
              <a:ext cx="2057400" cy="738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报告部门主管； 报告公司安管； 通知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119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（火势可能蔓延且难以控制） 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309135" y="3188837"/>
            <a:ext cx="2231633" cy="998087"/>
            <a:chOff x="1164832" y="3028950"/>
            <a:chExt cx="2231633" cy="998087"/>
          </a:xfrm>
        </p:grpSpPr>
        <p:sp>
          <p:nvSpPr>
            <p:cNvPr id="15" name="圆角矩形 14"/>
            <p:cNvSpPr/>
            <p:nvPr/>
          </p:nvSpPr>
          <p:spPr>
            <a:xfrm>
              <a:off x="1164832" y="3028950"/>
              <a:ext cx="2231633" cy="998087"/>
            </a:xfrm>
            <a:prstGeom prst="roundRect">
              <a:avLst>
                <a:gd name="adj" fmla="val 6394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283545" y="3158821"/>
              <a:ext cx="2057400" cy="738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报告内容： 着火地点； 着火物； 火势大小； 已采取或即将采取的措施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92200" y="1276350"/>
            <a:ext cx="1483332" cy="2133600"/>
            <a:chOff x="1308456" y="643156"/>
            <a:chExt cx="1483332" cy="21336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187" y="643156"/>
              <a:ext cx="1259869" cy="1259869"/>
            </a:xfrm>
            <a:prstGeom prst="rect">
              <a:avLst/>
            </a:prstGeom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1308456" y="1786156"/>
              <a:ext cx="1483332" cy="990600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285750" indent="-285750">
                <a:lnSpc>
                  <a:spcPct val="130000"/>
                </a:lnSpc>
                <a:spcBef>
                  <a:spcPts val="590"/>
                </a:spcBef>
                <a:buClr>
                  <a:srgbClr val="009900"/>
                </a:buClr>
                <a:buSzPct val="100000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 marL="0" indent="0" algn="ctr">
                <a:lnSpc>
                  <a:spcPct val="100000"/>
                </a:lnSpc>
              </a:pPr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冷却</a:t>
              </a:r>
              <a:r>
                <a:rPr lang="zh-CN" altLang="en-US" sz="15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灭火</a:t>
              </a:r>
              <a:endParaRPr lang="en-US" altLang="zh-CN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indent="0" algn="ctr">
                <a:lnSpc>
                  <a:spcPct val="100000"/>
                </a:lnSpc>
              </a:pPr>
              <a:r>
                <a:rPr lang="zh-CN" altLang="en-US" sz="12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将</a:t>
              </a:r>
              <a:r>
                <a:rPr lang="zh-CN" alt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温度降到可燃物的着火温度</a:t>
              </a:r>
              <a:r>
                <a:rPr lang="zh-CN" altLang="en-US" sz="12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之下</a:t>
              </a:r>
              <a:endPara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98268" y="1428750"/>
            <a:ext cx="1483332" cy="2057400"/>
            <a:chOff x="1308456" y="795556"/>
            <a:chExt cx="1483332" cy="20574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187" y="795556"/>
              <a:ext cx="1107469" cy="1107469"/>
            </a:xfrm>
            <a:prstGeom prst="rect">
              <a:avLst/>
            </a:prstGeom>
          </p:spPr>
        </p:pic>
        <p:sp>
          <p:nvSpPr>
            <p:cNvPr id="19" name="Rectangle 3"/>
            <p:cNvSpPr txBox="1">
              <a:spLocks noChangeArrowheads="1"/>
            </p:cNvSpPr>
            <p:nvPr/>
          </p:nvSpPr>
          <p:spPr>
            <a:xfrm>
              <a:off x="1308456" y="1862356"/>
              <a:ext cx="1483332" cy="990600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285750" indent="-285750">
                <a:lnSpc>
                  <a:spcPct val="130000"/>
                </a:lnSpc>
                <a:spcBef>
                  <a:spcPts val="590"/>
                </a:spcBef>
                <a:buClr>
                  <a:srgbClr val="009900"/>
                </a:buClr>
                <a:buSzPct val="100000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 marL="0" indent="0" algn="ctr">
                <a:lnSpc>
                  <a:spcPct val="100000"/>
                </a:lnSpc>
              </a:pPr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隔离</a:t>
              </a:r>
              <a:r>
                <a:rPr lang="zh-CN" altLang="en-US" sz="15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灭火</a:t>
              </a:r>
              <a:endParaRPr lang="en-US" altLang="zh-CN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indent="0" algn="ctr">
                <a:lnSpc>
                  <a:spcPct val="100000"/>
                </a:lnSpc>
              </a:pPr>
              <a:r>
                <a:rPr lang="zh-CN" alt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将可燃物、助燃物与火源分开</a:t>
              </a:r>
              <a:endPara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65268" y="1276350"/>
            <a:ext cx="1483332" cy="2133600"/>
            <a:chOff x="1308456" y="643156"/>
            <a:chExt cx="1483332" cy="21336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987" y="643156"/>
              <a:ext cx="1371601" cy="1371601"/>
            </a:xfrm>
            <a:prstGeom prst="rect">
              <a:avLst/>
            </a:prstGeom>
          </p:spPr>
        </p:pic>
        <p:sp>
          <p:nvSpPr>
            <p:cNvPr id="22" name="Rectangle 3"/>
            <p:cNvSpPr txBox="1">
              <a:spLocks noChangeArrowheads="1"/>
            </p:cNvSpPr>
            <p:nvPr/>
          </p:nvSpPr>
          <p:spPr>
            <a:xfrm>
              <a:off x="1308456" y="1786156"/>
              <a:ext cx="1483332" cy="990600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285750" indent="-285750">
                <a:lnSpc>
                  <a:spcPct val="130000"/>
                </a:lnSpc>
                <a:spcBef>
                  <a:spcPts val="590"/>
                </a:spcBef>
                <a:buClr>
                  <a:srgbClr val="009900"/>
                </a:buClr>
                <a:buSzPct val="100000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 marL="0" indent="0" algn="ctr">
                <a:lnSpc>
                  <a:spcPct val="100000"/>
                </a:lnSpc>
              </a:pPr>
              <a:r>
                <a:rPr lang="zh-CN" altLang="en-US" sz="15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窒息灭火</a:t>
              </a:r>
              <a:endParaRPr lang="en-US" altLang="zh-CN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indent="0" algn="ctr">
                <a:lnSpc>
                  <a:spcPct val="100000"/>
                </a:lnSpc>
              </a:pPr>
              <a:r>
                <a:rPr lang="zh-CN" alt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将可燃物表面与空气隔开，使其无法燃烧</a:t>
              </a:r>
              <a:endPara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066800" y="3486150"/>
            <a:ext cx="6858000" cy="60446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285750" indent="-285750">
              <a:lnSpc>
                <a:spcPct val="130000"/>
              </a:lnSpc>
              <a:spcBef>
                <a:spcPts val="590"/>
              </a:spcBef>
              <a:buClr>
                <a:srgbClr val="009900"/>
              </a:buClr>
              <a:buSzPct val="100000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marL="0" indent="0">
              <a:lnSpc>
                <a:spcPct val="150000"/>
              </a:lnSpc>
            </a:pPr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化学抑制</a:t>
            </a:r>
            <a:r>
              <a:rPr lang="zh-CN" altLang="en-U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法</a:t>
            </a:r>
            <a:r>
              <a:rPr lang="en-US" altLang="zh-CN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一般</a:t>
            </a:r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的物质燃烧过程中，通常可燃物需要先气化然后与氧气结合才能燃烧，化学抑制法即在可燃物气化时使其混入不可燃烧杂质，减少其与氧气接触的机会，达到灭火的效果</a:t>
            </a:r>
            <a:endParaRPr lang="zh-CN" alt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762000" y="1225719"/>
            <a:ext cx="1219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0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ctr"/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人员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疏散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5800" y="1832761"/>
            <a:ext cx="1303677" cy="2235369"/>
            <a:chOff x="838200" y="1885950"/>
            <a:chExt cx="1303677" cy="2235369"/>
          </a:xfrm>
        </p:grpSpPr>
        <p:sp>
          <p:nvSpPr>
            <p:cNvPr id="3" name="矩形 2"/>
            <p:cNvSpPr/>
            <p:nvPr/>
          </p:nvSpPr>
          <p:spPr>
            <a:xfrm>
              <a:off x="838200" y="1885950"/>
              <a:ext cx="1303677" cy="2235369"/>
            </a:xfrm>
            <a:prstGeom prst="rect">
              <a:avLst/>
            </a:prstGeom>
            <a:solidFill>
              <a:srgbClr val="FFFDF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914399" y="2505349"/>
              <a:ext cx="11512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疏散除应急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人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员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之外的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所有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无关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人员</a:t>
              </a:r>
              <a:endParaRPr lang="zh-CN" altLang="en-US" sz="120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209800" y="1832761"/>
            <a:ext cx="1303677" cy="2235369"/>
            <a:chOff x="838200" y="1885950"/>
            <a:chExt cx="1303677" cy="2235369"/>
          </a:xfrm>
        </p:grpSpPr>
        <p:sp>
          <p:nvSpPr>
            <p:cNvPr id="11" name="矩形 10"/>
            <p:cNvSpPr/>
            <p:nvPr/>
          </p:nvSpPr>
          <p:spPr>
            <a:xfrm>
              <a:off x="838200" y="1885950"/>
              <a:ext cx="1303677" cy="2235369"/>
            </a:xfrm>
            <a:prstGeom prst="rect">
              <a:avLst/>
            </a:prstGeom>
            <a:solidFill>
              <a:srgbClr val="FFFDF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936039" y="2505349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优先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疏散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行动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不便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人员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和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女员工</a:t>
              </a:r>
              <a:endParaRPr lang="zh-CN" altLang="en-US" sz="12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33800" y="1832761"/>
            <a:ext cx="1303677" cy="2235369"/>
            <a:chOff x="838200" y="1885950"/>
            <a:chExt cx="1303677" cy="2235369"/>
          </a:xfrm>
        </p:grpSpPr>
        <p:sp>
          <p:nvSpPr>
            <p:cNvPr id="16" name="矩形 15"/>
            <p:cNvSpPr/>
            <p:nvPr/>
          </p:nvSpPr>
          <p:spPr>
            <a:xfrm>
              <a:off x="838200" y="1885950"/>
              <a:ext cx="1303677" cy="2235369"/>
            </a:xfrm>
            <a:prstGeom prst="rect">
              <a:avLst/>
            </a:prstGeom>
            <a:solidFill>
              <a:srgbClr val="FFFDF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914398" y="2505349"/>
              <a:ext cx="11512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在火势允许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的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情况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下，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优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先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从熟悉的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路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线疏散</a:t>
              </a:r>
              <a:endParaRPr lang="zh-CN" altLang="en-US" sz="1200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57800" y="1832761"/>
            <a:ext cx="1303677" cy="2235369"/>
            <a:chOff x="838200" y="1885950"/>
            <a:chExt cx="1303677" cy="2235369"/>
          </a:xfrm>
        </p:grpSpPr>
        <p:sp>
          <p:nvSpPr>
            <p:cNvPr id="20" name="矩形 19"/>
            <p:cNvSpPr/>
            <p:nvPr/>
          </p:nvSpPr>
          <p:spPr>
            <a:xfrm>
              <a:off x="838200" y="1885950"/>
              <a:ext cx="1303677" cy="2235369"/>
            </a:xfrm>
            <a:prstGeom prst="rect">
              <a:avLst/>
            </a:prstGeom>
            <a:solidFill>
              <a:srgbClr val="FFFDF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36039" y="2505349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统一疏散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至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公司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紧急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集合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（篮球场）</a:t>
              </a:r>
              <a:endParaRPr lang="zh-CN" altLang="en-US" sz="12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81800" y="1832761"/>
            <a:ext cx="1303677" cy="2235369"/>
            <a:chOff x="838200" y="1885950"/>
            <a:chExt cx="1303677" cy="2235369"/>
          </a:xfrm>
        </p:grpSpPr>
        <p:sp>
          <p:nvSpPr>
            <p:cNvPr id="24" name="矩形 23"/>
            <p:cNvSpPr/>
            <p:nvPr/>
          </p:nvSpPr>
          <p:spPr>
            <a:xfrm>
              <a:off x="838200" y="1885950"/>
              <a:ext cx="1303677" cy="2235369"/>
            </a:xfrm>
            <a:prstGeom prst="rect">
              <a:avLst/>
            </a:prstGeom>
            <a:solidFill>
              <a:srgbClr val="FFFDF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859094" y="2505349"/>
              <a:ext cx="12618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疏散完毕应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进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行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人员清点，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发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现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人员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失踪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应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通报部门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负责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人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或安管</a:t>
              </a:r>
              <a:endParaRPr lang="zh-CN" altLang="en-US" sz="1200" dirty="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360" y="3597964"/>
            <a:ext cx="837441" cy="59528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7374" y="3597964"/>
            <a:ext cx="837441" cy="59528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9359" y="3597964"/>
            <a:ext cx="837441" cy="5952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4456" y="3591923"/>
            <a:ext cx="837441" cy="59528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7359" y="3583030"/>
            <a:ext cx="837441" cy="595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9"/>
          <p:cNvSpPr txBox="1"/>
          <p:nvPr/>
        </p:nvSpPr>
        <p:spPr>
          <a:xfrm>
            <a:off x="817931" y="1047750"/>
            <a:ext cx="1239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0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l"/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人员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疏散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003235" y="1657350"/>
            <a:ext cx="2531165" cy="2589972"/>
            <a:chOff x="5589105" y="1733550"/>
            <a:chExt cx="2531165" cy="258997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298" y="3297059"/>
              <a:ext cx="738972" cy="1026463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5589105" y="1733550"/>
              <a:ext cx="2057400" cy="2513772"/>
              <a:chOff x="838200" y="1733550"/>
              <a:chExt cx="2057400" cy="2513772"/>
            </a:xfrm>
          </p:grpSpPr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868017" y="1809750"/>
                <a:ext cx="1981200" cy="2362200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zh-CN"/>
                </a:defPPr>
                <a:lvl1pPr marL="285750" indent="-285750">
                  <a:lnSpc>
                    <a:spcPct val="130000"/>
                  </a:lnSpc>
                  <a:spcBef>
                    <a:spcPts val="590"/>
                  </a:spcBef>
                  <a:buClr>
                    <a:srgbClr val="009900"/>
                  </a:buClr>
                  <a:buSzPct val="100000"/>
                  <a:defRPr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defRPr>
                </a:lvl1pPr>
              </a:lstStyle>
              <a:p>
                <a:pPr marL="0" indent="0" algn="ctr">
                  <a:lnSpc>
                    <a:spcPct val="150000"/>
                  </a:lnSpc>
                </a:pPr>
                <a:r>
                  <a:rPr lang="zh-CN" altLang="en-US" sz="1100" b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初</a:t>
                </a:r>
                <a:r>
                  <a:rPr lang="zh-CN" altLang="en-US" sz="11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起时可以用水灭火） 如果逃生路线被火封锁或其他原因不通时，应立即退回并寻找其他出口，所有通道均不通时，应寻找安全庇护所（无可燃物，有充足的水，易被救援人员发现），可能时，在窗口挥舞衣物、呼叫等发送求救信号</a:t>
                </a:r>
                <a:endPara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838200" y="1733550"/>
                <a:ext cx="2057400" cy="2513772"/>
              </a:xfrm>
              <a:prstGeom prst="roundRect">
                <a:avLst>
                  <a:gd name="adj" fmla="val 7843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399182" y="1657350"/>
            <a:ext cx="2468218" cy="2590800"/>
            <a:chOff x="3200400" y="1733550"/>
            <a:chExt cx="2468218" cy="2590800"/>
          </a:xfrm>
        </p:grpSpPr>
        <p:grpSp>
          <p:nvGrpSpPr>
            <p:cNvPr id="20" name="组合 19"/>
            <p:cNvGrpSpPr/>
            <p:nvPr/>
          </p:nvGrpSpPr>
          <p:grpSpPr>
            <a:xfrm>
              <a:off x="3200400" y="1733550"/>
              <a:ext cx="2057400" cy="2513772"/>
              <a:chOff x="838200" y="1733550"/>
              <a:chExt cx="2057400" cy="2513772"/>
            </a:xfrm>
          </p:grpSpPr>
          <p:sp>
            <p:nvSpPr>
              <p:cNvPr id="21" name="Rectangle 3"/>
              <p:cNvSpPr txBox="1">
                <a:spLocks noChangeArrowheads="1"/>
              </p:cNvSpPr>
              <p:nvPr/>
            </p:nvSpPr>
            <p:spPr>
              <a:xfrm>
                <a:off x="868017" y="1809750"/>
                <a:ext cx="1981200" cy="2362200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zh-CN"/>
                </a:defPPr>
                <a:lvl1pPr marL="285750" indent="-285750">
                  <a:lnSpc>
                    <a:spcPct val="130000"/>
                  </a:lnSpc>
                  <a:spcBef>
                    <a:spcPts val="590"/>
                  </a:spcBef>
                  <a:buClr>
                    <a:srgbClr val="009900"/>
                  </a:buClr>
                  <a:buSzPct val="100000"/>
                  <a:defRPr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defRPr>
                </a:lvl1pPr>
              </a:lstStyle>
              <a:p>
                <a:pPr marL="0" indent="0" algn="ctr">
                  <a:lnSpc>
                    <a:spcPct val="150000"/>
                  </a:lnSpc>
                </a:pPr>
                <a:r>
                  <a:rPr lang="zh-CN" altLang="en-US" sz="11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遇到火势威胁时，应披上用水浸湿的衣物、被褥等（保持身体尽可能的湿），向安全出口方向冲出去； 通过浓烟区域时，应尽量使身体贴近地面，并用湿毛巾等湿布捂住口鼻； 身上着火时，千万不要奔跑，应尽可能脱掉着火衣物，</a:t>
                </a:r>
                <a:endPara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838200" y="1733550"/>
                <a:ext cx="2057400" cy="2513772"/>
              </a:xfrm>
              <a:prstGeom prst="roundRect">
                <a:avLst>
                  <a:gd name="adj" fmla="val 7843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646" y="3297887"/>
              <a:ext cx="738972" cy="1026463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815009" y="1657350"/>
            <a:ext cx="2453389" cy="2551458"/>
            <a:chOff x="815009" y="1733550"/>
            <a:chExt cx="2453389" cy="2551458"/>
          </a:xfrm>
        </p:grpSpPr>
        <p:grpSp>
          <p:nvGrpSpPr>
            <p:cNvPr id="5" name="组合 4"/>
            <p:cNvGrpSpPr/>
            <p:nvPr/>
          </p:nvGrpSpPr>
          <p:grpSpPr>
            <a:xfrm>
              <a:off x="815009" y="1733550"/>
              <a:ext cx="2057400" cy="2513772"/>
              <a:chOff x="838200" y="1733550"/>
              <a:chExt cx="2057400" cy="2513772"/>
            </a:xfrm>
          </p:grpSpPr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868017" y="1809750"/>
                <a:ext cx="1981200" cy="2362200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zh-CN"/>
                </a:defPPr>
                <a:lvl1pPr marL="285750" indent="-285750">
                  <a:lnSpc>
                    <a:spcPct val="130000"/>
                  </a:lnSpc>
                  <a:spcBef>
                    <a:spcPts val="590"/>
                  </a:spcBef>
                  <a:buClr>
                    <a:srgbClr val="009900"/>
                  </a:buClr>
                  <a:buSzPct val="100000"/>
                  <a:defRPr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defRPr>
                </a:lvl1pPr>
              </a:lstStyle>
              <a:p>
                <a:pPr marL="0" indent="0" algn="ctr">
                  <a:lnSpc>
                    <a:spcPct val="150000"/>
                  </a:lnSpc>
                </a:pPr>
                <a:r>
                  <a:rPr lang="zh-CN" altLang="en-US" sz="11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 认真对待、积极参与公司组织的消防演练，减少突发事件紧急疏散时的惊慌情绪</a:t>
                </a:r>
                <a:r>
                  <a:rPr lang="zh-CN" altLang="en-US" sz="1100" b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； </a:t>
                </a:r>
                <a:r>
                  <a:rPr lang="zh-CN" altLang="en-US" sz="11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平时应关注本车间的消防疏散路线，保持消防疏散通道和安全门的畅通</a:t>
                </a:r>
                <a:r>
                  <a:rPr lang="zh-CN" altLang="en-US" sz="1100" b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； </a:t>
                </a:r>
                <a:r>
                  <a:rPr lang="zh-CN" altLang="en-US" sz="11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负责人做好疏散人员的安抚，避免人员慌乱情绪</a:t>
                </a:r>
                <a:r>
                  <a:rPr lang="zh-CN" altLang="en-US" sz="1100" b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； </a:t>
                </a:r>
                <a:r>
                  <a:rPr lang="zh-CN" altLang="en-US" sz="11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发生火灾时不可乘坐电梯</a:t>
                </a:r>
                <a:r>
                  <a:rPr lang="zh-CN" altLang="en-US" sz="1100" b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；</a:t>
                </a:r>
                <a:endPara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" name="圆角矩形 3"/>
              <p:cNvSpPr/>
              <p:nvPr/>
            </p:nvSpPr>
            <p:spPr>
              <a:xfrm>
                <a:off x="838200" y="1733550"/>
                <a:ext cx="2057400" cy="2513772"/>
              </a:xfrm>
              <a:prstGeom prst="roundRect">
                <a:avLst>
                  <a:gd name="adj" fmla="val 7843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426" y="3258545"/>
              <a:ext cx="738972" cy="10264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22066" r="3548" b="20777"/>
          <a:stretch>
            <a:fillRect/>
          </a:stretch>
        </p:blipFill>
        <p:spPr>
          <a:xfrm>
            <a:off x="4724400" y="1504949"/>
            <a:ext cx="3886200" cy="243840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46922" y="1428750"/>
            <a:ext cx="1327044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0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l"/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救援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6922" y="1811009"/>
            <a:ext cx="3657600" cy="582997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30000"/>
              </a:lnSpc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现场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能救援时尽力施救，不能时应告知负责人、安管等人员受困情况，组织专业人员施救。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534" y="2646691"/>
            <a:ext cx="1273466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0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l"/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警戒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2033" y="3030209"/>
            <a:ext cx="3646167" cy="994888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30000"/>
              </a:lnSpc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劝阻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无关人员进入火场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引导救援、灭火人员和车辆进入现场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避免混水摸鱼事件，关注是否有可疑人员人为纵火。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97603" y="191194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火灾的</a:t>
            </a:r>
            <a:endParaRPr lang="zh-CN" altLang="en-US" dirty="0"/>
          </a:p>
          <a:p>
            <a:pPr algn="ctr"/>
            <a:r>
              <a:rPr lang="zh-CN" altLang="en-US" dirty="0"/>
              <a:t>应急</a:t>
            </a:r>
            <a:r>
              <a:rPr lang="zh-CN" altLang="en-US" dirty="0" smtClean="0"/>
              <a:t>处理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" grpId="0"/>
      <p:bldP spid="5" grpId="0"/>
      <p:bldP spid="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r="5357" b="59099"/>
          <a:stretch>
            <a:fillRect/>
          </a:stretch>
        </p:blipFill>
        <p:spPr>
          <a:xfrm>
            <a:off x="851633" y="2325980"/>
            <a:ext cx="1510567" cy="1922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348"/>
            <a:ext cx="9144000" cy="15971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648987" cy="19621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6" b="40780"/>
          <a:stretch>
            <a:fillRect/>
          </a:stretch>
        </p:blipFill>
        <p:spPr>
          <a:xfrm>
            <a:off x="6953056" y="884298"/>
            <a:ext cx="1276544" cy="100333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7540" y="1267420"/>
            <a:ext cx="108606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accent1"/>
                </a:solidFill>
                <a:cs typeface="+mn-ea"/>
                <a:sym typeface="+mn-lt"/>
              </a:rPr>
              <a:t>04</a:t>
            </a:r>
            <a:endParaRPr lang="zh-CN" altLang="en-US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0" y="1899107"/>
            <a:ext cx="47244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5000" b="1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消防器材的介绍</a:t>
            </a:r>
            <a:endParaRPr lang="zh-CN" altLang="en-US" sz="5000" b="1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76550"/>
            <a:ext cx="2311371" cy="231137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590800" y="1276350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3600" spc="1200" dirty="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第四部分</a:t>
            </a:r>
            <a:endParaRPr lang="en-US" altLang="zh-CN" sz="3600" spc="1200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14600" y="278719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100" dirty="0" smtClean="0">
                <a:solidFill>
                  <a:schemeClr val="accent1"/>
                </a:solidFill>
              </a:rPr>
              <a:t>everyone is responsible for fire safety knowledge training </a:t>
            </a:r>
            <a:r>
              <a:rPr lang="zh-CN" altLang="en-US" sz="1100" dirty="0">
                <a:solidFill>
                  <a:schemeClr val="accent1"/>
                </a:solidFill>
              </a:rPr>
              <a:t>everyone is </a:t>
            </a:r>
            <a:r>
              <a:rPr lang="zh-CN" altLang="en-US" sz="1100" dirty="0" smtClean="0">
                <a:solidFill>
                  <a:schemeClr val="accent1"/>
                </a:solidFill>
              </a:rPr>
              <a:t>for </a:t>
            </a:r>
            <a:r>
              <a:rPr lang="zh-CN" altLang="en-US" sz="1100" dirty="0">
                <a:solidFill>
                  <a:schemeClr val="accent1"/>
                </a:solidFill>
              </a:rPr>
              <a:t>fire safety knowledge </a:t>
            </a:r>
            <a:r>
              <a:rPr lang="zh-CN" altLang="en-US" sz="1100" dirty="0" smtClean="0">
                <a:solidFill>
                  <a:schemeClr val="accent1"/>
                </a:solidFill>
              </a:rPr>
              <a:t>training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914400" y="1352550"/>
            <a:ext cx="3618131" cy="2895600"/>
            <a:chOff x="820843" y="1428750"/>
            <a:chExt cx="3618131" cy="28956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428750"/>
              <a:ext cx="2895600" cy="28956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7" name="组合 6"/>
            <p:cNvGrpSpPr/>
            <p:nvPr/>
          </p:nvGrpSpPr>
          <p:grpSpPr>
            <a:xfrm>
              <a:off x="2936557" y="1432891"/>
              <a:ext cx="949643" cy="276999"/>
              <a:chOff x="6136957" y="1330186"/>
              <a:chExt cx="949643" cy="276999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6594157" y="1330186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 smtClean="0"/>
                  <a:t>鸭嘴</a:t>
                </a:r>
                <a:endParaRPr lang="zh-CN" altLang="en-US" sz="1200" dirty="0"/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6136957" y="1555474"/>
                <a:ext cx="911087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>
              <a:off x="2936557" y="1567899"/>
              <a:ext cx="1465686" cy="276999"/>
              <a:chOff x="5492114" y="1330186"/>
              <a:chExt cx="1465686" cy="276999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465357" y="1330186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 smtClean="0"/>
                  <a:t>把柄</a:t>
                </a:r>
                <a:endParaRPr lang="zh-CN" altLang="en-US" sz="1200" dirty="0"/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5492114" y="1555474"/>
                <a:ext cx="1389486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>
              <a:off x="3124200" y="1912455"/>
              <a:ext cx="1314774" cy="276999"/>
              <a:chOff x="5679757" y="1281787"/>
              <a:chExt cx="1314774" cy="276999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6348200" y="1281787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 smtClean="0"/>
                  <a:t>压力表</a:t>
                </a:r>
                <a:endParaRPr lang="zh-CN" altLang="en-US" sz="1200" dirty="0"/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5679757" y="1555474"/>
                <a:ext cx="1201843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直接连接符 16"/>
            <p:cNvCxnSpPr/>
            <p:nvPr/>
          </p:nvCxnSpPr>
          <p:spPr>
            <a:xfrm flipH="1" flipV="1">
              <a:off x="2438400" y="1706399"/>
              <a:ext cx="685800" cy="47974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合 21"/>
            <p:cNvGrpSpPr/>
            <p:nvPr/>
          </p:nvGrpSpPr>
          <p:grpSpPr>
            <a:xfrm>
              <a:off x="2858700" y="3284055"/>
              <a:ext cx="949643" cy="276999"/>
              <a:chOff x="6136957" y="1330186"/>
              <a:chExt cx="949643" cy="276999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6594157" y="1330186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 smtClean="0"/>
                  <a:t>筒体</a:t>
                </a:r>
                <a:endParaRPr lang="zh-CN" altLang="en-US" sz="1200" dirty="0"/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6136957" y="1555474"/>
                <a:ext cx="911087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414669" y="1433540"/>
              <a:ext cx="987287" cy="276999"/>
              <a:chOff x="6060757" y="1319419"/>
              <a:chExt cx="987287" cy="276999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6060757" y="1319419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 smtClean="0"/>
                  <a:t>保险销</a:t>
                </a:r>
                <a:endParaRPr lang="zh-CN" altLang="en-US" sz="1200" dirty="0"/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6136957" y="1555474"/>
                <a:ext cx="911087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>
              <a:off x="820843" y="1645575"/>
              <a:ext cx="1693757" cy="276999"/>
              <a:chOff x="6060757" y="1319419"/>
              <a:chExt cx="1693757" cy="276999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6060757" y="1319419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 smtClean="0"/>
                  <a:t>铅封</a:t>
                </a:r>
                <a:endParaRPr lang="zh-CN" altLang="en-US" sz="1200" dirty="0"/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6136957" y="1555474"/>
                <a:ext cx="1617557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>
              <a:off x="840865" y="2796456"/>
              <a:ext cx="1693757" cy="276999"/>
              <a:chOff x="6060757" y="1319419"/>
              <a:chExt cx="1693757" cy="276999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6060757" y="1319419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 smtClean="0"/>
                  <a:t>使用说明</a:t>
                </a:r>
                <a:endParaRPr lang="zh-CN" altLang="en-US" sz="1200" dirty="0"/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6136957" y="1555474"/>
                <a:ext cx="1617557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/>
          </p:nvGrpSpPr>
          <p:grpSpPr>
            <a:xfrm>
              <a:off x="830926" y="3311816"/>
              <a:ext cx="987287" cy="276999"/>
              <a:chOff x="6060757" y="1319419"/>
              <a:chExt cx="987287" cy="276999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6060757" y="1319419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 smtClean="0"/>
                  <a:t>喷嘴</a:t>
                </a:r>
                <a:endParaRPr lang="zh-CN" altLang="en-US" sz="1200" dirty="0"/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6136957" y="1555474"/>
                <a:ext cx="911087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组合 60"/>
          <p:cNvGrpSpPr/>
          <p:nvPr/>
        </p:nvGrpSpPr>
        <p:grpSpPr>
          <a:xfrm>
            <a:off x="4083076" y="1581150"/>
            <a:ext cx="4301641" cy="2829448"/>
            <a:chOff x="4223012" y="1571102"/>
            <a:chExt cx="4301641" cy="2829448"/>
          </a:xfrm>
        </p:grpSpPr>
        <p:sp>
          <p:nvSpPr>
            <p:cNvPr id="54" name="文本框 53"/>
            <p:cNvSpPr txBox="1"/>
            <p:nvPr/>
          </p:nvSpPr>
          <p:spPr>
            <a:xfrm>
              <a:off x="7724434" y="3585543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/>
                <a:t>消防水枪</a:t>
              </a:r>
              <a:endParaRPr lang="zh-CN" altLang="en-US" sz="1200" dirty="0"/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531086" y="3810831"/>
              <a:ext cx="911087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55"/>
            <p:cNvSpPr txBox="1"/>
            <p:nvPr/>
          </p:nvSpPr>
          <p:spPr>
            <a:xfrm>
              <a:off x="7660948" y="283171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/>
                <a:t>消防水带</a:t>
              </a:r>
              <a:endParaRPr lang="zh-CN" altLang="en-US" sz="1200" dirty="0"/>
            </a:p>
          </p:txBody>
        </p:sp>
        <p:cxnSp>
          <p:nvCxnSpPr>
            <p:cNvPr id="57" name="直接连接符 56"/>
            <p:cNvCxnSpPr/>
            <p:nvPr/>
          </p:nvCxnSpPr>
          <p:spPr>
            <a:xfrm>
              <a:off x="7467600" y="3057000"/>
              <a:ext cx="911087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012" y="1571102"/>
              <a:ext cx="4006588" cy="2829448"/>
            </a:xfrm>
            <a:prstGeom prst="rect">
              <a:avLst/>
            </a:prstGeom>
          </p:spPr>
        </p:pic>
        <p:sp>
          <p:nvSpPr>
            <p:cNvPr id="58" name="文本框 57"/>
            <p:cNvSpPr txBox="1"/>
            <p:nvPr/>
          </p:nvSpPr>
          <p:spPr>
            <a:xfrm>
              <a:off x="6517948" y="2421932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/>
                <a:t>消防栓接口</a:t>
              </a:r>
              <a:endParaRPr lang="zh-CN" altLang="en-US" sz="1200" dirty="0"/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6324600" y="2647220"/>
              <a:ext cx="1040098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4" r="71997" b="26003"/>
          <a:stretch>
            <a:fillRect/>
          </a:stretch>
        </p:blipFill>
        <p:spPr>
          <a:xfrm>
            <a:off x="694254" y="2571750"/>
            <a:ext cx="1286946" cy="17465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348"/>
            <a:ext cx="9144000" cy="15971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648987" cy="19621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6" b="40780"/>
          <a:stretch>
            <a:fillRect/>
          </a:stretch>
        </p:blipFill>
        <p:spPr>
          <a:xfrm>
            <a:off x="7467600" y="759862"/>
            <a:ext cx="991186" cy="77904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57181" y="922101"/>
            <a:ext cx="800219" cy="12686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  <a:endParaRPr lang="zh-CN" altLang="en-US" sz="4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43200" y="1009108"/>
            <a:ext cx="3810000" cy="397675"/>
            <a:chOff x="2743200" y="1200150"/>
            <a:chExt cx="3810000" cy="397675"/>
          </a:xfrm>
        </p:grpSpPr>
        <p:sp>
          <p:nvSpPr>
            <p:cNvPr id="16" name="文本框 15"/>
            <p:cNvSpPr txBox="1"/>
            <p:nvPr/>
          </p:nvSpPr>
          <p:spPr>
            <a:xfrm>
              <a:off x="2743200" y="1213104"/>
              <a:ext cx="470000" cy="3847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01</a:t>
              </a:r>
              <a:endParaRPr lang="zh-CN" altLang="en-US" sz="19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352800" y="1200150"/>
              <a:ext cx="3200400" cy="3847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900"/>
                </a:spcBef>
                <a:spcAft>
                  <a:spcPts val="900"/>
                </a:spcAft>
              </a:pPr>
              <a:r>
                <a:rPr lang="zh-CN" altLang="en-US" sz="19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火灾</a:t>
              </a:r>
              <a:r>
                <a:rPr lang="zh-CN" altLang="en-US" sz="1900" dirty="0" smtClean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的主要特性</a:t>
              </a:r>
              <a:endParaRPr lang="en-US" altLang="zh-CN" sz="1900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t="61091" r="20021" b="-1"/>
          <a:stretch>
            <a:fillRect/>
          </a:stretch>
        </p:blipFill>
        <p:spPr>
          <a:xfrm>
            <a:off x="7018842" y="3487318"/>
            <a:ext cx="1614569" cy="1162490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2743200" y="1624200"/>
            <a:ext cx="3810000" cy="397675"/>
            <a:chOff x="2743200" y="1200150"/>
            <a:chExt cx="3810000" cy="397675"/>
          </a:xfrm>
        </p:grpSpPr>
        <p:sp>
          <p:nvSpPr>
            <p:cNvPr id="35" name="文本框 34"/>
            <p:cNvSpPr txBox="1"/>
            <p:nvPr/>
          </p:nvSpPr>
          <p:spPr>
            <a:xfrm>
              <a:off x="2743200" y="1213104"/>
              <a:ext cx="470000" cy="3847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900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02</a:t>
              </a:r>
              <a:endParaRPr lang="zh-CN" altLang="en-US" sz="19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352800" y="1200150"/>
              <a:ext cx="3200400" cy="3847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900"/>
                </a:spcBef>
                <a:spcAft>
                  <a:spcPts val="900"/>
                </a:spcAft>
              </a:pPr>
              <a:r>
                <a:rPr lang="zh-CN" altLang="en-US" sz="19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火灾</a:t>
              </a:r>
              <a:r>
                <a:rPr lang="zh-CN" altLang="en-US" sz="1900" dirty="0" smtClean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的预防办法</a:t>
              </a:r>
              <a:endParaRPr lang="zh-CN" altLang="en-US" sz="1900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43200" y="2239292"/>
            <a:ext cx="3810000" cy="397675"/>
            <a:chOff x="2743200" y="1200150"/>
            <a:chExt cx="3810000" cy="397675"/>
          </a:xfrm>
        </p:grpSpPr>
        <p:sp>
          <p:nvSpPr>
            <p:cNvPr id="38" name="文本框 37"/>
            <p:cNvSpPr txBox="1"/>
            <p:nvPr/>
          </p:nvSpPr>
          <p:spPr>
            <a:xfrm>
              <a:off x="2743200" y="1213104"/>
              <a:ext cx="470000" cy="3847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900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03</a:t>
              </a:r>
              <a:endParaRPr lang="zh-CN" altLang="en-US" sz="19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352800" y="1200150"/>
              <a:ext cx="3200400" cy="3847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900"/>
                </a:spcBef>
                <a:spcAft>
                  <a:spcPts val="900"/>
                </a:spcAft>
              </a:pPr>
              <a:r>
                <a:rPr lang="zh-CN" altLang="en-US" sz="19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火灾的应急处理</a:t>
              </a:r>
              <a:endParaRPr lang="zh-CN" altLang="en-US" sz="1900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743200" y="2854384"/>
            <a:ext cx="3810000" cy="397675"/>
            <a:chOff x="2743200" y="1200150"/>
            <a:chExt cx="3810000" cy="397675"/>
          </a:xfrm>
        </p:grpSpPr>
        <p:sp>
          <p:nvSpPr>
            <p:cNvPr id="41" name="文本框 40"/>
            <p:cNvSpPr txBox="1"/>
            <p:nvPr/>
          </p:nvSpPr>
          <p:spPr>
            <a:xfrm>
              <a:off x="2743200" y="1213104"/>
              <a:ext cx="470000" cy="3847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900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04</a:t>
              </a:r>
              <a:endParaRPr lang="zh-CN" altLang="en-US" sz="19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352800" y="1200150"/>
              <a:ext cx="3200400" cy="3847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900"/>
                </a:spcBef>
                <a:spcAft>
                  <a:spcPts val="900"/>
                </a:spcAft>
              </a:pPr>
              <a:r>
                <a:rPr lang="zh-CN" altLang="en-US" sz="1900" dirty="0" smtClean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消防器材的介绍</a:t>
              </a:r>
              <a:endParaRPr lang="zh-CN" altLang="en-US" sz="1900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743200" y="3469475"/>
            <a:ext cx="3810000" cy="397675"/>
            <a:chOff x="2743200" y="1200150"/>
            <a:chExt cx="3810000" cy="397675"/>
          </a:xfrm>
        </p:grpSpPr>
        <p:sp>
          <p:nvSpPr>
            <p:cNvPr id="44" name="文本框 43"/>
            <p:cNvSpPr txBox="1"/>
            <p:nvPr/>
          </p:nvSpPr>
          <p:spPr>
            <a:xfrm>
              <a:off x="2743200" y="1213104"/>
              <a:ext cx="470000" cy="3847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900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05</a:t>
              </a:r>
              <a:endParaRPr lang="zh-CN" altLang="en-US" sz="19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352800" y="1200150"/>
              <a:ext cx="3200400" cy="3847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900"/>
                </a:spcBef>
                <a:spcAft>
                  <a:spcPts val="900"/>
                </a:spcAft>
              </a:pPr>
              <a:r>
                <a:rPr lang="zh-CN" altLang="en-US" sz="19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灭火</a:t>
              </a:r>
              <a:r>
                <a:rPr lang="zh-CN" altLang="en-US" sz="1900" dirty="0" smtClean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器材的使用</a:t>
              </a:r>
              <a:endParaRPr lang="zh-CN" altLang="en-US" sz="1900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8151" y="1352550"/>
            <a:ext cx="3231748" cy="2722761"/>
            <a:chOff x="609600" y="1449189"/>
            <a:chExt cx="3231748" cy="2722761"/>
          </a:xfrm>
        </p:grpSpPr>
        <p:sp>
          <p:nvSpPr>
            <p:cNvPr id="15" name="矩形 14"/>
            <p:cNvSpPr/>
            <p:nvPr/>
          </p:nvSpPr>
          <p:spPr>
            <a:xfrm>
              <a:off x="1066800" y="3658989"/>
              <a:ext cx="2286000" cy="512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ABC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干粉灭火器，可用于扑灭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B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类火灾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449189"/>
              <a:ext cx="2286000" cy="2286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5348" y="1449189"/>
              <a:ext cx="2286000" cy="2286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2856551" y="1408311"/>
            <a:ext cx="3239449" cy="2683244"/>
            <a:chOff x="3618551" y="1453330"/>
            <a:chExt cx="3239449" cy="26832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8551" y="1469896"/>
              <a:ext cx="2286000" cy="2286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453330"/>
              <a:ext cx="2286000" cy="228600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4107099" y="3623613"/>
              <a:ext cx="2286000" cy="512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类干粉灭火器，可用于扑灭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类火灾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60711"/>
            <a:ext cx="1365339" cy="113428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7086600" y="2002591"/>
            <a:ext cx="1204242" cy="51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消防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应急照明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灯（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应急灯）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0" b="8263"/>
          <a:stretch>
            <a:fillRect/>
          </a:stretch>
        </p:blipFill>
        <p:spPr>
          <a:xfrm>
            <a:off x="6324600" y="2981517"/>
            <a:ext cx="771769" cy="63659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7101558" y="3112511"/>
            <a:ext cx="128044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消防疏散指示灯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r="5357" b="59099"/>
          <a:stretch>
            <a:fillRect/>
          </a:stretch>
        </p:blipFill>
        <p:spPr>
          <a:xfrm>
            <a:off x="851633" y="2325980"/>
            <a:ext cx="1510567" cy="1922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348"/>
            <a:ext cx="9144000" cy="15971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648987" cy="19621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6" b="40780"/>
          <a:stretch>
            <a:fillRect/>
          </a:stretch>
        </p:blipFill>
        <p:spPr>
          <a:xfrm>
            <a:off x="6953056" y="884298"/>
            <a:ext cx="1276544" cy="100333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7540" y="1267420"/>
            <a:ext cx="108606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accent1"/>
                </a:solidFill>
                <a:cs typeface="+mn-ea"/>
                <a:sym typeface="+mn-lt"/>
              </a:rPr>
              <a:t>05</a:t>
            </a:r>
            <a:endParaRPr lang="zh-CN" altLang="en-US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0" y="1899107"/>
            <a:ext cx="47244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5000" b="1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灭火器材的使用</a:t>
            </a:r>
            <a:endParaRPr lang="zh-CN" altLang="en-US" sz="5000" b="1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76550"/>
            <a:ext cx="2311371" cy="231137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590800" y="1276350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3600" spc="1200" dirty="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第五部分</a:t>
            </a:r>
            <a:endParaRPr lang="en-US" altLang="zh-CN" sz="3600" spc="1200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14600" y="278719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100" dirty="0" smtClean="0">
                <a:solidFill>
                  <a:schemeClr val="accent1"/>
                </a:solidFill>
              </a:rPr>
              <a:t>everyone is responsible for fire safety knowledge training </a:t>
            </a:r>
            <a:r>
              <a:rPr lang="zh-CN" altLang="en-US" sz="1100" dirty="0">
                <a:solidFill>
                  <a:schemeClr val="accent1"/>
                </a:solidFill>
              </a:rPr>
              <a:t>everyone is </a:t>
            </a:r>
            <a:r>
              <a:rPr lang="zh-CN" altLang="en-US" sz="1100" dirty="0" smtClean="0">
                <a:solidFill>
                  <a:schemeClr val="accent1"/>
                </a:solidFill>
              </a:rPr>
              <a:t>for </a:t>
            </a:r>
            <a:r>
              <a:rPr lang="zh-CN" altLang="en-US" sz="1100" dirty="0">
                <a:solidFill>
                  <a:schemeClr val="accent1"/>
                </a:solidFill>
              </a:rPr>
              <a:t>fire safety knowledge </a:t>
            </a:r>
            <a:r>
              <a:rPr lang="zh-CN" altLang="en-US" sz="1100" dirty="0" smtClean="0">
                <a:solidFill>
                  <a:schemeClr val="accent1"/>
                </a:solidFill>
              </a:rPr>
              <a:t>training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400" y="3878818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灭火器的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使用方法，左右喷射，不能上下喷射灭火过程中应保持灭火器直立状态，不能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横卧或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颠倒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使用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38200" y="1314224"/>
            <a:ext cx="1941443" cy="1941443"/>
            <a:chOff x="957074" y="1879100"/>
            <a:chExt cx="1941443" cy="1941443"/>
          </a:xfrm>
        </p:grpSpPr>
        <p:sp>
          <p:nvSpPr>
            <p:cNvPr id="7" name="椭圆 6"/>
            <p:cNvSpPr/>
            <p:nvPr/>
          </p:nvSpPr>
          <p:spPr>
            <a:xfrm>
              <a:off x="957074" y="1879100"/>
              <a:ext cx="1941443" cy="194144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1043041" y="2396987"/>
              <a:ext cx="1769510" cy="1082313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285750" indent="-285750">
                <a:lnSpc>
                  <a:spcPct val="130000"/>
                </a:lnSpc>
                <a:spcBef>
                  <a:spcPts val="590"/>
                </a:spcBef>
                <a:buClr>
                  <a:srgbClr val="009900"/>
                </a:buClr>
                <a:buSzPct val="100000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 marL="0" indent="0" algn="ctr"/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手提灭火器把，在距离起火点</a:t>
              </a:r>
              <a:r>
                <a:rPr lang="en-US" altLang="zh-CN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3M—5M</a:t>
              </a:r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左右处，将灭火器放下，在室外使用时注意占据上风方向。</a:t>
              </a:r>
              <a:endPara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55212" y="1309820"/>
            <a:ext cx="1941443" cy="1941443"/>
            <a:chOff x="957074" y="1879100"/>
            <a:chExt cx="1941443" cy="1941443"/>
          </a:xfrm>
        </p:grpSpPr>
        <p:sp>
          <p:nvSpPr>
            <p:cNvPr id="10" name="椭圆 9"/>
            <p:cNvSpPr/>
            <p:nvPr/>
          </p:nvSpPr>
          <p:spPr>
            <a:xfrm>
              <a:off x="957074" y="1879100"/>
              <a:ext cx="1941443" cy="194144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1165688" y="2396987"/>
              <a:ext cx="1524216" cy="1082313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285750" indent="-285750">
                <a:lnSpc>
                  <a:spcPct val="130000"/>
                </a:lnSpc>
                <a:spcBef>
                  <a:spcPts val="590"/>
                </a:spcBef>
                <a:buClr>
                  <a:srgbClr val="009900"/>
                </a:buClr>
                <a:buSzPct val="100000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 marL="0" indent="0" algn="ctr"/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使用前先将灭火器上下颠倒几次，使筒内干粉松动</a:t>
              </a:r>
              <a:endPara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38484" y="1295174"/>
            <a:ext cx="1941443" cy="1941443"/>
            <a:chOff x="957074" y="1879100"/>
            <a:chExt cx="1941443" cy="1941443"/>
          </a:xfrm>
        </p:grpSpPr>
        <p:sp>
          <p:nvSpPr>
            <p:cNvPr id="13" name="椭圆 12"/>
            <p:cNvSpPr/>
            <p:nvPr/>
          </p:nvSpPr>
          <p:spPr>
            <a:xfrm>
              <a:off x="957074" y="1879100"/>
              <a:ext cx="1941443" cy="194144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>
            <a:xfrm>
              <a:off x="1069287" y="2320787"/>
              <a:ext cx="1769510" cy="1082313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285750" indent="-285750">
                <a:lnSpc>
                  <a:spcPct val="130000"/>
                </a:lnSpc>
                <a:spcBef>
                  <a:spcPts val="590"/>
                </a:spcBef>
                <a:buClr>
                  <a:srgbClr val="009900"/>
                </a:buClr>
                <a:buSzPct val="100000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 marL="0" indent="0" algn="ctr"/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拔下保险销，一只手握住喷嘴，使其对准火焰</a:t>
              </a:r>
              <a:r>
                <a:rPr lang="zh-CN" altLang="en-US" sz="11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根部另</a:t>
              </a:r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一只手用力按下压</a:t>
              </a:r>
              <a:r>
                <a:rPr lang="zh-CN" altLang="en-US" sz="11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把干粉</a:t>
              </a:r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便会从喷嘴喷射出来</a:t>
              </a:r>
              <a:endPara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27" b="64718"/>
          <a:stretch>
            <a:fillRect/>
          </a:stretch>
        </p:blipFill>
        <p:spPr>
          <a:xfrm>
            <a:off x="1676400" y="2635524"/>
            <a:ext cx="665070" cy="8241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9" r="5395" b="59531"/>
          <a:stretch>
            <a:fillRect/>
          </a:stretch>
        </p:blipFill>
        <p:spPr>
          <a:xfrm>
            <a:off x="4080267" y="2635524"/>
            <a:ext cx="744341" cy="94527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2" t="40814" r="1883" b="39957"/>
          <a:stretch>
            <a:fillRect/>
          </a:stretch>
        </p:blipFill>
        <p:spPr>
          <a:xfrm>
            <a:off x="6697279" y="2662857"/>
            <a:ext cx="1077754" cy="879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00150"/>
            <a:ext cx="2419350" cy="24193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90600" y="1409700"/>
            <a:ext cx="24929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泡沫灭火器的使用方法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0600" y="1844576"/>
            <a:ext cx="73723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右手拖着压把，左手拖着灭火器底部，轻轻取下灭火器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右手提着灭火器到现场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右手捂住喷嘴，左手执筒底边缘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把灭火器颠倒过来呈垂直状态，用劲上下晃动几下，然后放开喷嘴。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右手抓筒耳，左手抓筒底边缘，把喷嘴朝向燃烧区，站在离火源八米的地方喷射，并不断前进，兜围着火焰喷射，直至把火扑灭。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灭火后，把灭火器卧放在地上，喷嘴朝下。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77128" y="1790700"/>
            <a:ext cx="1752600" cy="1219200"/>
            <a:chOff x="762000" y="1962150"/>
            <a:chExt cx="1752600" cy="1219200"/>
          </a:xfrm>
        </p:grpSpPr>
        <p:sp>
          <p:nvSpPr>
            <p:cNvPr id="4" name="五边形 3"/>
            <p:cNvSpPr/>
            <p:nvPr/>
          </p:nvSpPr>
          <p:spPr>
            <a:xfrm>
              <a:off x="762000" y="1962150"/>
              <a:ext cx="1752600" cy="1219200"/>
            </a:xfrm>
            <a:prstGeom prst="homePlate">
              <a:avLst>
                <a:gd name="adj" fmla="val 30778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990600" y="2114550"/>
              <a:ext cx="1143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打开消火栓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门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按下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内部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火警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按钮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（按钮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是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报警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和启动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消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防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泵的）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58328" y="1790700"/>
            <a:ext cx="1752600" cy="1219200"/>
            <a:chOff x="762000" y="1962150"/>
            <a:chExt cx="1752600" cy="1219200"/>
          </a:xfrm>
        </p:grpSpPr>
        <p:sp>
          <p:nvSpPr>
            <p:cNvPr id="9" name="五边形 8"/>
            <p:cNvSpPr/>
            <p:nvPr/>
          </p:nvSpPr>
          <p:spPr>
            <a:xfrm>
              <a:off x="762000" y="1962150"/>
              <a:ext cx="1752600" cy="1219200"/>
            </a:xfrm>
            <a:prstGeom prst="homePlate">
              <a:avLst>
                <a:gd name="adj" fmla="val 30778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28700" y="2115451"/>
              <a:ext cx="1143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一人接好枪头和水带奔向起火点，另一人接好水带和阀门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口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328" y="1790700"/>
            <a:ext cx="1752600" cy="1219200"/>
            <a:chOff x="762000" y="1962150"/>
            <a:chExt cx="1752600" cy="1219200"/>
          </a:xfrm>
        </p:grpSpPr>
        <p:sp>
          <p:nvSpPr>
            <p:cNvPr id="15" name="五边形 14"/>
            <p:cNvSpPr/>
            <p:nvPr/>
          </p:nvSpPr>
          <p:spPr>
            <a:xfrm>
              <a:off x="762000" y="1962150"/>
              <a:ext cx="1752600" cy="1219200"/>
            </a:xfrm>
            <a:prstGeom prst="homePlate">
              <a:avLst>
                <a:gd name="adj" fmla="val 30778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990600" y="2391548"/>
              <a:ext cx="114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逆时针打开阀门水喷出即可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857250" y="3086100"/>
            <a:ext cx="3185487" cy="66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注：电起火要确定切断电源。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200" y="1638300"/>
            <a:ext cx="2895600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13899"/>
            <a:ext cx="990601" cy="1375986"/>
          </a:xfrm>
          <a:prstGeom prst="rect">
            <a:avLst/>
          </a:prstGeom>
        </p:spPr>
      </p:pic>
      <p:sp>
        <p:nvSpPr>
          <p:cNvPr id="9" name="PA-文本框 8"/>
          <p:cNvSpPr txBox="1"/>
          <p:nvPr>
            <p:custDataLst>
              <p:tags r:id="rId2"/>
            </p:custDataLst>
          </p:nvPr>
        </p:nvSpPr>
        <p:spPr>
          <a:xfrm>
            <a:off x="1295400" y="1098887"/>
            <a:ext cx="6561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n w="254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阿里汉仪智能黑体" panose="00020600040101010101" pitchFamily="18" charset="-122"/>
                <a:ea typeface="阿里汉仪智能黑体" panose="00020600040101010101" pitchFamily="18" charset="-122"/>
                <a:cs typeface="+mn-ea"/>
                <a:sym typeface="+mn-lt"/>
              </a:rPr>
              <a:t>消防安全知识</a:t>
            </a:r>
            <a:r>
              <a:rPr lang="zh-CN" altLang="en-US" sz="6000" b="1" dirty="0" smtClean="0">
                <a:ln w="254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阿里汉仪智能黑体" panose="00020600040101010101" pitchFamily="18" charset="-122"/>
                <a:ea typeface="阿里汉仪智能黑体" panose="00020600040101010101" pitchFamily="18" charset="-122"/>
                <a:cs typeface="+mn-ea"/>
                <a:sym typeface="+mn-lt"/>
              </a:rPr>
              <a:t>培训</a:t>
            </a:r>
            <a:endParaRPr lang="zh-CN" altLang="en-US" sz="6000" b="1" dirty="0">
              <a:ln w="254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阿里汉仪智能黑体" panose="00020600040101010101" pitchFamily="18" charset="-122"/>
              <a:ea typeface="阿里汉仪智能黑体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0" name="PA-文本框 9"/>
          <p:cNvSpPr txBox="1"/>
          <p:nvPr>
            <p:custDataLst>
              <p:tags r:id="rId3"/>
            </p:custDataLst>
          </p:nvPr>
        </p:nvSpPr>
        <p:spPr>
          <a:xfrm>
            <a:off x="2438400" y="2147601"/>
            <a:ext cx="43434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spc="600" dirty="0" smtClean="0">
                <a:solidFill>
                  <a:schemeClr val="bg1"/>
                </a:solidFill>
                <a:cs typeface="+mn-ea"/>
                <a:sym typeface="+mn-lt"/>
              </a:rPr>
              <a:t>消防安全人人</a:t>
            </a:r>
            <a:r>
              <a:rPr lang="zh-CN" altLang="en-US" sz="1400" spc="600" dirty="0">
                <a:solidFill>
                  <a:schemeClr val="bg1"/>
                </a:solidFill>
                <a:cs typeface="+mn-ea"/>
                <a:sym typeface="+mn-lt"/>
              </a:rPr>
              <a:t>有责消防安全知识</a:t>
            </a:r>
            <a:r>
              <a:rPr lang="zh-CN" altLang="en-US" sz="1400" spc="600" dirty="0" smtClean="0">
                <a:solidFill>
                  <a:schemeClr val="bg1"/>
                </a:solidFill>
                <a:cs typeface="+mn-ea"/>
                <a:sym typeface="+mn-lt"/>
              </a:rPr>
              <a:t>培训</a:t>
            </a:r>
            <a:endParaRPr lang="zh-CN" altLang="en-US" sz="14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348"/>
            <a:ext cx="9144000" cy="15971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2495550"/>
            <a:ext cx="2514600" cy="24507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86000" y="257175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accent1"/>
                </a:solidFill>
              </a:rPr>
              <a:t>everyone is responsible for fire safety knowledge training </a:t>
            </a:r>
            <a:r>
              <a:rPr lang="zh-CN" altLang="en-US" sz="1100" dirty="0">
                <a:solidFill>
                  <a:schemeClr val="accent1"/>
                </a:solidFill>
              </a:rPr>
              <a:t>everyone is </a:t>
            </a:r>
            <a:r>
              <a:rPr lang="zh-CN" altLang="en-US" sz="1100" dirty="0" smtClean="0">
                <a:solidFill>
                  <a:schemeClr val="accent1"/>
                </a:solidFill>
              </a:rPr>
              <a:t>for </a:t>
            </a:r>
            <a:r>
              <a:rPr lang="zh-CN" altLang="en-US" sz="1100" dirty="0">
                <a:solidFill>
                  <a:schemeClr val="accent1"/>
                </a:solidFill>
              </a:rPr>
              <a:t>fire safety knowledge </a:t>
            </a:r>
            <a:r>
              <a:rPr lang="zh-CN" altLang="en-US" sz="1100" dirty="0" smtClean="0">
                <a:solidFill>
                  <a:schemeClr val="accent1"/>
                </a:solidFill>
              </a:rPr>
              <a:t>training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00399" y="3025973"/>
            <a:ext cx="274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spc="600" dirty="0" smtClean="0">
                <a:solidFill>
                  <a:schemeClr val="accent1"/>
                </a:solidFill>
                <a:latin typeface="+mn-ea"/>
              </a:rPr>
              <a:t>演示完毕感谢您的观看</a:t>
            </a:r>
            <a:endParaRPr lang="zh-CN" altLang="en-US" sz="1400" spc="600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785"/>
            <a:ext cx="2438400" cy="16658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"/>
            <a:ext cx="1648987" cy="19621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6" b="40780"/>
          <a:stretch>
            <a:fillRect/>
          </a:stretch>
        </p:blipFill>
        <p:spPr>
          <a:xfrm>
            <a:off x="7620000" y="421103"/>
            <a:ext cx="991186" cy="779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5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318" y="-26478"/>
            <a:ext cx="9134507" cy="5169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652" y="1940406"/>
            <a:ext cx="9141172" cy="9279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601" y="1050524"/>
            <a:ext cx="1878323" cy="571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759" y="3100729"/>
            <a:ext cx="28496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r="5357" b="59099"/>
          <a:stretch>
            <a:fillRect/>
          </a:stretch>
        </p:blipFill>
        <p:spPr>
          <a:xfrm>
            <a:off x="851633" y="2325980"/>
            <a:ext cx="1510567" cy="1922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348"/>
            <a:ext cx="9144000" cy="15971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648987" cy="19621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6" b="40780"/>
          <a:stretch>
            <a:fillRect/>
          </a:stretch>
        </p:blipFill>
        <p:spPr>
          <a:xfrm>
            <a:off x="6953056" y="884298"/>
            <a:ext cx="1276544" cy="100333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7540" y="1267420"/>
            <a:ext cx="108606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0" y="1899107"/>
            <a:ext cx="47244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5000" b="1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火灾</a:t>
            </a:r>
            <a:r>
              <a:rPr lang="zh-CN" altLang="en-US" sz="5000" b="1" dirty="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的主要特性</a:t>
            </a:r>
            <a:endParaRPr lang="en-US" altLang="zh-CN" sz="5000" b="1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76550"/>
            <a:ext cx="2311371" cy="231137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590800" y="1276350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3600" spc="1200" dirty="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第一部分</a:t>
            </a:r>
            <a:endParaRPr lang="en-US" altLang="zh-CN" sz="3600" spc="1200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14600" y="278719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100" dirty="0" smtClean="0">
                <a:solidFill>
                  <a:schemeClr val="accent1"/>
                </a:solidFill>
              </a:rPr>
              <a:t>everyone is responsible for fire safety knowledge training </a:t>
            </a:r>
            <a:r>
              <a:rPr lang="zh-CN" altLang="en-US" sz="1100" dirty="0">
                <a:solidFill>
                  <a:schemeClr val="accent1"/>
                </a:solidFill>
              </a:rPr>
              <a:t>everyone is </a:t>
            </a:r>
            <a:r>
              <a:rPr lang="zh-CN" altLang="en-US" sz="1100" dirty="0" smtClean="0">
                <a:solidFill>
                  <a:schemeClr val="accent1"/>
                </a:solidFill>
              </a:rPr>
              <a:t>for </a:t>
            </a:r>
            <a:r>
              <a:rPr lang="zh-CN" altLang="en-US" sz="1100" dirty="0">
                <a:solidFill>
                  <a:schemeClr val="accent1"/>
                </a:solidFill>
              </a:rPr>
              <a:t>fire safety knowledge </a:t>
            </a:r>
            <a:r>
              <a:rPr lang="zh-CN" altLang="en-US" sz="1100" dirty="0" smtClean="0">
                <a:solidFill>
                  <a:schemeClr val="accent1"/>
                </a:solidFill>
              </a:rPr>
              <a:t>training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8"/>
          <p:cNvSpPr txBox="1"/>
          <p:nvPr/>
        </p:nvSpPr>
        <p:spPr>
          <a:xfrm>
            <a:off x="895309" y="1678641"/>
            <a:ext cx="6595274" cy="40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燃烧：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燃烧是可燃物跟助燃物（氧化剂）发生的一种剧烈的发光、发热的氧化反应。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" name="TextBox 39"/>
          <p:cNvSpPr txBox="1"/>
          <p:nvPr/>
        </p:nvSpPr>
        <p:spPr>
          <a:xfrm>
            <a:off x="882675" y="2059641"/>
            <a:ext cx="445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火灾：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火灾是指在时间或空间上失去控制的灾害性燃烧现象 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5" name="TextBox 39"/>
          <p:cNvSpPr txBox="1"/>
          <p:nvPr/>
        </p:nvSpPr>
        <p:spPr>
          <a:xfrm>
            <a:off x="905437" y="2516841"/>
            <a:ext cx="16091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spcBef>
                <a:spcPts val="1200"/>
              </a:spcBef>
              <a:spcAft>
                <a:spcPts val="1200"/>
              </a:spcAft>
              <a:defRPr sz="2400" spc="6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l"/>
            <a:r>
              <a:rPr lang="zh-CN" altLang="en-US" sz="2000" b="1" spc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燃烧三要素</a:t>
            </a:r>
            <a:endParaRPr lang="en-US" altLang="zh-CN" sz="2000" b="1" spc="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6243911" y="3486150"/>
            <a:ext cx="16161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空气  氧气  氯气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13420" y="31051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助燃剂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809019" y="3417153"/>
            <a:ext cx="16161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指达到可燃物开始燃烧的温度，即燃点。明火  火花  高温物体  化学反应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放热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29799" y="31051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着火点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1219200" y="3449419"/>
            <a:ext cx="16161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木材 纸 塑料 轻金属  柴油  汽油   天然气 液化气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40955" y="31051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可燃物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947725" y="1373841"/>
            <a:ext cx="21723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spcBef>
                <a:spcPts val="1200"/>
              </a:spcBef>
              <a:spcAft>
                <a:spcPts val="1200"/>
              </a:spcAft>
              <a:defRPr sz="2400" spc="6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ctr"/>
            <a:r>
              <a:rPr lang="zh-CN" altLang="en-US" sz="1400" b="1" spc="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火灾主要特点</a:t>
            </a:r>
            <a:endParaRPr lang="en-US" altLang="zh-CN" sz="1400" b="1" spc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5314" y="2974041"/>
            <a:ext cx="2194801" cy="13503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443999" y="2974041"/>
            <a:ext cx="2194801" cy="13503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988821" y="2974041"/>
            <a:ext cx="2194801" cy="13503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03" y="1678641"/>
            <a:ext cx="2172386" cy="1551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10" grpId="0"/>
      <p:bldP spid="22" grpId="0"/>
      <p:bldP spid="23" grpId="0"/>
      <p:bldP spid="24" grpId="0"/>
      <p:bldP spid="25" grpId="0"/>
      <p:bldP spid="26" grpId="0"/>
      <p:bldP spid="27" grpId="0" animBg="1"/>
      <p:bldP spid="2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90600" y="1352550"/>
            <a:ext cx="6884612" cy="2759730"/>
            <a:chOff x="990600" y="1352550"/>
            <a:chExt cx="6884612" cy="2759730"/>
          </a:xfrm>
        </p:grpSpPr>
        <p:sp>
          <p:nvSpPr>
            <p:cNvPr id="6" name="矩形 5"/>
            <p:cNvSpPr/>
            <p:nvPr/>
          </p:nvSpPr>
          <p:spPr>
            <a:xfrm>
              <a:off x="990600" y="1541124"/>
              <a:ext cx="971764" cy="3184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990600" y="2069601"/>
              <a:ext cx="971764" cy="3184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990600" y="2598078"/>
              <a:ext cx="971764" cy="3184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990600" y="3126555"/>
              <a:ext cx="971764" cy="3184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90600" y="3655032"/>
              <a:ext cx="971764" cy="3184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990600" y="1352550"/>
              <a:ext cx="6884612" cy="2759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en-GB" altLang="zh-TW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A</a:t>
              </a:r>
              <a:r>
                <a:rPr lang="zh-TW" altLang="en-GB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类火灾</a:t>
              </a:r>
              <a:r>
                <a:rPr lang="zh-TW" altLang="en-GB" sz="16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:   </a:t>
              </a:r>
              <a:r>
                <a:rPr lang="zh-TW" altLang="en-GB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固体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火灾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燃烧后均形成灰烬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如:木材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纸张橡胶,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塑料及棉织品等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en-GB" altLang="zh-TW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B</a:t>
              </a:r>
              <a:r>
                <a:rPr lang="zh-TW" altLang="en-GB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类</a:t>
              </a:r>
              <a:r>
                <a:rPr lang="zh-TW" altLang="en-GB" sz="16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火灾</a:t>
              </a:r>
              <a:r>
                <a:rPr lang="en-US" altLang="zh-TW" sz="16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:</a:t>
              </a:r>
              <a:r>
                <a:rPr lang="zh-TW" altLang="en-GB" sz="16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   </a:t>
              </a:r>
              <a:r>
                <a:rPr lang="zh-TW" altLang="en-GB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一般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指液体或可溶性固体燃烧的火灾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如﹕汽油﹐煤油﹐食油等各种油类等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  <a:spcBef>
                  <a:spcPts val="440"/>
                </a:spcBef>
                <a:buClr>
                  <a:srgbClr val="009900"/>
                </a:buClr>
              </a:pPr>
              <a:r>
                <a:rPr lang="en-GB" altLang="zh-TW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C</a:t>
              </a:r>
              <a:r>
                <a:rPr lang="zh-TW" altLang="en-GB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类火灾</a:t>
              </a:r>
              <a:r>
                <a:rPr lang="zh-TW" altLang="en-GB" sz="16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:   </a:t>
              </a:r>
              <a:r>
                <a:rPr lang="zh-TW" altLang="en-GB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气体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火灾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如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：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煤气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液化气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沼气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乙炔等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。</a:t>
              </a:r>
              <a:endParaRPr lang="zh-TW" alt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  <a:spcBef>
                  <a:spcPts val="440"/>
                </a:spcBef>
                <a:buClr>
                  <a:srgbClr val="009900"/>
                </a:buClr>
              </a:pPr>
              <a:r>
                <a:rPr lang="en-GB" altLang="zh-TW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D</a:t>
              </a:r>
              <a:r>
                <a:rPr lang="zh-TW" altLang="en-GB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类火灾</a:t>
              </a:r>
              <a:r>
                <a:rPr lang="zh-TW" altLang="en-GB" sz="16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:   </a:t>
              </a:r>
              <a:r>
                <a:rPr lang="zh-TW" altLang="en-GB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轻金属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火灾，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如金属钠,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金属钾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镁粉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铝粉等燃烧的火灾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。</a:t>
              </a:r>
              <a:endParaRPr lang="zh-TW" alt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  <a:spcBef>
                  <a:spcPts val="440"/>
                </a:spcBef>
                <a:buClr>
                  <a:srgbClr val="009900"/>
                </a:buClr>
              </a:pPr>
              <a:r>
                <a:rPr lang="en-GB" altLang="zh-CN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E</a:t>
              </a:r>
              <a:r>
                <a:rPr lang="zh-CN" altLang="en-GB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类</a:t>
              </a:r>
              <a:r>
                <a:rPr lang="zh-CN" altLang="en-GB" sz="16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火灾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: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   </a:t>
              </a:r>
              <a:r>
                <a:rPr lang="zh-TW" altLang="en-GB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带电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火灾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指带电物体燃烧的火灾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。</a:t>
              </a:r>
              <a:endParaRPr lang="zh-TW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2095500"/>
            <a:ext cx="2419350" cy="2419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48009" y="1504950"/>
            <a:ext cx="4810191" cy="2717669"/>
            <a:chOff x="2758246" y="1521587"/>
            <a:chExt cx="5442269" cy="3074782"/>
          </a:xfrm>
        </p:grpSpPr>
        <p:sp>
          <p:nvSpPr>
            <p:cNvPr id="40" name="TextBox 39"/>
            <p:cNvSpPr txBox="1"/>
            <p:nvPr/>
          </p:nvSpPr>
          <p:spPr>
            <a:xfrm>
              <a:off x="3085887" y="4248149"/>
              <a:ext cx="1257513" cy="348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450"/>
                </a:spcBef>
                <a:spcAft>
                  <a:spcPts val="450"/>
                </a:spcAft>
              </a:pPr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火灾的发展</a:t>
              </a:r>
              <a:endParaRPr lang="en-US" altLang="zh-CN" sz="1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3158687" y="1521587"/>
              <a:ext cx="4990514" cy="2607383"/>
            </a:xfrm>
            <a:custGeom>
              <a:avLst/>
              <a:gdLst>
                <a:gd name="connsiteX0" fmla="*/ 0 w 6654019"/>
                <a:gd name="connsiteY0" fmla="*/ 0 h 3742006"/>
                <a:gd name="connsiteX1" fmla="*/ 0 w 6654019"/>
                <a:gd name="connsiteY1" fmla="*/ 3742006 h 3742006"/>
                <a:gd name="connsiteX2" fmla="*/ 6654019 w 6654019"/>
                <a:gd name="connsiteY2" fmla="*/ 3699803 h 3742006"/>
                <a:gd name="connsiteX0-1" fmla="*/ 0 w 6654019"/>
                <a:gd name="connsiteY0-2" fmla="*/ 0 h 3742006"/>
                <a:gd name="connsiteX1-3" fmla="*/ 0 w 6654019"/>
                <a:gd name="connsiteY1-4" fmla="*/ 3742006 h 3742006"/>
                <a:gd name="connsiteX2-5" fmla="*/ 6654019 w 6654019"/>
                <a:gd name="connsiteY2-6" fmla="*/ 3742006 h 37420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654019" h="3742006">
                  <a:moveTo>
                    <a:pt x="0" y="0"/>
                  </a:moveTo>
                  <a:lnTo>
                    <a:pt x="0" y="3742006"/>
                  </a:lnTo>
                  <a:lnTo>
                    <a:pt x="6654019" y="3742006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758246" y="2230406"/>
              <a:ext cx="400453" cy="74286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平均温度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254455" y="4140133"/>
              <a:ext cx="528133" cy="295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时间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3179788" y="1809749"/>
              <a:ext cx="4589585" cy="2298119"/>
            </a:xfrm>
            <a:custGeom>
              <a:avLst/>
              <a:gdLst>
                <a:gd name="connsiteX0" fmla="*/ 0 w 6119446"/>
                <a:gd name="connsiteY0" fmla="*/ 3581091 h 3581091"/>
                <a:gd name="connsiteX1" fmla="*/ 3179298 w 6119446"/>
                <a:gd name="connsiteY1" fmla="*/ 190777 h 3581091"/>
                <a:gd name="connsiteX2" fmla="*/ 4783015 w 6119446"/>
                <a:gd name="connsiteY2" fmla="*/ 683146 h 3581091"/>
                <a:gd name="connsiteX3" fmla="*/ 6119446 w 6119446"/>
                <a:gd name="connsiteY3" fmla="*/ 2835503 h 3581091"/>
                <a:gd name="connsiteX0-1" fmla="*/ 0 w 6119446"/>
                <a:gd name="connsiteY0-2" fmla="*/ 3593584 h 3593584"/>
                <a:gd name="connsiteX1-3" fmla="*/ 3179298 w 6119446"/>
                <a:gd name="connsiteY1-4" fmla="*/ 203270 h 3593584"/>
                <a:gd name="connsiteX2-5" fmla="*/ 4783015 w 6119446"/>
                <a:gd name="connsiteY2-6" fmla="*/ 695639 h 3593584"/>
                <a:gd name="connsiteX3-7" fmla="*/ 6119446 w 6119446"/>
                <a:gd name="connsiteY3-8" fmla="*/ 2847996 h 35935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19446" h="3593584">
                  <a:moveTo>
                    <a:pt x="0" y="3593584"/>
                  </a:moveTo>
                  <a:cubicBezTo>
                    <a:pt x="1191064" y="2139922"/>
                    <a:pt x="2382129" y="686261"/>
                    <a:pt x="3179298" y="203270"/>
                  </a:cubicBezTo>
                  <a:cubicBezTo>
                    <a:pt x="3976467" y="-279721"/>
                    <a:pt x="4321125" y="184513"/>
                    <a:pt x="4783015" y="695639"/>
                  </a:cubicBezTo>
                  <a:cubicBezTo>
                    <a:pt x="5244905" y="1206765"/>
                    <a:pt x="5696243" y="1992211"/>
                    <a:pt x="6119446" y="2847996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71987" y="3724022"/>
              <a:ext cx="847334" cy="295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初起阶段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298862" y="2411780"/>
              <a:ext cx="1166535" cy="295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全面发展阶段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3791733" y="3097579"/>
              <a:ext cx="1572065" cy="769571"/>
            </a:xfrm>
            <a:custGeom>
              <a:avLst/>
              <a:gdLst>
                <a:gd name="connsiteX0" fmla="*/ 0 w 2067951"/>
                <a:gd name="connsiteY0" fmla="*/ 594213 h 1241327"/>
                <a:gd name="connsiteX1" fmla="*/ 590843 w 2067951"/>
                <a:gd name="connsiteY1" fmla="*/ 172182 h 1241327"/>
                <a:gd name="connsiteX2" fmla="*/ 928468 w 2067951"/>
                <a:gd name="connsiteY2" fmla="*/ 73708 h 1241327"/>
                <a:gd name="connsiteX3" fmla="*/ 2067951 w 2067951"/>
                <a:gd name="connsiteY3" fmla="*/ 1241327 h 1241327"/>
                <a:gd name="connsiteX0-1" fmla="*/ 0 w 2067951"/>
                <a:gd name="connsiteY0-2" fmla="*/ 549879 h 1196993"/>
                <a:gd name="connsiteX1-3" fmla="*/ 590843 w 2067951"/>
                <a:gd name="connsiteY1-4" fmla="*/ 127848 h 1196993"/>
                <a:gd name="connsiteX2-5" fmla="*/ 1153551 w 2067951"/>
                <a:gd name="connsiteY2-6" fmla="*/ 85644 h 1196993"/>
                <a:gd name="connsiteX3-7" fmla="*/ 2067951 w 2067951"/>
                <a:gd name="connsiteY3-8" fmla="*/ 1196993 h 1196993"/>
                <a:gd name="connsiteX0-9" fmla="*/ 0 w 2067951"/>
                <a:gd name="connsiteY0-10" fmla="*/ 572879 h 1219993"/>
                <a:gd name="connsiteX1-11" fmla="*/ 590843 w 2067951"/>
                <a:gd name="connsiteY1-12" fmla="*/ 94577 h 1219993"/>
                <a:gd name="connsiteX2-13" fmla="*/ 1153551 w 2067951"/>
                <a:gd name="connsiteY2-14" fmla="*/ 108644 h 1219993"/>
                <a:gd name="connsiteX3-15" fmla="*/ 2067951 w 2067951"/>
                <a:gd name="connsiteY3-16" fmla="*/ 1219993 h 1219993"/>
                <a:gd name="connsiteX0-17" fmla="*/ 0 w 2067951"/>
                <a:gd name="connsiteY0-18" fmla="*/ 586926 h 1234040"/>
                <a:gd name="connsiteX1-19" fmla="*/ 590843 w 2067951"/>
                <a:gd name="connsiteY1-20" fmla="*/ 108624 h 1234040"/>
                <a:gd name="connsiteX2-21" fmla="*/ 1153551 w 2067951"/>
                <a:gd name="connsiteY2-22" fmla="*/ 122691 h 1234040"/>
                <a:gd name="connsiteX3-23" fmla="*/ 2067951 w 2067951"/>
                <a:gd name="connsiteY3-24" fmla="*/ 1234040 h 1234040"/>
                <a:gd name="connsiteX0-25" fmla="*/ 0 w 2096086"/>
                <a:gd name="connsiteY0-26" fmla="*/ 572880 h 1219994"/>
                <a:gd name="connsiteX1-27" fmla="*/ 618978 w 2096086"/>
                <a:gd name="connsiteY1-28" fmla="*/ 94578 h 1219994"/>
                <a:gd name="connsiteX2-29" fmla="*/ 1181686 w 2096086"/>
                <a:gd name="connsiteY2-30" fmla="*/ 108645 h 1219994"/>
                <a:gd name="connsiteX3-31" fmla="*/ 2096086 w 2096086"/>
                <a:gd name="connsiteY3-32" fmla="*/ 1219994 h 1219994"/>
                <a:gd name="connsiteX0-33" fmla="*/ 0 w 2096086"/>
                <a:gd name="connsiteY0-34" fmla="*/ 577396 h 1224510"/>
                <a:gd name="connsiteX1-35" fmla="*/ 618978 w 2096086"/>
                <a:gd name="connsiteY1-36" fmla="*/ 99094 h 1224510"/>
                <a:gd name="connsiteX2-37" fmla="*/ 1181686 w 2096086"/>
                <a:gd name="connsiteY2-38" fmla="*/ 113161 h 1224510"/>
                <a:gd name="connsiteX3-39" fmla="*/ 2096086 w 2096086"/>
                <a:gd name="connsiteY3-40" fmla="*/ 1224510 h 12245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96086" h="1224510">
                  <a:moveTo>
                    <a:pt x="0" y="577396"/>
                  </a:moveTo>
                  <a:cubicBezTo>
                    <a:pt x="218049" y="409756"/>
                    <a:pt x="450166" y="190534"/>
                    <a:pt x="618978" y="99094"/>
                  </a:cubicBezTo>
                  <a:cubicBezTo>
                    <a:pt x="787790" y="7654"/>
                    <a:pt x="935501" y="-74408"/>
                    <a:pt x="1181686" y="113161"/>
                  </a:cubicBezTo>
                  <a:cubicBezTo>
                    <a:pt x="1427871" y="300730"/>
                    <a:pt x="2096086" y="1224510"/>
                    <a:pt x="2096086" y="1224510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268901" y="3409950"/>
              <a:ext cx="1297684" cy="67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周围无其他可燃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物或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密闭空间内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541905" y="2856861"/>
              <a:ext cx="528133" cy="295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轰燃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474581" y="1521587"/>
              <a:ext cx="1166535" cy="295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猛烈燃烧阶段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353181" y="3585522"/>
              <a:ext cx="847334" cy="295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熄灭阶段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6351"/>
            <a:ext cx="3145854" cy="3145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08407" y="1195425"/>
            <a:ext cx="5834922" cy="1223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zh-CN" altLang="en-US" b="1" dirty="0" smtClean="0">
                <a:solidFill>
                  <a:schemeClr val="accent1"/>
                </a:solidFill>
                <a:cs typeface="+mn-ea"/>
                <a:sym typeface="+mn-lt"/>
              </a:rPr>
              <a:t>突发性：</a:t>
            </a:r>
            <a:endParaRPr lang="en-US" altLang="zh-CN" b="1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停电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；黑暗；高温；大火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；浓烈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的烟雾；众人的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惊慌火灾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的发生事先都没有预警，是人所未知的，不良的环境会引发人内心的恐惧和慌乱，使人方向感丧失，判断力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丧失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从而不能采取正确、安全的措施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4400" y="2419350"/>
            <a:ext cx="152400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630" indent="-214630">
              <a:lnSpc>
                <a:spcPct val="130000"/>
              </a:lnSpc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zh-CN" altLang="en-US" b="1" dirty="0" smtClean="0">
                <a:solidFill>
                  <a:schemeClr val="accent1"/>
                </a:solidFill>
                <a:cs typeface="+mn-ea"/>
                <a:sym typeface="+mn-lt"/>
              </a:rPr>
              <a:t>有毒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烟气</a:t>
            </a:r>
            <a:r>
              <a:rPr lang="zh-CN" altLang="en-US" b="1" dirty="0" smtClean="0">
                <a:solidFill>
                  <a:schemeClr val="accent1"/>
                </a:solidFill>
                <a:cs typeface="+mn-ea"/>
                <a:sym typeface="+mn-lt"/>
              </a:rPr>
              <a:t>：</a:t>
            </a:r>
            <a:endParaRPr lang="en-US" altLang="zh-CN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9322" y="1230615"/>
            <a:ext cx="1711441" cy="130273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38200" y="3028950"/>
            <a:ext cx="2405865" cy="1447800"/>
            <a:chOff x="990600" y="3028950"/>
            <a:chExt cx="2405865" cy="1447800"/>
          </a:xfrm>
        </p:grpSpPr>
        <p:sp>
          <p:nvSpPr>
            <p:cNvPr id="4" name="圆角矩形 3"/>
            <p:cNvSpPr/>
            <p:nvPr/>
          </p:nvSpPr>
          <p:spPr>
            <a:xfrm>
              <a:off x="990600" y="3028950"/>
              <a:ext cx="2405865" cy="1447800"/>
            </a:xfrm>
            <a:prstGeom prst="roundRect">
              <a:avLst>
                <a:gd name="adj" fmla="val 6394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164832" y="3124021"/>
              <a:ext cx="2057400" cy="1181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主要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成分为气态、液态和固态物质与空气的混合物，如一氧化碳、二氧化碳、硫化氢、氯化氢、氰化氢，二氧化氮等成分复杂的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有毒气体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62858" y="3028950"/>
            <a:ext cx="2405865" cy="1447800"/>
            <a:chOff x="990600" y="3028950"/>
            <a:chExt cx="2405865" cy="1447800"/>
          </a:xfrm>
        </p:grpSpPr>
        <p:sp>
          <p:nvSpPr>
            <p:cNvPr id="11" name="圆角矩形 10"/>
            <p:cNvSpPr/>
            <p:nvPr/>
          </p:nvSpPr>
          <p:spPr>
            <a:xfrm>
              <a:off x="990600" y="3028950"/>
              <a:ext cx="2405865" cy="1447800"/>
            </a:xfrm>
            <a:prstGeom prst="roundRect">
              <a:avLst>
                <a:gd name="adj" fmla="val 6394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64832" y="3124021"/>
              <a:ext cx="2057400" cy="1181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炭黑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、碎屑、灰烬等颗粒物； 人吸入后造成中毒和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缺氧诱发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晕厥或者其他疾病，造成死亡； 使火场内能见度降低；四处蔓延，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高温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887515" y="3028950"/>
            <a:ext cx="2405865" cy="1447800"/>
            <a:chOff x="990600" y="3028950"/>
            <a:chExt cx="2405865" cy="1447800"/>
          </a:xfrm>
        </p:grpSpPr>
        <p:sp>
          <p:nvSpPr>
            <p:cNvPr id="14" name="圆角矩形 13"/>
            <p:cNvSpPr/>
            <p:nvPr/>
          </p:nvSpPr>
          <p:spPr>
            <a:xfrm>
              <a:off x="990600" y="3028950"/>
              <a:ext cx="2405865" cy="1447800"/>
            </a:xfrm>
            <a:prstGeom prst="roundRect">
              <a:avLst>
                <a:gd name="adj" fmla="val 6394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241032" y="3257550"/>
              <a:ext cx="2007747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可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燃的烟气扩散至其他空间，使火势蔓延。火灾事故中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80%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的死亡是因为吸入有毒烟气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中毒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000" y="1428750"/>
            <a:ext cx="2438400" cy="2895600"/>
            <a:chOff x="838200" y="1428750"/>
            <a:chExt cx="2438400" cy="2895600"/>
          </a:xfrm>
        </p:grpSpPr>
        <p:sp>
          <p:nvSpPr>
            <p:cNvPr id="2" name="矩形 1"/>
            <p:cNvSpPr/>
            <p:nvPr/>
          </p:nvSpPr>
          <p:spPr>
            <a:xfrm>
              <a:off x="838200" y="1428750"/>
              <a:ext cx="2438400" cy="2895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104900" y="1581150"/>
              <a:ext cx="1905000" cy="2464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630" indent="-214630" algn="ctr">
                <a:lnSpc>
                  <a:spcPct val="13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zh-CN" altLang="en-US" sz="2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高温</a:t>
              </a:r>
              <a:endParaRPr lang="en-US" altLang="zh-CN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一般的着火物质燃烧，火场内温度可以到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800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摄氏度以上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；高温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辐射可能引燃衣物，或直接作用于人体，造成烧伤甚至死亡；高温辐射引燃附近未直接接触的其他可燃物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；高温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破坏建筑结构。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791200" y="1428750"/>
            <a:ext cx="2438400" cy="2895600"/>
            <a:chOff x="838200" y="1428750"/>
            <a:chExt cx="2438400" cy="2895600"/>
          </a:xfrm>
        </p:grpSpPr>
        <p:sp>
          <p:nvSpPr>
            <p:cNvPr id="9" name="矩形 8"/>
            <p:cNvSpPr/>
            <p:nvPr/>
          </p:nvSpPr>
          <p:spPr>
            <a:xfrm>
              <a:off x="838200" y="1428750"/>
              <a:ext cx="2438400" cy="2895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66800" y="1505327"/>
              <a:ext cx="1905000" cy="2759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630" indent="-214630" algn="ctr">
                <a:lnSpc>
                  <a:spcPct val="13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zh-CN" altLang="en-US" sz="2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缺氧</a:t>
              </a:r>
              <a:endParaRPr lang="en-US" altLang="zh-CN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20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由于物质燃烧需要消耗大量的氧气，在相对通风不良的室内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火灾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中，火场空间内氧气急剧消耗，造成空气中氧含量不足，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引发缺氧性疾病甚至窒息死亡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5" r="55172" b="3890"/>
          <a:stretch>
            <a:fillRect/>
          </a:stretch>
        </p:blipFill>
        <p:spPr>
          <a:xfrm flipH="1">
            <a:off x="647700" y="1490595"/>
            <a:ext cx="2705100" cy="277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r="5357" b="59099"/>
          <a:stretch>
            <a:fillRect/>
          </a:stretch>
        </p:blipFill>
        <p:spPr>
          <a:xfrm>
            <a:off x="851633" y="2325980"/>
            <a:ext cx="1510567" cy="1922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348"/>
            <a:ext cx="9144000" cy="15971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648987" cy="19621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6" b="40780"/>
          <a:stretch>
            <a:fillRect/>
          </a:stretch>
        </p:blipFill>
        <p:spPr>
          <a:xfrm>
            <a:off x="6953056" y="884298"/>
            <a:ext cx="1276544" cy="100333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7540" y="1267420"/>
            <a:ext cx="108606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accent1"/>
                </a:solidFill>
                <a:cs typeface="+mn-ea"/>
                <a:sym typeface="+mn-lt"/>
              </a:rPr>
              <a:t>02</a:t>
            </a:r>
            <a:endParaRPr lang="zh-CN" altLang="en-US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0" y="1899107"/>
            <a:ext cx="47244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5000" b="1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火灾的预防办法</a:t>
            </a:r>
            <a:endParaRPr lang="zh-CN" altLang="en-US" sz="5000" b="1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76550"/>
            <a:ext cx="2311371" cy="231137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590800" y="1276350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3600" spc="1200" dirty="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第二部分</a:t>
            </a:r>
            <a:endParaRPr lang="en-US" altLang="zh-CN" sz="3600" spc="1200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14600" y="278719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100" dirty="0" smtClean="0">
                <a:solidFill>
                  <a:schemeClr val="accent1"/>
                </a:solidFill>
              </a:rPr>
              <a:t>everyone is responsible for fire safety knowledge training </a:t>
            </a:r>
            <a:r>
              <a:rPr lang="zh-CN" altLang="en-US" sz="1100" dirty="0">
                <a:solidFill>
                  <a:schemeClr val="accent1"/>
                </a:solidFill>
              </a:rPr>
              <a:t>everyone is </a:t>
            </a:r>
            <a:r>
              <a:rPr lang="zh-CN" altLang="en-US" sz="1100" dirty="0" smtClean="0">
                <a:solidFill>
                  <a:schemeClr val="accent1"/>
                </a:solidFill>
              </a:rPr>
              <a:t>for </a:t>
            </a:r>
            <a:r>
              <a:rPr lang="zh-CN" altLang="en-US" sz="1100" dirty="0">
                <a:solidFill>
                  <a:schemeClr val="accent1"/>
                </a:solidFill>
              </a:rPr>
              <a:t>fire safety knowledge </a:t>
            </a:r>
            <a:r>
              <a:rPr lang="zh-CN" altLang="en-US" sz="1100" dirty="0" smtClean="0">
                <a:solidFill>
                  <a:schemeClr val="accent1"/>
                </a:solidFill>
              </a:rPr>
              <a:t>training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23" grpId="0"/>
      <p:bldP spid="24" grpId="0"/>
    </p:bldLst>
  </p:timing>
</p:sld>
</file>

<file path=ppt/tags/tag1.xml><?xml version="1.0" encoding="utf-8"?>
<p:tagLst xmlns:p="http://schemas.openxmlformats.org/presentationml/2006/main">
  <p:tag name="PA" val="v5.2.7"/>
  <p:tag name="RESOURCELIBID_ANIM" val="484"/>
</p:tagLst>
</file>

<file path=ppt/tags/tag2.xml><?xml version="1.0" encoding="utf-8"?>
<p:tagLst xmlns:p="http://schemas.openxmlformats.org/presentationml/2006/main">
  <p:tag name="PA" val="v5.2.7"/>
  <p:tag name="RESOURCELIBID_ANIM" val="484"/>
</p:tagLst>
</file>

<file path=ppt/tags/tag3.xml><?xml version="1.0" encoding="utf-8"?>
<p:tagLst xmlns:p="http://schemas.openxmlformats.org/presentationml/2006/main">
  <p:tag name="PA" val="v5.2.7"/>
  <p:tag name="RESOURCELIBID_ANIM" val="484"/>
</p:tagLst>
</file>

<file path=ppt/tags/tag4.xml><?xml version="1.0" encoding="utf-8"?>
<p:tagLst xmlns:p="http://schemas.openxmlformats.org/presentationml/2006/main">
  <p:tag name="PA" val="v5.2.7"/>
  <p:tag name="RESOURCELIBID_ANIM" val="484"/>
</p:tagLst>
</file>

<file path=ppt/tags/tag5.xml><?xml version="1.0" encoding="utf-8"?>
<p:tagLst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5"/>
  <p:tag name="ISPRING_FIRST_PUBLISH" val="1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自定义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0000"/>
      </a:accent1>
      <a:accent2>
        <a:srgbClr val="FFC000"/>
      </a:accent2>
      <a:accent3>
        <a:srgbClr val="DA0000"/>
      </a:accent3>
      <a:accent4>
        <a:srgbClr val="FFC000"/>
      </a:accent4>
      <a:accent5>
        <a:srgbClr val="DA0000"/>
      </a:accent5>
      <a:accent6>
        <a:srgbClr val="FFC000"/>
      </a:accent6>
      <a:hlink>
        <a:srgbClr val="DA0000"/>
      </a:hlink>
      <a:folHlink>
        <a:srgbClr val="FFC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3495</Words>
  <Application>WPS 演示</Application>
  <PresentationFormat>全屏显示(16:9)</PresentationFormat>
  <Paragraphs>305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宋体</vt:lpstr>
      <vt:lpstr>Wingdings</vt:lpstr>
      <vt:lpstr>阿里汉仪智能黑体</vt:lpstr>
      <vt:lpstr>黑体</vt:lpstr>
      <vt:lpstr>思源黑体 CN Medium</vt:lpstr>
      <vt:lpstr>思源黑体 CN Light</vt:lpstr>
      <vt:lpstr>微软雅黑</vt:lpstr>
      <vt:lpstr>Arial Unicode MS</vt:lpstr>
      <vt:lpstr>Arial Black</vt:lpstr>
      <vt:lpstr>Calibri</vt:lpstr>
      <vt:lpstr>Meiryo</vt:lpstr>
      <vt:lpstr>Yu Gothic UI</vt:lpstr>
      <vt:lpstr>Arial Narrow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>Years later</cp:lastModifiedBy>
  <cp:revision>2</cp:revision>
  <dcterms:created xsi:type="dcterms:W3CDTF">2019-05-07T02:53:00Z</dcterms:created>
  <dcterms:modified xsi:type="dcterms:W3CDTF">2024-07-03T07:56:03Z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7C6F711D4C1F43ED96B7C853EB24ECE2_13</vt:lpwstr>
  </property>
  <property fmtid="{D5CDD505-2E9C-101B-9397-08002B2CF9AE}" pid="3" name="KSOProductBuildVer">
    <vt:lpwstr>2052-12.1.0.17133</vt:lpwstr>
  </property>
</Properties>
</file>