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81" r:id="rId10"/>
    <p:sldId id="264" r:id="rId11"/>
    <p:sldId id="265" r:id="rId12"/>
    <p:sldId id="266" r:id="rId13"/>
    <p:sldId id="282" r:id="rId14"/>
    <p:sldId id="268" r:id="rId15"/>
    <p:sldId id="269" r:id="rId16"/>
    <p:sldId id="270" r:id="rId17"/>
    <p:sldId id="28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98" r:id="rId27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3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2E75B6"/>
              </a:solidFill>
              <a:effectLst/>
            </c:spPr>
          </c:dPt>
          <c:dPt>
            <c:idx val="1"/>
            <c:bubble3D val="0"/>
            <c:spPr>
              <a:solidFill>
                <a:srgbClr val="5FCBCA"/>
              </a:solidFill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Untapped Market</c:v>
                </c:pt>
                <c:pt idx="1">
                  <c:v>Addressed Market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2C7A6-917B-41D3-AA01-CE0D55749E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449D-932D-42F1-93C9-5219EDDAA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CEBC-4934-4053-839C-D77E1054CB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-47625"/>
            <a:ext cx="9153525" cy="5200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1995487" y="-1995486"/>
            <a:ext cx="5153027" cy="9143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123950"/>
            <a:ext cx="9144000" cy="2657475"/>
          </a:xfrm>
          <a:prstGeom prst="rect">
            <a:avLst/>
          </a:prstGeom>
          <a:solidFill>
            <a:srgbClr val="2E75B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654093" y="227320"/>
            <a:ext cx="4206568" cy="4206568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 w="127000">
            <a:solidFill>
              <a:srgbClr val="73A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 rot="2668799">
            <a:off x="7253506" y="3228713"/>
            <a:ext cx="609600" cy="609600"/>
            <a:chOff x="622300" y="2157414"/>
            <a:chExt cx="1219200" cy="1219200"/>
          </a:xfrm>
          <a:solidFill>
            <a:srgbClr val="99EBE1"/>
          </a:solidFill>
        </p:grpSpPr>
        <p:sp>
          <p:nvSpPr>
            <p:cNvPr id="6" name="矩形 5"/>
            <p:cNvSpPr/>
            <p:nvPr/>
          </p:nvSpPr>
          <p:spPr>
            <a:xfrm>
              <a:off x="622300" y="2527300"/>
              <a:ext cx="1219200" cy="479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622299" y="2516189"/>
              <a:ext cx="1219200" cy="501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14325" y="2929355"/>
            <a:ext cx="32867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科室：妇科      汇报人</a:t>
            </a:r>
            <a:r>
              <a:rPr lang="zh-CN" altLang="en-US" sz="1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sz="18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4326" y="1716882"/>
            <a:ext cx="5347939" cy="1041684"/>
            <a:chOff x="314326" y="1716882"/>
            <a:chExt cx="5347939" cy="1041684"/>
          </a:xfrm>
        </p:grpSpPr>
        <p:sp>
          <p:nvSpPr>
            <p:cNvPr id="11" name="矩形 10"/>
            <p:cNvSpPr/>
            <p:nvPr/>
          </p:nvSpPr>
          <p:spPr>
            <a:xfrm>
              <a:off x="314326" y="2042985"/>
              <a:ext cx="5347939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医院病例讨论</a:t>
              </a:r>
              <a:r>
                <a:rPr lang="en-US" altLang="zh-CN" sz="40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40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zh-CN" altLang="en-US" sz="40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53122" y="1716882"/>
              <a:ext cx="3745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Patient case of the </a:t>
              </a:r>
              <a:r>
                <a:rPr lang="en-US" altLang="zh-CN" sz="18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hospital20XX</a:t>
              </a:r>
              <a:endPara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274825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实验室检查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24856" y="1200746"/>
          <a:ext cx="8209571" cy="3618905"/>
        </p:xfrm>
        <a:graphic>
          <a:graphicData uri="http://schemas.openxmlformats.org/drawingml/2006/table">
            <a:tbl>
              <a:tblPr/>
              <a:tblGrid>
                <a:gridCol w="1269557"/>
                <a:gridCol w="900866"/>
                <a:gridCol w="914213"/>
                <a:gridCol w="865833"/>
                <a:gridCol w="877512"/>
                <a:gridCol w="925892"/>
                <a:gridCol w="715689"/>
                <a:gridCol w="980944"/>
                <a:gridCol w="759065"/>
              </a:tblGrid>
              <a:tr h="618274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项目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分娩后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输血后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日复查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日复查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第一天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产后第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</a:tr>
              <a:tr h="383872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Hb（g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/L）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883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红细胞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(×10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883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血小板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(×10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97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103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101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107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09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中性粒细胞（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87.6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82.4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3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白细胞（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×10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15.4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20.5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9.6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8.6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872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白蛋白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989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心肌酶谱</a:t>
                      </a:r>
                      <a:endParaRPr kumimoji="0" lang="zh-CN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↑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↑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十字形 72"/>
          <p:cNvSpPr/>
          <p:nvPr/>
        </p:nvSpPr>
        <p:spPr>
          <a:xfrm>
            <a:off x="1869142" y="1136944"/>
            <a:ext cx="2055173" cy="2055173"/>
          </a:xfrm>
          <a:prstGeom prst="plus">
            <a:avLst>
              <a:gd name="adj" fmla="val 30389"/>
            </a:avLst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7" name="十字形 66"/>
          <p:cNvSpPr/>
          <p:nvPr/>
        </p:nvSpPr>
        <p:spPr>
          <a:xfrm>
            <a:off x="1754842" y="2194144"/>
            <a:ext cx="883673" cy="883673"/>
          </a:xfrm>
          <a:prstGeom prst="plus">
            <a:avLst>
              <a:gd name="adj" fmla="val 30389"/>
            </a:avLst>
          </a:prstGeom>
          <a:solidFill>
            <a:srgbClr val="5FCBC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8" name="十字形 67"/>
          <p:cNvSpPr/>
          <p:nvPr/>
        </p:nvSpPr>
        <p:spPr>
          <a:xfrm>
            <a:off x="2899995" y="2055363"/>
            <a:ext cx="525408" cy="525408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9" name="十字形 68"/>
          <p:cNvSpPr/>
          <p:nvPr/>
        </p:nvSpPr>
        <p:spPr>
          <a:xfrm>
            <a:off x="2405276" y="1459887"/>
            <a:ext cx="483155" cy="483155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0" name="十字形 69"/>
          <p:cNvSpPr/>
          <p:nvPr/>
        </p:nvSpPr>
        <p:spPr>
          <a:xfrm>
            <a:off x="3537664" y="1639603"/>
            <a:ext cx="375293" cy="375293"/>
          </a:xfrm>
          <a:prstGeom prst="plus">
            <a:avLst>
              <a:gd name="adj" fmla="val 30389"/>
            </a:avLst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1" name="十字形 70"/>
          <p:cNvSpPr/>
          <p:nvPr/>
        </p:nvSpPr>
        <p:spPr>
          <a:xfrm>
            <a:off x="3108282" y="1161956"/>
            <a:ext cx="267288" cy="267288"/>
          </a:xfrm>
          <a:prstGeom prst="plus">
            <a:avLst>
              <a:gd name="adj" fmla="val 3038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2" name="十字形 71"/>
          <p:cNvSpPr/>
          <p:nvPr/>
        </p:nvSpPr>
        <p:spPr>
          <a:xfrm>
            <a:off x="3617219" y="1133475"/>
            <a:ext cx="216183" cy="216183"/>
          </a:xfrm>
          <a:prstGeom prst="plus">
            <a:avLst>
              <a:gd name="adj" fmla="val 30389"/>
            </a:avLst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038615" y="2014896"/>
            <a:ext cx="2752726" cy="1049689"/>
            <a:chOff x="3752864" y="2055927"/>
            <a:chExt cx="2752726" cy="1049689"/>
          </a:xfrm>
        </p:grpSpPr>
        <p:sp>
          <p:nvSpPr>
            <p:cNvPr id="16" name="iṩľíḓe"/>
            <p:cNvSpPr/>
            <p:nvPr/>
          </p:nvSpPr>
          <p:spPr>
            <a:xfrm>
              <a:off x="3752864" y="2580771"/>
              <a:ext cx="2559152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r>
                <a:rPr lang="zh-CN" altLang="en-US" sz="3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主要护理诊断与护理措施</a:t>
              </a:r>
              <a:endParaRPr lang="zh-CN" altLang="en-US" sz="3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iṩľíḓe"/>
            <p:cNvSpPr/>
            <p:nvPr/>
          </p:nvSpPr>
          <p:spPr>
            <a:xfrm>
              <a:off x="3946439" y="2055927"/>
              <a:ext cx="2559151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THREE</a:t>
              </a:r>
              <a:endPara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7" grpId="0" animBg="1"/>
      <p:bldP spid="68" grpId="0" animBg="1"/>
      <p:bldP spid="69" grpId="0" animBg="1"/>
      <p:bldP spid="70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399841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主要护理诊断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6" name="组合 185"/>
          <p:cNvGrpSpPr/>
          <p:nvPr/>
        </p:nvGrpSpPr>
        <p:grpSpPr>
          <a:xfrm>
            <a:off x="2608379" y="1618600"/>
            <a:ext cx="3927242" cy="2595563"/>
            <a:chOff x="3504025" y="1916832"/>
            <a:chExt cx="5236322" cy="3460751"/>
          </a:xfrm>
        </p:grpSpPr>
        <p:sp>
          <p:nvSpPr>
            <p:cNvPr id="112" name="ïŝļidé"/>
            <p:cNvSpPr/>
            <p:nvPr/>
          </p:nvSpPr>
          <p:spPr bwMode="auto">
            <a:xfrm>
              <a:off x="4560570" y="1916832"/>
              <a:ext cx="1729317" cy="1731434"/>
            </a:xfrm>
            <a:custGeom>
              <a:avLst/>
              <a:gdLst/>
              <a:ahLst/>
              <a:cxnLst>
                <a:cxn ang="0">
                  <a:pos x="748" y="622"/>
                </a:cxn>
                <a:cxn ang="0">
                  <a:pos x="748" y="622"/>
                </a:cxn>
                <a:cxn ang="0">
                  <a:pos x="748" y="0"/>
                </a:cxn>
                <a:cxn ang="0">
                  <a:pos x="718" y="21"/>
                </a:cxn>
                <a:cxn ang="0">
                  <a:pos x="680" y="82"/>
                </a:cxn>
                <a:cxn ang="0">
                  <a:pos x="606" y="94"/>
                </a:cxn>
                <a:cxn ang="0">
                  <a:pos x="552" y="47"/>
                </a:cxn>
                <a:cxn ang="0">
                  <a:pos x="494" y="66"/>
                </a:cxn>
                <a:cxn ang="0">
                  <a:pos x="478" y="135"/>
                </a:cxn>
                <a:cxn ang="0">
                  <a:pos x="411" y="169"/>
                </a:cxn>
                <a:cxn ang="0">
                  <a:pos x="345" y="142"/>
                </a:cxn>
                <a:cxn ang="0">
                  <a:pos x="296" y="177"/>
                </a:cxn>
                <a:cxn ang="0">
                  <a:pos x="302" y="249"/>
                </a:cxn>
                <a:cxn ang="0">
                  <a:pos x="249" y="302"/>
                </a:cxn>
                <a:cxn ang="0">
                  <a:pos x="177" y="296"/>
                </a:cxn>
                <a:cxn ang="0">
                  <a:pos x="142" y="345"/>
                </a:cxn>
                <a:cxn ang="0">
                  <a:pos x="169" y="411"/>
                </a:cxn>
                <a:cxn ang="0">
                  <a:pos x="135" y="478"/>
                </a:cxn>
                <a:cxn ang="0">
                  <a:pos x="65" y="494"/>
                </a:cxn>
                <a:cxn ang="0">
                  <a:pos x="47" y="552"/>
                </a:cxn>
                <a:cxn ang="0">
                  <a:pos x="94" y="606"/>
                </a:cxn>
                <a:cxn ang="0">
                  <a:pos x="82" y="680"/>
                </a:cxn>
                <a:cxn ang="0">
                  <a:pos x="21" y="718"/>
                </a:cxn>
                <a:cxn ang="0">
                  <a:pos x="0" y="748"/>
                </a:cxn>
                <a:cxn ang="0">
                  <a:pos x="622" y="748"/>
                </a:cxn>
                <a:cxn ang="0">
                  <a:pos x="748" y="622"/>
                </a:cxn>
              </a:cxnLst>
              <a:rect l="0" t="0" r="r" b="b"/>
              <a:pathLst>
                <a:path w="748" h="748">
                  <a:moveTo>
                    <a:pt x="748" y="622"/>
                  </a:moveTo>
                  <a:cubicBezTo>
                    <a:pt x="748" y="622"/>
                    <a:pt x="748" y="622"/>
                    <a:pt x="748" y="622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37" y="0"/>
                    <a:pt x="726" y="7"/>
                    <a:pt x="718" y="21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64" y="109"/>
                    <a:pt x="630" y="115"/>
                    <a:pt x="606" y="94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27" y="26"/>
                    <a:pt x="502" y="34"/>
                    <a:pt x="494" y="66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1" y="167"/>
                    <a:pt x="440" y="182"/>
                    <a:pt x="411" y="169"/>
                  </a:cubicBezTo>
                  <a:cubicBezTo>
                    <a:pt x="345" y="142"/>
                    <a:pt x="345" y="142"/>
                    <a:pt x="345" y="142"/>
                  </a:cubicBezTo>
                  <a:cubicBezTo>
                    <a:pt x="315" y="129"/>
                    <a:pt x="293" y="145"/>
                    <a:pt x="296" y="177"/>
                  </a:cubicBezTo>
                  <a:cubicBezTo>
                    <a:pt x="302" y="249"/>
                    <a:pt x="302" y="249"/>
                    <a:pt x="302" y="249"/>
                  </a:cubicBezTo>
                  <a:cubicBezTo>
                    <a:pt x="305" y="281"/>
                    <a:pt x="281" y="305"/>
                    <a:pt x="249" y="302"/>
                  </a:cubicBezTo>
                  <a:cubicBezTo>
                    <a:pt x="177" y="296"/>
                    <a:pt x="177" y="296"/>
                    <a:pt x="177" y="296"/>
                  </a:cubicBezTo>
                  <a:cubicBezTo>
                    <a:pt x="145" y="293"/>
                    <a:pt x="129" y="315"/>
                    <a:pt x="142" y="345"/>
                  </a:cubicBezTo>
                  <a:cubicBezTo>
                    <a:pt x="169" y="411"/>
                    <a:pt x="169" y="411"/>
                    <a:pt x="169" y="411"/>
                  </a:cubicBezTo>
                  <a:cubicBezTo>
                    <a:pt x="182" y="441"/>
                    <a:pt x="166" y="471"/>
                    <a:pt x="135" y="478"/>
                  </a:cubicBezTo>
                  <a:cubicBezTo>
                    <a:pt x="65" y="494"/>
                    <a:pt x="65" y="494"/>
                    <a:pt x="65" y="494"/>
                  </a:cubicBezTo>
                  <a:cubicBezTo>
                    <a:pt x="34" y="502"/>
                    <a:pt x="26" y="528"/>
                    <a:pt x="47" y="552"/>
                  </a:cubicBezTo>
                  <a:cubicBezTo>
                    <a:pt x="94" y="606"/>
                    <a:pt x="94" y="606"/>
                    <a:pt x="94" y="606"/>
                  </a:cubicBezTo>
                  <a:cubicBezTo>
                    <a:pt x="115" y="630"/>
                    <a:pt x="109" y="664"/>
                    <a:pt x="82" y="680"/>
                  </a:cubicBezTo>
                  <a:cubicBezTo>
                    <a:pt x="21" y="718"/>
                    <a:pt x="21" y="718"/>
                    <a:pt x="21" y="718"/>
                  </a:cubicBezTo>
                  <a:cubicBezTo>
                    <a:pt x="7" y="726"/>
                    <a:pt x="0" y="737"/>
                    <a:pt x="0" y="748"/>
                  </a:cubicBezTo>
                  <a:cubicBezTo>
                    <a:pt x="622" y="748"/>
                    <a:pt x="622" y="748"/>
                    <a:pt x="622" y="748"/>
                  </a:cubicBezTo>
                  <a:cubicBezTo>
                    <a:pt x="622" y="678"/>
                    <a:pt x="678" y="622"/>
                    <a:pt x="748" y="62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íṡļídê"/>
            <p:cNvSpPr/>
            <p:nvPr/>
          </p:nvSpPr>
          <p:spPr bwMode="auto">
            <a:xfrm>
              <a:off x="4560570" y="3648266"/>
              <a:ext cx="1729317" cy="1729317"/>
            </a:xfrm>
            <a:custGeom>
              <a:avLst/>
              <a:gdLst/>
              <a:ahLst/>
              <a:cxnLst>
                <a:cxn ang="0">
                  <a:pos x="748" y="126"/>
                </a:cxn>
                <a:cxn ang="0">
                  <a:pos x="748" y="126"/>
                </a:cxn>
                <a:cxn ang="0">
                  <a:pos x="622" y="0"/>
                </a:cxn>
                <a:cxn ang="0">
                  <a:pos x="622" y="0"/>
                </a:cxn>
                <a:cxn ang="0">
                  <a:pos x="0" y="0"/>
                </a:cxn>
                <a:cxn ang="0">
                  <a:pos x="21" y="30"/>
                </a:cxn>
                <a:cxn ang="0">
                  <a:pos x="82" y="67"/>
                </a:cxn>
                <a:cxn ang="0">
                  <a:pos x="94" y="141"/>
                </a:cxn>
                <a:cxn ang="0">
                  <a:pos x="47" y="196"/>
                </a:cxn>
                <a:cxn ang="0">
                  <a:pos x="65" y="253"/>
                </a:cxn>
                <a:cxn ang="0">
                  <a:pos x="135" y="270"/>
                </a:cxn>
                <a:cxn ang="0">
                  <a:pos x="169" y="337"/>
                </a:cxn>
                <a:cxn ang="0">
                  <a:pos x="142" y="403"/>
                </a:cxn>
                <a:cxn ang="0">
                  <a:pos x="177" y="452"/>
                </a:cxn>
                <a:cxn ang="0">
                  <a:pos x="249" y="446"/>
                </a:cxn>
                <a:cxn ang="0">
                  <a:pos x="302" y="499"/>
                </a:cxn>
                <a:cxn ang="0">
                  <a:pos x="296" y="570"/>
                </a:cxn>
                <a:cxn ang="0">
                  <a:pos x="345" y="606"/>
                </a:cxn>
                <a:cxn ang="0">
                  <a:pos x="411" y="578"/>
                </a:cxn>
                <a:cxn ang="0">
                  <a:pos x="478" y="612"/>
                </a:cxn>
                <a:cxn ang="0">
                  <a:pos x="494" y="682"/>
                </a:cxn>
                <a:cxn ang="0">
                  <a:pos x="552" y="701"/>
                </a:cxn>
                <a:cxn ang="0">
                  <a:pos x="606" y="654"/>
                </a:cxn>
                <a:cxn ang="0">
                  <a:pos x="680" y="666"/>
                </a:cxn>
                <a:cxn ang="0">
                  <a:pos x="718" y="727"/>
                </a:cxn>
                <a:cxn ang="0">
                  <a:pos x="748" y="748"/>
                </a:cxn>
                <a:cxn ang="0">
                  <a:pos x="748" y="126"/>
                </a:cxn>
              </a:cxnLst>
              <a:rect l="0" t="0" r="r" b="b"/>
              <a:pathLst>
                <a:path w="748" h="748">
                  <a:moveTo>
                    <a:pt x="748" y="126"/>
                  </a:moveTo>
                  <a:cubicBezTo>
                    <a:pt x="748" y="126"/>
                    <a:pt x="748" y="126"/>
                    <a:pt x="748" y="126"/>
                  </a:cubicBezTo>
                  <a:cubicBezTo>
                    <a:pt x="678" y="126"/>
                    <a:pt x="622" y="69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7" y="22"/>
                    <a:pt x="21" y="30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109" y="84"/>
                    <a:pt x="115" y="117"/>
                    <a:pt x="94" y="141"/>
                  </a:cubicBezTo>
                  <a:cubicBezTo>
                    <a:pt x="47" y="196"/>
                    <a:pt x="47" y="196"/>
                    <a:pt x="47" y="196"/>
                  </a:cubicBezTo>
                  <a:cubicBezTo>
                    <a:pt x="26" y="220"/>
                    <a:pt x="34" y="246"/>
                    <a:pt x="65" y="253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66" y="277"/>
                    <a:pt x="182" y="307"/>
                    <a:pt x="169" y="337"/>
                  </a:cubicBezTo>
                  <a:cubicBezTo>
                    <a:pt x="142" y="403"/>
                    <a:pt x="142" y="403"/>
                    <a:pt x="142" y="403"/>
                  </a:cubicBezTo>
                  <a:cubicBezTo>
                    <a:pt x="129" y="432"/>
                    <a:pt x="145" y="454"/>
                    <a:pt x="177" y="452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81" y="443"/>
                    <a:pt x="305" y="467"/>
                    <a:pt x="302" y="499"/>
                  </a:cubicBezTo>
                  <a:cubicBezTo>
                    <a:pt x="296" y="570"/>
                    <a:pt x="296" y="570"/>
                    <a:pt x="296" y="570"/>
                  </a:cubicBezTo>
                  <a:cubicBezTo>
                    <a:pt x="293" y="602"/>
                    <a:pt x="315" y="618"/>
                    <a:pt x="345" y="606"/>
                  </a:cubicBezTo>
                  <a:cubicBezTo>
                    <a:pt x="411" y="578"/>
                    <a:pt x="411" y="578"/>
                    <a:pt x="411" y="578"/>
                  </a:cubicBezTo>
                  <a:cubicBezTo>
                    <a:pt x="440" y="566"/>
                    <a:pt x="471" y="581"/>
                    <a:pt x="478" y="612"/>
                  </a:cubicBezTo>
                  <a:cubicBezTo>
                    <a:pt x="494" y="682"/>
                    <a:pt x="494" y="682"/>
                    <a:pt x="494" y="682"/>
                  </a:cubicBezTo>
                  <a:cubicBezTo>
                    <a:pt x="502" y="713"/>
                    <a:pt x="527" y="722"/>
                    <a:pt x="552" y="701"/>
                  </a:cubicBezTo>
                  <a:cubicBezTo>
                    <a:pt x="606" y="654"/>
                    <a:pt x="606" y="654"/>
                    <a:pt x="606" y="654"/>
                  </a:cubicBezTo>
                  <a:cubicBezTo>
                    <a:pt x="630" y="633"/>
                    <a:pt x="664" y="638"/>
                    <a:pt x="680" y="666"/>
                  </a:cubicBezTo>
                  <a:cubicBezTo>
                    <a:pt x="718" y="727"/>
                    <a:pt x="718" y="727"/>
                    <a:pt x="718" y="727"/>
                  </a:cubicBezTo>
                  <a:cubicBezTo>
                    <a:pt x="726" y="741"/>
                    <a:pt x="737" y="748"/>
                    <a:pt x="748" y="748"/>
                  </a:cubicBezTo>
                  <a:cubicBezTo>
                    <a:pt x="748" y="126"/>
                    <a:pt x="748" y="126"/>
                    <a:pt x="748" y="12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ṡlíḓé"/>
            <p:cNvSpPr/>
            <p:nvPr/>
          </p:nvSpPr>
          <p:spPr bwMode="auto">
            <a:xfrm>
              <a:off x="6289887" y="1916832"/>
              <a:ext cx="1731434" cy="1731434"/>
            </a:xfrm>
            <a:custGeom>
              <a:avLst/>
              <a:gdLst/>
              <a:ahLst/>
              <a:cxnLst>
                <a:cxn ang="0">
                  <a:pos x="727" y="718"/>
                </a:cxn>
                <a:cxn ang="0">
                  <a:pos x="666" y="680"/>
                </a:cxn>
                <a:cxn ang="0">
                  <a:pos x="654" y="606"/>
                </a:cxn>
                <a:cxn ang="0">
                  <a:pos x="701" y="552"/>
                </a:cxn>
                <a:cxn ang="0">
                  <a:pos x="682" y="494"/>
                </a:cxn>
                <a:cxn ang="0">
                  <a:pos x="612" y="478"/>
                </a:cxn>
                <a:cxn ang="0">
                  <a:pos x="578" y="411"/>
                </a:cxn>
                <a:cxn ang="0">
                  <a:pos x="606" y="345"/>
                </a:cxn>
                <a:cxn ang="0">
                  <a:pos x="570" y="296"/>
                </a:cxn>
                <a:cxn ang="0">
                  <a:pos x="499" y="302"/>
                </a:cxn>
                <a:cxn ang="0">
                  <a:pos x="446" y="249"/>
                </a:cxn>
                <a:cxn ang="0">
                  <a:pos x="452" y="177"/>
                </a:cxn>
                <a:cxn ang="0">
                  <a:pos x="403" y="142"/>
                </a:cxn>
                <a:cxn ang="0">
                  <a:pos x="337" y="169"/>
                </a:cxn>
                <a:cxn ang="0">
                  <a:pos x="270" y="135"/>
                </a:cxn>
                <a:cxn ang="0">
                  <a:pos x="253" y="66"/>
                </a:cxn>
                <a:cxn ang="0">
                  <a:pos x="196" y="47"/>
                </a:cxn>
                <a:cxn ang="0">
                  <a:pos x="141" y="94"/>
                </a:cxn>
                <a:cxn ang="0">
                  <a:pos x="67" y="82"/>
                </a:cxn>
                <a:cxn ang="0">
                  <a:pos x="30" y="21"/>
                </a:cxn>
                <a:cxn ang="0">
                  <a:pos x="0" y="0"/>
                </a:cxn>
                <a:cxn ang="0">
                  <a:pos x="0" y="622"/>
                </a:cxn>
                <a:cxn ang="0">
                  <a:pos x="126" y="748"/>
                </a:cxn>
                <a:cxn ang="0">
                  <a:pos x="748" y="748"/>
                </a:cxn>
                <a:cxn ang="0">
                  <a:pos x="727" y="718"/>
                </a:cxn>
              </a:cxnLst>
              <a:rect l="0" t="0" r="r" b="b"/>
              <a:pathLst>
                <a:path w="748" h="748">
                  <a:moveTo>
                    <a:pt x="727" y="718"/>
                  </a:moveTo>
                  <a:cubicBezTo>
                    <a:pt x="666" y="680"/>
                    <a:pt x="666" y="680"/>
                    <a:pt x="666" y="680"/>
                  </a:cubicBezTo>
                  <a:cubicBezTo>
                    <a:pt x="638" y="664"/>
                    <a:pt x="633" y="630"/>
                    <a:pt x="654" y="606"/>
                  </a:cubicBezTo>
                  <a:cubicBezTo>
                    <a:pt x="701" y="552"/>
                    <a:pt x="701" y="552"/>
                    <a:pt x="701" y="552"/>
                  </a:cubicBezTo>
                  <a:cubicBezTo>
                    <a:pt x="722" y="528"/>
                    <a:pt x="713" y="502"/>
                    <a:pt x="682" y="494"/>
                  </a:cubicBezTo>
                  <a:cubicBezTo>
                    <a:pt x="612" y="478"/>
                    <a:pt x="612" y="478"/>
                    <a:pt x="612" y="478"/>
                  </a:cubicBezTo>
                  <a:cubicBezTo>
                    <a:pt x="581" y="471"/>
                    <a:pt x="566" y="441"/>
                    <a:pt x="578" y="411"/>
                  </a:cubicBezTo>
                  <a:cubicBezTo>
                    <a:pt x="606" y="345"/>
                    <a:pt x="606" y="345"/>
                    <a:pt x="606" y="345"/>
                  </a:cubicBezTo>
                  <a:cubicBezTo>
                    <a:pt x="618" y="315"/>
                    <a:pt x="602" y="293"/>
                    <a:pt x="570" y="296"/>
                  </a:cubicBezTo>
                  <a:cubicBezTo>
                    <a:pt x="499" y="302"/>
                    <a:pt x="499" y="302"/>
                    <a:pt x="499" y="302"/>
                  </a:cubicBezTo>
                  <a:cubicBezTo>
                    <a:pt x="467" y="305"/>
                    <a:pt x="443" y="281"/>
                    <a:pt x="446" y="249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4" y="145"/>
                    <a:pt x="432" y="129"/>
                    <a:pt x="403" y="142"/>
                  </a:cubicBezTo>
                  <a:cubicBezTo>
                    <a:pt x="337" y="169"/>
                    <a:pt x="337" y="169"/>
                    <a:pt x="337" y="169"/>
                  </a:cubicBezTo>
                  <a:cubicBezTo>
                    <a:pt x="307" y="182"/>
                    <a:pt x="277" y="167"/>
                    <a:pt x="270" y="135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46" y="34"/>
                    <a:pt x="220" y="26"/>
                    <a:pt x="196" y="47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17" y="115"/>
                    <a:pt x="84" y="109"/>
                    <a:pt x="67" y="8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2" y="7"/>
                    <a:pt x="11" y="0"/>
                    <a:pt x="0" y="0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69" y="622"/>
                    <a:pt x="126" y="678"/>
                    <a:pt x="126" y="748"/>
                  </a:cubicBezTo>
                  <a:cubicBezTo>
                    <a:pt x="748" y="748"/>
                    <a:pt x="748" y="748"/>
                    <a:pt x="748" y="748"/>
                  </a:cubicBezTo>
                  <a:cubicBezTo>
                    <a:pt x="748" y="737"/>
                    <a:pt x="741" y="726"/>
                    <a:pt x="727" y="7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ïslïďe"/>
            <p:cNvSpPr/>
            <p:nvPr/>
          </p:nvSpPr>
          <p:spPr bwMode="auto">
            <a:xfrm>
              <a:off x="6289887" y="3648266"/>
              <a:ext cx="1731434" cy="1729317"/>
            </a:xfrm>
            <a:custGeom>
              <a:avLst/>
              <a:gdLst/>
              <a:ahLst/>
              <a:cxnLst>
                <a:cxn ang="0">
                  <a:pos x="612" y="270"/>
                </a:cxn>
                <a:cxn ang="0">
                  <a:pos x="682" y="253"/>
                </a:cxn>
                <a:cxn ang="0">
                  <a:pos x="701" y="196"/>
                </a:cxn>
                <a:cxn ang="0">
                  <a:pos x="654" y="141"/>
                </a:cxn>
                <a:cxn ang="0">
                  <a:pos x="666" y="67"/>
                </a:cxn>
                <a:cxn ang="0">
                  <a:pos x="727" y="30"/>
                </a:cxn>
                <a:cxn ang="0">
                  <a:pos x="748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0" y="126"/>
                </a:cxn>
                <a:cxn ang="0">
                  <a:pos x="0" y="748"/>
                </a:cxn>
                <a:cxn ang="0">
                  <a:pos x="30" y="727"/>
                </a:cxn>
                <a:cxn ang="0">
                  <a:pos x="67" y="666"/>
                </a:cxn>
                <a:cxn ang="0">
                  <a:pos x="141" y="654"/>
                </a:cxn>
                <a:cxn ang="0">
                  <a:pos x="196" y="701"/>
                </a:cxn>
                <a:cxn ang="0">
                  <a:pos x="253" y="682"/>
                </a:cxn>
                <a:cxn ang="0">
                  <a:pos x="270" y="612"/>
                </a:cxn>
                <a:cxn ang="0">
                  <a:pos x="337" y="578"/>
                </a:cxn>
                <a:cxn ang="0">
                  <a:pos x="403" y="606"/>
                </a:cxn>
                <a:cxn ang="0">
                  <a:pos x="452" y="570"/>
                </a:cxn>
                <a:cxn ang="0">
                  <a:pos x="446" y="499"/>
                </a:cxn>
                <a:cxn ang="0">
                  <a:pos x="499" y="446"/>
                </a:cxn>
                <a:cxn ang="0">
                  <a:pos x="570" y="452"/>
                </a:cxn>
                <a:cxn ang="0">
                  <a:pos x="606" y="403"/>
                </a:cxn>
                <a:cxn ang="0">
                  <a:pos x="578" y="337"/>
                </a:cxn>
                <a:cxn ang="0">
                  <a:pos x="612" y="270"/>
                </a:cxn>
              </a:cxnLst>
              <a:rect l="0" t="0" r="r" b="b"/>
              <a:pathLst>
                <a:path w="748" h="748">
                  <a:moveTo>
                    <a:pt x="612" y="270"/>
                  </a:moveTo>
                  <a:cubicBezTo>
                    <a:pt x="682" y="253"/>
                    <a:pt x="682" y="253"/>
                    <a:pt x="682" y="253"/>
                  </a:cubicBezTo>
                  <a:cubicBezTo>
                    <a:pt x="713" y="246"/>
                    <a:pt x="722" y="220"/>
                    <a:pt x="701" y="196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33" y="117"/>
                    <a:pt x="638" y="84"/>
                    <a:pt x="666" y="67"/>
                  </a:cubicBezTo>
                  <a:cubicBezTo>
                    <a:pt x="727" y="30"/>
                    <a:pt x="727" y="30"/>
                    <a:pt x="727" y="30"/>
                  </a:cubicBezTo>
                  <a:cubicBezTo>
                    <a:pt x="741" y="22"/>
                    <a:pt x="748" y="11"/>
                    <a:pt x="74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69"/>
                    <a:pt x="69" y="126"/>
                    <a:pt x="0" y="12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11" y="748"/>
                    <a:pt x="22" y="741"/>
                    <a:pt x="30" y="727"/>
                  </a:cubicBezTo>
                  <a:cubicBezTo>
                    <a:pt x="67" y="666"/>
                    <a:pt x="67" y="666"/>
                    <a:pt x="67" y="666"/>
                  </a:cubicBezTo>
                  <a:cubicBezTo>
                    <a:pt x="84" y="638"/>
                    <a:pt x="117" y="633"/>
                    <a:pt x="141" y="654"/>
                  </a:cubicBezTo>
                  <a:cubicBezTo>
                    <a:pt x="196" y="701"/>
                    <a:pt x="196" y="701"/>
                    <a:pt x="196" y="701"/>
                  </a:cubicBezTo>
                  <a:cubicBezTo>
                    <a:pt x="220" y="722"/>
                    <a:pt x="246" y="713"/>
                    <a:pt x="253" y="682"/>
                  </a:cubicBezTo>
                  <a:cubicBezTo>
                    <a:pt x="270" y="612"/>
                    <a:pt x="270" y="612"/>
                    <a:pt x="270" y="612"/>
                  </a:cubicBezTo>
                  <a:cubicBezTo>
                    <a:pt x="277" y="581"/>
                    <a:pt x="307" y="566"/>
                    <a:pt x="337" y="578"/>
                  </a:cubicBezTo>
                  <a:cubicBezTo>
                    <a:pt x="403" y="606"/>
                    <a:pt x="403" y="606"/>
                    <a:pt x="403" y="606"/>
                  </a:cubicBezTo>
                  <a:cubicBezTo>
                    <a:pt x="432" y="618"/>
                    <a:pt x="454" y="602"/>
                    <a:pt x="452" y="570"/>
                  </a:cubicBezTo>
                  <a:cubicBezTo>
                    <a:pt x="446" y="499"/>
                    <a:pt x="446" y="499"/>
                    <a:pt x="446" y="499"/>
                  </a:cubicBezTo>
                  <a:cubicBezTo>
                    <a:pt x="443" y="467"/>
                    <a:pt x="467" y="443"/>
                    <a:pt x="499" y="446"/>
                  </a:cubicBezTo>
                  <a:cubicBezTo>
                    <a:pt x="570" y="452"/>
                    <a:pt x="570" y="452"/>
                    <a:pt x="570" y="452"/>
                  </a:cubicBezTo>
                  <a:cubicBezTo>
                    <a:pt x="602" y="454"/>
                    <a:pt x="618" y="432"/>
                    <a:pt x="606" y="403"/>
                  </a:cubicBezTo>
                  <a:cubicBezTo>
                    <a:pt x="578" y="337"/>
                    <a:pt x="578" y="337"/>
                    <a:pt x="578" y="337"/>
                  </a:cubicBezTo>
                  <a:cubicBezTo>
                    <a:pt x="566" y="307"/>
                    <a:pt x="581" y="277"/>
                    <a:pt x="612" y="270"/>
                  </a:cubicBezTo>
                </a:path>
              </a:pathLst>
            </a:custGeom>
            <a:solidFill>
              <a:srgbClr val="5FCB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6" name="ï$ľiḓê"/>
            <p:cNvGrpSpPr/>
            <p:nvPr/>
          </p:nvGrpSpPr>
          <p:grpSpPr>
            <a:xfrm>
              <a:off x="5477067" y="2704232"/>
              <a:ext cx="550333" cy="533400"/>
              <a:chOff x="4113213" y="2125663"/>
              <a:chExt cx="412751" cy="400050"/>
            </a:xfrm>
            <a:solidFill>
              <a:schemeClr val="bg1"/>
            </a:solidFill>
          </p:grpSpPr>
          <p:sp>
            <p:nvSpPr>
              <p:cNvPr id="175" name="îṩḻîḑê"/>
              <p:cNvSpPr/>
              <p:nvPr/>
            </p:nvSpPr>
            <p:spPr bwMode="auto">
              <a:xfrm>
                <a:off x="4264026" y="2239963"/>
                <a:ext cx="93663" cy="285750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54" y="165"/>
                  </a:cxn>
                  <a:cxn ang="0">
                    <a:pos x="54" y="3"/>
                  </a:cxn>
                  <a:cxn ang="0">
                    <a:pos x="46" y="0"/>
                  </a:cxn>
                  <a:cxn ang="0">
                    <a:pos x="0" y="165"/>
                  </a:cxn>
                </a:cxnLst>
                <a:rect l="0" t="0" r="r" b="b"/>
                <a:pathLst>
                  <a:path w="54" h="165">
                    <a:moveTo>
                      <a:pt x="0" y="165"/>
                    </a:moveTo>
                    <a:cubicBezTo>
                      <a:pt x="54" y="165"/>
                      <a:pt x="54" y="165"/>
                      <a:pt x="54" y="165"/>
                    </a:cubicBezTo>
                    <a:cubicBezTo>
                      <a:pt x="54" y="165"/>
                      <a:pt x="26" y="91"/>
                      <a:pt x="54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8" y="68"/>
                      <a:pt x="0" y="16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ïṥ1îḓê"/>
              <p:cNvSpPr/>
              <p:nvPr/>
            </p:nvSpPr>
            <p:spPr bwMode="auto">
              <a:xfrm>
                <a:off x="4232276" y="2263776"/>
                <a:ext cx="84138" cy="103188"/>
              </a:xfrm>
              <a:custGeom>
                <a:avLst/>
                <a:gdLst/>
                <a:ahLst/>
                <a:cxnLst>
                  <a:cxn ang="0">
                    <a:pos x="49" y="41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46" y="59"/>
                  </a:cxn>
                  <a:cxn ang="0">
                    <a:pos x="49" y="41"/>
                  </a:cxn>
                </a:cxnLst>
                <a:rect l="0" t="0" r="r" b="b"/>
                <a:pathLst>
                  <a:path w="49" h="59">
                    <a:moveTo>
                      <a:pt x="49" y="41"/>
                    </a:moveTo>
                    <a:cubicBezTo>
                      <a:pt x="49" y="41"/>
                      <a:pt x="18" y="26"/>
                      <a:pt x="5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4" y="41"/>
                      <a:pt x="46" y="59"/>
                    </a:cubicBezTo>
                    <a:cubicBezTo>
                      <a:pt x="49" y="41"/>
                      <a:pt x="49" y="41"/>
                      <a:pt x="49" y="4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ïṥḻíḑè"/>
              <p:cNvSpPr/>
              <p:nvPr/>
            </p:nvSpPr>
            <p:spPr bwMode="auto">
              <a:xfrm>
                <a:off x="4297363" y="2144713"/>
                <a:ext cx="52388" cy="95250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13" y="0"/>
                  </a:cxn>
                  <a:cxn ang="0">
                    <a:pos x="29" y="27"/>
                  </a:cxn>
                  <a:cxn ang="0">
                    <a:pos x="17" y="55"/>
                  </a:cxn>
                  <a:cxn ang="0">
                    <a:pos x="1" y="29"/>
                  </a:cxn>
                </a:cxnLst>
                <a:rect l="0" t="0" r="r" b="b"/>
                <a:pathLst>
                  <a:path w="30" h="55">
                    <a:moveTo>
                      <a:pt x="1" y="29"/>
                    </a:moveTo>
                    <a:cubicBezTo>
                      <a:pt x="0" y="14"/>
                      <a:pt x="13" y="0"/>
                      <a:pt x="13" y="0"/>
                    </a:cubicBezTo>
                    <a:cubicBezTo>
                      <a:pt x="13" y="0"/>
                      <a:pt x="28" y="12"/>
                      <a:pt x="29" y="27"/>
                    </a:cubicBezTo>
                    <a:cubicBezTo>
                      <a:pt x="30" y="42"/>
                      <a:pt x="17" y="55"/>
                      <a:pt x="17" y="55"/>
                    </a:cubicBezTo>
                    <a:cubicBezTo>
                      <a:pt x="17" y="55"/>
                      <a:pt x="2" y="44"/>
                      <a:pt x="1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ïsļiḍè"/>
              <p:cNvSpPr/>
              <p:nvPr/>
            </p:nvSpPr>
            <p:spPr bwMode="auto">
              <a:xfrm>
                <a:off x="4359276" y="2351088"/>
                <a:ext cx="57150" cy="55563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4" y="8"/>
                  </a:cxn>
                  <a:cxn ang="0">
                    <a:pos x="33" y="30"/>
                  </a:cxn>
                  <a:cxn ang="0">
                    <a:pos x="9" y="24"/>
                  </a:cxn>
                </a:cxnLst>
                <a:rect l="0" t="0" r="r" b="b"/>
                <a:pathLst>
                  <a:path w="33" h="32">
                    <a:moveTo>
                      <a:pt x="9" y="24"/>
                    </a:moveTo>
                    <a:cubicBezTo>
                      <a:pt x="1" y="17"/>
                      <a:pt x="0" y="2"/>
                      <a:pt x="0" y="2"/>
                    </a:cubicBezTo>
                    <a:cubicBezTo>
                      <a:pt x="0" y="2"/>
                      <a:pt x="15" y="0"/>
                      <a:pt x="24" y="8"/>
                    </a:cubicBezTo>
                    <a:cubicBezTo>
                      <a:pt x="32" y="16"/>
                      <a:pt x="33" y="30"/>
                      <a:pt x="33" y="30"/>
                    </a:cubicBezTo>
                    <a:cubicBezTo>
                      <a:pt x="33" y="30"/>
                      <a:pt x="18" y="32"/>
                      <a:pt x="9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îšļïdê"/>
              <p:cNvSpPr/>
              <p:nvPr/>
            </p:nvSpPr>
            <p:spPr bwMode="auto">
              <a:xfrm>
                <a:off x="4143376" y="2193926"/>
                <a:ext cx="55563" cy="53975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3" y="7"/>
                  </a:cxn>
                  <a:cxn ang="0">
                    <a:pos x="32" y="29"/>
                  </a:cxn>
                  <a:cxn ang="0">
                    <a:pos x="9" y="24"/>
                  </a:cxn>
                </a:cxnLst>
                <a:rect l="0" t="0" r="r" b="b"/>
                <a:pathLst>
                  <a:path w="32" h="31">
                    <a:moveTo>
                      <a:pt x="9" y="24"/>
                    </a:moveTo>
                    <a:cubicBezTo>
                      <a:pt x="0" y="16"/>
                      <a:pt x="0" y="2"/>
                      <a:pt x="0" y="2"/>
                    </a:cubicBezTo>
                    <a:cubicBezTo>
                      <a:pt x="0" y="2"/>
                      <a:pt x="14" y="0"/>
                      <a:pt x="23" y="7"/>
                    </a:cubicBezTo>
                    <a:cubicBezTo>
                      <a:pt x="32" y="15"/>
                      <a:pt x="32" y="29"/>
                      <a:pt x="32" y="29"/>
                    </a:cubicBezTo>
                    <a:cubicBezTo>
                      <a:pt x="32" y="29"/>
                      <a:pt x="18" y="31"/>
                      <a:pt x="9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íşḷíḑé"/>
              <p:cNvSpPr/>
              <p:nvPr/>
            </p:nvSpPr>
            <p:spPr bwMode="auto">
              <a:xfrm>
                <a:off x="4352926" y="2154238"/>
                <a:ext cx="52388" cy="66675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6" y="38"/>
                  </a:cxn>
                  <a:cxn ang="0">
                    <a:pos x="5" y="14"/>
                  </a:cxn>
                  <a:cxn ang="0">
                    <a:pos x="25" y="0"/>
                  </a:cxn>
                  <a:cxn ang="0">
                    <a:pos x="25" y="24"/>
                  </a:cxn>
                </a:cxnLst>
                <a:rect l="0" t="0" r="r" b="b"/>
                <a:pathLst>
                  <a:path w="30" h="38">
                    <a:moveTo>
                      <a:pt x="25" y="24"/>
                    </a:moveTo>
                    <a:cubicBezTo>
                      <a:pt x="20" y="34"/>
                      <a:pt x="6" y="38"/>
                      <a:pt x="6" y="38"/>
                    </a:cubicBezTo>
                    <a:cubicBezTo>
                      <a:pt x="6" y="38"/>
                      <a:pt x="0" y="24"/>
                      <a:pt x="5" y="14"/>
                    </a:cubicBezTo>
                    <a:cubicBezTo>
                      <a:pt x="11" y="3"/>
                      <a:pt x="25" y="0"/>
                      <a:pt x="25" y="0"/>
                    </a:cubicBezTo>
                    <a:cubicBezTo>
                      <a:pt x="25" y="0"/>
                      <a:pt x="30" y="13"/>
                      <a:pt x="25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ïšḻîḑè"/>
              <p:cNvSpPr/>
              <p:nvPr/>
            </p:nvSpPr>
            <p:spPr bwMode="auto">
              <a:xfrm>
                <a:off x="4359276" y="2270126"/>
                <a:ext cx="166688" cy="96838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0" y="32"/>
                  </a:cxn>
                  <a:cxn ang="0">
                    <a:pos x="51" y="52"/>
                  </a:cxn>
                  <a:cxn ang="0">
                    <a:pos x="96" y="23"/>
                  </a:cxn>
                  <a:cxn ang="0">
                    <a:pos x="46" y="3"/>
                  </a:cxn>
                  <a:cxn ang="0">
                    <a:pos x="44" y="32"/>
                  </a:cxn>
                  <a:cxn ang="0">
                    <a:pos x="45" y="37"/>
                  </a:cxn>
                  <a:cxn ang="0">
                    <a:pos x="41" y="38"/>
                  </a:cxn>
                  <a:cxn ang="0">
                    <a:pos x="40" y="32"/>
                  </a:cxn>
                  <a:cxn ang="0">
                    <a:pos x="38" y="32"/>
                  </a:cxn>
                  <a:cxn ang="0">
                    <a:pos x="39" y="38"/>
                  </a:cxn>
                  <a:cxn ang="0">
                    <a:pos x="35" y="39"/>
                  </a:cxn>
                  <a:cxn ang="0">
                    <a:pos x="34" y="33"/>
                  </a:cxn>
                  <a:cxn ang="0">
                    <a:pos x="31" y="33"/>
                  </a:cxn>
                  <a:cxn ang="0">
                    <a:pos x="30" y="26"/>
                  </a:cxn>
                  <a:cxn ang="0">
                    <a:pos x="33" y="26"/>
                  </a:cxn>
                  <a:cxn ang="0">
                    <a:pos x="32" y="20"/>
                  </a:cxn>
                  <a:cxn ang="0">
                    <a:pos x="37" y="20"/>
                  </a:cxn>
                  <a:cxn ang="0">
                    <a:pos x="37" y="25"/>
                  </a:cxn>
                  <a:cxn ang="0">
                    <a:pos x="39" y="25"/>
                  </a:cxn>
                  <a:cxn ang="0">
                    <a:pos x="38" y="20"/>
                  </a:cxn>
                  <a:cxn ang="0">
                    <a:pos x="43" y="19"/>
                  </a:cxn>
                  <a:cxn ang="0">
                    <a:pos x="43" y="24"/>
                  </a:cxn>
                  <a:cxn ang="0">
                    <a:pos x="60" y="12"/>
                  </a:cxn>
                  <a:cxn ang="0">
                    <a:pos x="61" y="20"/>
                  </a:cxn>
                  <a:cxn ang="0">
                    <a:pos x="54" y="24"/>
                  </a:cxn>
                  <a:cxn ang="0">
                    <a:pos x="49" y="28"/>
                  </a:cxn>
                  <a:cxn ang="0">
                    <a:pos x="49" y="28"/>
                  </a:cxn>
                  <a:cxn ang="0">
                    <a:pos x="55" y="29"/>
                  </a:cxn>
                  <a:cxn ang="0">
                    <a:pos x="63" y="32"/>
                  </a:cxn>
                  <a:cxn ang="0">
                    <a:pos x="64" y="40"/>
                  </a:cxn>
                  <a:cxn ang="0">
                    <a:pos x="44" y="32"/>
                  </a:cxn>
                </a:cxnLst>
                <a:rect l="0" t="0" r="r" b="b"/>
                <a:pathLst>
                  <a:path w="96" h="55">
                    <a:moveTo>
                      <a:pt x="46" y="3"/>
                    </a:moveTo>
                    <a:cubicBezTo>
                      <a:pt x="19" y="6"/>
                      <a:pt x="0" y="32"/>
                      <a:pt x="0" y="32"/>
                    </a:cubicBezTo>
                    <a:cubicBezTo>
                      <a:pt x="0" y="32"/>
                      <a:pt x="24" y="55"/>
                      <a:pt x="51" y="52"/>
                    </a:cubicBezTo>
                    <a:cubicBezTo>
                      <a:pt x="77" y="49"/>
                      <a:pt x="96" y="23"/>
                      <a:pt x="96" y="23"/>
                    </a:cubicBezTo>
                    <a:cubicBezTo>
                      <a:pt x="96" y="23"/>
                      <a:pt x="72" y="0"/>
                      <a:pt x="46" y="3"/>
                    </a:cubicBezTo>
                    <a:moveTo>
                      <a:pt x="44" y="32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2" y="26"/>
                      <a:pt x="51" y="27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1" y="28"/>
                      <a:pt x="53" y="29"/>
                      <a:pt x="55" y="29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44" y="32"/>
                      <a:pt x="44" y="32"/>
                      <a:pt x="44" y="3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îsļîḑe"/>
              <p:cNvSpPr/>
              <p:nvPr/>
            </p:nvSpPr>
            <p:spPr bwMode="auto">
              <a:xfrm>
                <a:off x="4113213" y="2247901"/>
                <a:ext cx="114300" cy="74613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0" y="13"/>
                  </a:cxn>
                  <a:cxn ang="0">
                    <a:pos x="29" y="39"/>
                  </a:cxn>
                  <a:cxn ang="0">
                    <a:pos x="66" y="30"/>
                  </a:cxn>
                  <a:cxn ang="0">
                    <a:pos x="37" y="5"/>
                  </a:cxn>
                  <a:cxn ang="0">
                    <a:pos x="46" y="20"/>
                  </a:cxn>
                  <a:cxn ang="0">
                    <a:pos x="36" y="27"/>
                  </a:cxn>
                  <a:cxn ang="0">
                    <a:pos x="36" y="30"/>
                  </a:cxn>
                  <a:cxn ang="0">
                    <a:pos x="33" y="30"/>
                  </a:cxn>
                  <a:cxn ang="0">
                    <a:pos x="34" y="27"/>
                  </a:cxn>
                  <a:cxn ang="0">
                    <a:pos x="33" y="27"/>
                  </a:cxn>
                  <a:cxn ang="0">
                    <a:pos x="32" y="27"/>
                  </a:cxn>
                  <a:cxn ang="0">
                    <a:pos x="31" y="29"/>
                  </a:cxn>
                  <a:cxn ang="0">
                    <a:pos x="29" y="29"/>
                  </a:cxn>
                  <a:cxn ang="0">
                    <a:pos x="29" y="26"/>
                  </a:cxn>
                  <a:cxn ang="0">
                    <a:pos x="23" y="15"/>
                  </a:cxn>
                  <a:cxn ang="0">
                    <a:pos x="24" y="12"/>
                  </a:cxn>
                  <a:cxn ang="0">
                    <a:pos x="28" y="13"/>
                  </a:cxn>
                  <a:cxn ang="0">
                    <a:pos x="27" y="15"/>
                  </a:cxn>
                  <a:cxn ang="0">
                    <a:pos x="30" y="21"/>
                  </a:cxn>
                  <a:cxn ang="0">
                    <a:pos x="32" y="13"/>
                  </a:cxn>
                  <a:cxn ang="0">
                    <a:pos x="34" y="14"/>
                  </a:cxn>
                  <a:cxn ang="0">
                    <a:pos x="33" y="22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6" y="14"/>
                  </a:cxn>
                  <a:cxn ang="0">
                    <a:pos x="39" y="15"/>
                  </a:cxn>
                  <a:cxn ang="0">
                    <a:pos x="37" y="23"/>
                  </a:cxn>
                  <a:cxn ang="0">
                    <a:pos x="42" y="18"/>
                  </a:cxn>
                  <a:cxn ang="0">
                    <a:pos x="42" y="16"/>
                  </a:cxn>
                  <a:cxn ang="0">
                    <a:pos x="47" y="16"/>
                  </a:cxn>
                  <a:cxn ang="0">
                    <a:pos x="46" y="20"/>
                  </a:cxn>
                </a:cxnLst>
                <a:rect l="0" t="0" r="r" b="b"/>
                <a:pathLst>
                  <a:path w="66" h="43">
                    <a:moveTo>
                      <a:pt x="37" y="5"/>
                    </a:moveTo>
                    <a:cubicBezTo>
                      <a:pt x="19" y="0"/>
                      <a:pt x="0" y="13"/>
                      <a:pt x="0" y="13"/>
                    </a:cubicBezTo>
                    <a:cubicBezTo>
                      <a:pt x="0" y="13"/>
                      <a:pt x="11" y="34"/>
                      <a:pt x="29" y="39"/>
                    </a:cubicBezTo>
                    <a:cubicBezTo>
                      <a:pt x="47" y="43"/>
                      <a:pt x="66" y="30"/>
                      <a:pt x="66" y="30"/>
                    </a:cubicBezTo>
                    <a:cubicBezTo>
                      <a:pt x="66" y="30"/>
                      <a:pt x="56" y="9"/>
                      <a:pt x="37" y="5"/>
                    </a:cubicBezTo>
                    <a:moveTo>
                      <a:pt x="46" y="20"/>
                    </a:moveTo>
                    <a:cubicBezTo>
                      <a:pt x="45" y="25"/>
                      <a:pt x="41" y="27"/>
                      <a:pt x="36" y="27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2" y="27"/>
                      <a:pt x="32" y="27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4" y="23"/>
                      <a:pt x="22" y="19"/>
                      <a:pt x="23" y="15"/>
                    </a:cubicBezTo>
                    <a:cubicBezTo>
                      <a:pt x="23" y="13"/>
                      <a:pt x="23" y="13"/>
                      <a:pt x="24" y="1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7" y="14"/>
                      <a:pt x="27" y="15"/>
                    </a:cubicBezTo>
                    <a:cubicBezTo>
                      <a:pt x="27" y="18"/>
                      <a:pt x="28" y="20"/>
                      <a:pt x="30" y="21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40" y="22"/>
                      <a:pt x="42" y="21"/>
                      <a:pt x="42" y="18"/>
                    </a:cubicBezTo>
                    <a:cubicBezTo>
                      <a:pt x="42" y="17"/>
                      <a:pt x="42" y="16"/>
                      <a:pt x="42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7"/>
                      <a:pt x="47" y="18"/>
                      <a:pt x="46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îṥļïḓê"/>
              <p:cNvSpPr/>
              <p:nvPr/>
            </p:nvSpPr>
            <p:spPr bwMode="auto">
              <a:xfrm>
                <a:off x="4183063" y="2125663"/>
                <a:ext cx="123825" cy="136525"/>
              </a:xfrm>
              <a:custGeom>
                <a:avLst/>
                <a:gdLst/>
                <a:ahLst/>
                <a:cxnLst>
                  <a:cxn ang="0">
                    <a:pos x="56" y="26"/>
                  </a:cxn>
                  <a:cxn ang="0">
                    <a:pos x="8" y="0"/>
                  </a:cxn>
                  <a:cxn ang="0">
                    <a:pos x="15" y="54"/>
                  </a:cxn>
                  <a:cxn ang="0">
                    <a:pos x="62" y="79"/>
                  </a:cxn>
                  <a:cxn ang="0">
                    <a:pos x="56" y="26"/>
                  </a:cxn>
                  <a:cxn ang="0">
                    <a:pos x="50" y="54"/>
                  </a:cxn>
                  <a:cxn ang="0">
                    <a:pos x="46" y="57"/>
                  </a:cxn>
                  <a:cxn ang="0">
                    <a:pos x="43" y="53"/>
                  </a:cxn>
                  <a:cxn ang="0">
                    <a:pos x="35" y="56"/>
                  </a:cxn>
                  <a:cxn ang="0">
                    <a:pos x="33" y="50"/>
                  </a:cxn>
                  <a:cxn ang="0">
                    <a:pos x="41" y="47"/>
                  </a:cxn>
                  <a:cxn ang="0">
                    <a:pos x="43" y="42"/>
                  </a:cxn>
                  <a:cxn ang="0">
                    <a:pos x="36" y="41"/>
                  </a:cxn>
                  <a:cxn ang="0">
                    <a:pos x="23" y="39"/>
                  </a:cxn>
                  <a:cxn ang="0">
                    <a:pos x="25" y="26"/>
                  </a:cxn>
                  <a:cxn ang="0">
                    <a:pos x="22" y="22"/>
                  </a:cxn>
                  <a:cxn ang="0">
                    <a:pos x="26" y="20"/>
                  </a:cxn>
                  <a:cxn ang="0">
                    <a:pos x="29" y="23"/>
                  </a:cxn>
                  <a:cxn ang="0">
                    <a:pos x="36" y="20"/>
                  </a:cxn>
                  <a:cxn ang="0">
                    <a:pos x="38" y="26"/>
                  </a:cxn>
                  <a:cxn ang="0">
                    <a:pos x="31" y="29"/>
                  </a:cxn>
                  <a:cxn ang="0">
                    <a:pos x="29" y="34"/>
                  </a:cxn>
                  <a:cxn ang="0">
                    <a:pos x="37" y="34"/>
                  </a:cxn>
                  <a:cxn ang="0">
                    <a:pos x="49" y="37"/>
                  </a:cxn>
                  <a:cxn ang="0">
                    <a:pos x="47" y="50"/>
                  </a:cxn>
                  <a:cxn ang="0">
                    <a:pos x="50" y="54"/>
                  </a:cxn>
                </a:cxnLst>
                <a:rect l="0" t="0" r="r" b="b"/>
                <a:pathLst>
                  <a:path w="71" h="79">
                    <a:moveTo>
                      <a:pt x="56" y="26"/>
                    </a:moveTo>
                    <a:cubicBezTo>
                      <a:pt x="41" y="4"/>
                      <a:pt x="8" y="0"/>
                      <a:pt x="8" y="0"/>
                    </a:cubicBezTo>
                    <a:cubicBezTo>
                      <a:pt x="8" y="0"/>
                      <a:pt x="0" y="32"/>
                      <a:pt x="15" y="54"/>
                    </a:cubicBezTo>
                    <a:cubicBezTo>
                      <a:pt x="30" y="76"/>
                      <a:pt x="62" y="79"/>
                      <a:pt x="62" y="79"/>
                    </a:cubicBezTo>
                    <a:cubicBezTo>
                      <a:pt x="62" y="79"/>
                      <a:pt x="71" y="48"/>
                      <a:pt x="56" y="26"/>
                    </a:cubicBezTo>
                    <a:moveTo>
                      <a:pt x="50" y="54"/>
                    </a:moveTo>
                    <a:cubicBezTo>
                      <a:pt x="46" y="57"/>
                      <a:pt x="46" y="57"/>
                      <a:pt x="46" y="57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0" y="54"/>
                      <a:pt x="37" y="56"/>
                      <a:pt x="35" y="56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5" y="50"/>
                      <a:pt x="38" y="49"/>
                      <a:pt x="41" y="47"/>
                    </a:cubicBezTo>
                    <a:cubicBezTo>
                      <a:pt x="43" y="45"/>
                      <a:pt x="44" y="43"/>
                      <a:pt x="43" y="42"/>
                    </a:cubicBezTo>
                    <a:cubicBezTo>
                      <a:pt x="42" y="40"/>
                      <a:pt x="40" y="40"/>
                      <a:pt x="36" y="41"/>
                    </a:cubicBezTo>
                    <a:cubicBezTo>
                      <a:pt x="31" y="43"/>
                      <a:pt x="26" y="43"/>
                      <a:pt x="23" y="39"/>
                    </a:cubicBezTo>
                    <a:cubicBezTo>
                      <a:pt x="21" y="35"/>
                      <a:pt x="21" y="30"/>
                      <a:pt x="25" y="26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2" y="21"/>
                      <a:pt x="34" y="21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7" y="26"/>
                      <a:pt x="34" y="27"/>
                      <a:pt x="31" y="29"/>
                    </a:cubicBezTo>
                    <a:cubicBezTo>
                      <a:pt x="28" y="31"/>
                      <a:pt x="28" y="32"/>
                      <a:pt x="29" y="34"/>
                    </a:cubicBezTo>
                    <a:cubicBezTo>
                      <a:pt x="30" y="35"/>
                      <a:pt x="32" y="35"/>
                      <a:pt x="37" y="34"/>
                    </a:cubicBezTo>
                    <a:cubicBezTo>
                      <a:pt x="43" y="32"/>
                      <a:pt x="46" y="33"/>
                      <a:pt x="49" y="37"/>
                    </a:cubicBezTo>
                    <a:cubicBezTo>
                      <a:pt x="52" y="40"/>
                      <a:pt x="51" y="45"/>
                      <a:pt x="47" y="50"/>
                    </a:cubicBezTo>
                    <a:cubicBezTo>
                      <a:pt x="50" y="54"/>
                      <a:pt x="50" y="54"/>
                      <a:pt x="50" y="5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îṩḻíďé"/>
              <p:cNvSpPr/>
              <p:nvPr/>
            </p:nvSpPr>
            <p:spPr bwMode="auto">
              <a:xfrm>
                <a:off x="4371976" y="2193926"/>
                <a:ext cx="95250" cy="90488"/>
              </a:xfrm>
              <a:custGeom>
                <a:avLst/>
                <a:gdLst/>
                <a:ahLst/>
                <a:cxnLst>
                  <a:cxn ang="0">
                    <a:pos x="17" y="11"/>
                  </a:cxn>
                  <a:cxn ang="0">
                    <a:pos x="0" y="47"/>
                  </a:cxn>
                  <a:cxn ang="0">
                    <a:pos x="38" y="40"/>
                  </a:cxn>
                  <a:cxn ang="0">
                    <a:pos x="55" y="5"/>
                  </a:cxn>
                  <a:cxn ang="0">
                    <a:pos x="17" y="11"/>
                  </a:cxn>
                  <a:cxn ang="0">
                    <a:pos x="36" y="26"/>
                  </a:cxn>
                  <a:cxn ang="0">
                    <a:pos x="33" y="21"/>
                  </a:cxn>
                  <a:cxn ang="0">
                    <a:pos x="30" y="20"/>
                  </a:cxn>
                  <a:cxn ang="0">
                    <a:pos x="31" y="26"/>
                  </a:cxn>
                  <a:cxn ang="0">
                    <a:pos x="30" y="35"/>
                  </a:cxn>
                  <a:cxn ang="0">
                    <a:pos x="21" y="35"/>
                  </a:cxn>
                  <a:cxn ang="0">
                    <a:pos x="18" y="38"/>
                  </a:cxn>
                  <a:cxn ang="0">
                    <a:pos x="15" y="36"/>
                  </a:cxn>
                  <a:cxn ang="0">
                    <a:pos x="18" y="33"/>
                  </a:cxn>
                  <a:cxn ang="0">
                    <a:pos x="14" y="28"/>
                  </a:cxn>
                  <a:cxn ang="0">
                    <a:pos x="18" y="25"/>
                  </a:cxn>
                  <a:cxn ang="0">
                    <a:pos x="22" y="31"/>
                  </a:cxn>
                  <a:cxn ang="0">
                    <a:pos x="26" y="32"/>
                  </a:cxn>
                  <a:cxn ang="0">
                    <a:pos x="25" y="26"/>
                  </a:cxn>
                  <a:cxn ang="0">
                    <a:pos x="25" y="17"/>
                  </a:cxn>
                  <a:cxn ang="0">
                    <a:pos x="34" y="17"/>
                  </a:cxn>
                  <a:cxn ang="0">
                    <a:pos x="37" y="14"/>
                  </a:cxn>
                  <a:cxn ang="0">
                    <a:pos x="39" y="17"/>
                  </a:cxn>
                  <a:cxn ang="0">
                    <a:pos x="37" y="19"/>
                  </a:cxn>
                  <a:cxn ang="0">
                    <a:pos x="40" y="24"/>
                  </a:cxn>
                  <a:cxn ang="0">
                    <a:pos x="36" y="26"/>
                  </a:cxn>
                </a:cxnLst>
                <a:rect l="0" t="0" r="r" b="b"/>
                <a:pathLst>
                  <a:path w="55" h="52">
                    <a:moveTo>
                      <a:pt x="17" y="11"/>
                    </a:moveTo>
                    <a:cubicBezTo>
                      <a:pt x="2" y="23"/>
                      <a:pt x="0" y="47"/>
                      <a:pt x="0" y="47"/>
                    </a:cubicBezTo>
                    <a:cubicBezTo>
                      <a:pt x="0" y="47"/>
                      <a:pt x="23" y="52"/>
                      <a:pt x="38" y="40"/>
                    </a:cubicBezTo>
                    <a:cubicBezTo>
                      <a:pt x="54" y="28"/>
                      <a:pt x="55" y="5"/>
                      <a:pt x="55" y="5"/>
                    </a:cubicBezTo>
                    <a:cubicBezTo>
                      <a:pt x="55" y="5"/>
                      <a:pt x="32" y="0"/>
                      <a:pt x="17" y="11"/>
                    </a:cubicBezTo>
                    <a:moveTo>
                      <a:pt x="36" y="26"/>
                    </a:moveTo>
                    <a:cubicBezTo>
                      <a:pt x="36" y="25"/>
                      <a:pt x="35" y="23"/>
                      <a:pt x="33" y="21"/>
                    </a:cubicBezTo>
                    <a:cubicBezTo>
                      <a:pt x="32" y="20"/>
                      <a:pt x="30" y="20"/>
                      <a:pt x="30" y="20"/>
                    </a:cubicBezTo>
                    <a:cubicBezTo>
                      <a:pt x="29" y="21"/>
                      <a:pt x="29" y="23"/>
                      <a:pt x="31" y="26"/>
                    </a:cubicBezTo>
                    <a:cubicBezTo>
                      <a:pt x="33" y="30"/>
                      <a:pt x="32" y="33"/>
                      <a:pt x="30" y="35"/>
                    </a:cubicBezTo>
                    <a:cubicBezTo>
                      <a:pt x="28" y="38"/>
                      <a:pt x="24" y="38"/>
                      <a:pt x="21" y="35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6" y="31"/>
                      <a:pt x="15" y="29"/>
                      <a:pt x="14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7"/>
                      <a:pt x="20" y="29"/>
                      <a:pt x="22" y="31"/>
                    </a:cubicBezTo>
                    <a:cubicBezTo>
                      <a:pt x="23" y="32"/>
                      <a:pt x="25" y="33"/>
                      <a:pt x="26" y="32"/>
                    </a:cubicBezTo>
                    <a:cubicBezTo>
                      <a:pt x="27" y="31"/>
                      <a:pt x="26" y="29"/>
                      <a:pt x="25" y="26"/>
                    </a:cubicBezTo>
                    <a:cubicBezTo>
                      <a:pt x="23" y="23"/>
                      <a:pt x="23" y="20"/>
                      <a:pt x="25" y="17"/>
                    </a:cubicBezTo>
                    <a:cubicBezTo>
                      <a:pt x="27" y="15"/>
                      <a:pt x="31" y="14"/>
                      <a:pt x="34" y="1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9" y="21"/>
                      <a:pt x="40" y="22"/>
                      <a:pt x="40" y="24"/>
                    </a:cubicBezTo>
                    <a:cubicBezTo>
                      <a:pt x="36" y="26"/>
                      <a:pt x="36" y="26"/>
                      <a:pt x="36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íSļidé"/>
              <p:cNvSpPr/>
              <p:nvPr/>
            </p:nvSpPr>
            <p:spPr bwMode="auto">
              <a:xfrm>
                <a:off x="4132263" y="2324101"/>
                <a:ext cx="133350" cy="8572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33"/>
                  </a:cxn>
                  <a:cxn ang="0">
                    <a:pos x="43" y="44"/>
                  </a:cxn>
                  <a:cxn ang="0">
                    <a:pos x="77" y="16"/>
                  </a:cxn>
                  <a:cxn ang="0">
                    <a:pos x="34" y="5"/>
                  </a:cxn>
                  <a:cxn ang="0">
                    <a:pos x="52" y="30"/>
                  </a:cxn>
                  <a:cxn ang="0">
                    <a:pos x="47" y="31"/>
                  </a:cxn>
                  <a:cxn ang="0">
                    <a:pos x="46" y="23"/>
                  </a:cxn>
                  <a:cxn ang="0">
                    <a:pos x="42" y="20"/>
                  </a:cxn>
                  <a:cxn ang="0">
                    <a:pos x="40" y="26"/>
                  </a:cxn>
                  <a:cxn ang="0">
                    <a:pos x="35" y="36"/>
                  </a:cxn>
                  <a:cxn ang="0">
                    <a:pos x="25" y="32"/>
                  </a:cxn>
                  <a:cxn ang="0">
                    <a:pos x="21" y="33"/>
                  </a:cxn>
                  <a:cxn ang="0">
                    <a:pos x="19" y="29"/>
                  </a:cxn>
                  <a:cxn ang="0">
                    <a:pos x="23" y="28"/>
                  </a:cxn>
                  <a:cxn ang="0">
                    <a:pos x="22" y="21"/>
                  </a:cxn>
                  <a:cxn ang="0">
                    <a:pos x="28" y="21"/>
                  </a:cxn>
                  <a:cxn ang="0">
                    <a:pos x="28" y="27"/>
                  </a:cxn>
                  <a:cxn ang="0">
                    <a:pos x="32" y="30"/>
                  </a:cxn>
                  <a:cxn ang="0">
                    <a:pos x="34" y="24"/>
                  </a:cxn>
                  <a:cxn ang="0">
                    <a:pos x="39" y="14"/>
                  </a:cxn>
                  <a:cxn ang="0">
                    <a:pos x="50" y="18"/>
                  </a:cxn>
                  <a:cxn ang="0">
                    <a:pos x="54" y="17"/>
                  </a:cxn>
                  <a:cxn ang="0">
                    <a:pos x="56" y="21"/>
                  </a:cxn>
                  <a:cxn ang="0">
                    <a:pos x="52" y="22"/>
                  </a:cxn>
                  <a:cxn ang="0">
                    <a:pos x="52" y="30"/>
                  </a:cxn>
                </a:cxnLst>
                <a:rect l="0" t="0" r="r" b="b"/>
                <a:pathLst>
                  <a:path w="77" h="49">
                    <a:moveTo>
                      <a:pt x="34" y="5"/>
                    </a:moveTo>
                    <a:cubicBezTo>
                      <a:pt x="13" y="10"/>
                      <a:pt x="0" y="33"/>
                      <a:pt x="0" y="33"/>
                    </a:cubicBezTo>
                    <a:cubicBezTo>
                      <a:pt x="0" y="33"/>
                      <a:pt x="22" y="49"/>
                      <a:pt x="43" y="44"/>
                    </a:cubicBezTo>
                    <a:cubicBezTo>
                      <a:pt x="64" y="39"/>
                      <a:pt x="77" y="16"/>
                      <a:pt x="77" y="16"/>
                    </a:cubicBezTo>
                    <a:cubicBezTo>
                      <a:pt x="77" y="16"/>
                      <a:pt x="55" y="0"/>
                      <a:pt x="34" y="5"/>
                    </a:cubicBezTo>
                    <a:moveTo>
                      <a:pt x="52" y="30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29"/>
                      <a:pt x="47" y="26"/>
                      <a:pt x="46" y="23"/>
                    </a:cubicBezTo>
                    <a:cubicBezTo>
                      <a:pt x="45" y="21"/>
                      <a:pt x="44" y="19"/>
                      <a:pt x="42" y="20"/>
                    </a:cubicBezTo>
                    <a:cubicBezTo>
                      <a:pt x="41" y="21"/>
                      <a:pt x="40" y="22"/>
                      <a:pt x="40" y="26"/>
                    </a:cubicBezTo>
                    <a:cubicBezTo>
                      <a:pt x="40" y="31"/>
                      <a:pt x="39" y="35"/>
                      <a:pt x="35" y="36"/>
                    </a:cubicBezTo>
                    <a:cubicBezTo>
                      <a:pt x="31" y="38"/>
                      <a:pt x="28" y="36"/>
                      <a:pt x="25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2" y="25"/>
                      <a:pt x="22" y="23"/>
                      <a:pt x="22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7" y="24"/>
                      <a:pt x="28" y="27"/>
                    </a:cubicBezTo>
                    <a:cubicBezTo>
                      <a:pt x="29" y="30"/>
                      <a:pt x="31" y="30"/>
                      <a:pt x="32" y="30"/>
                    </a:cubicBezTo>
                    <a:cubicBezTo>
                      <a:pt x="33" y="29"/>
                      <a:pt x="34" y="28"/>
                      <a:pt x="34" y="24"/>
                    </a:cubicBezTo>
                    <a:cubicBezTo>
                      <a:pt x="34" y="18"/>
                      <a:pt x="35" y="15"/>
                      <a:pt x="39" y="14"/>
                    </a:cubicBezTo>
                    <a:cubicBezTo>
                      <a:pt x="43" y="12"/>
                      <a:pt x="47" y="14"/>
                      <a:pt x="50" y="18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3" y="25"/>
                      <a:pt x="53" y="28"/>
                      <a:pt x="52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7" name="îsľiḍè"/>
            <p:cNvGrpSpPr/>
            <p:nvPr/>
          </p:nvGrpSpPr>
          <p:grpSpPr>
            <a:xfrm>
              <a:off x="6594727" y="2729636"/>
              <a:ext cx="518587" cy="425452"/>
              <a:chOff x="5102226" y="1265238"/>
              <a:chExt cx="388938" cy="319088"/>
            </a:xfrm>
            <a:solidFill>
              <a:schemeClr val="bg1"/>
            </a:solidFill>
          </p:grpSpPr>
          <p:sp>
            <p:nvSpPr>
              <p:cNvPr id="140" name="iṡḻíḑé"/>
              <p:cNvSpPr/>
              <p:nvPr/>
            </p:nvSpPr>
            <p:spPr bwMode="auto">
              <a:xfrm>
                <a:off x="5238751" y="1381126"/>
                <a:ext cx="34925" cy="109538"/>
              </a:xfrm>
              <a:custGeom>
                <a:avLst/>
                <a:gdLst/>
                <a:ahLst/>
                <a:cxnLst>
                  <a:cxn ang="0">
                    <a:pos x="6" y="63"/>
                  </a:cxn>
                  <a:cxn ang="0">
                    <a:pos x="4" y="62"/>
                  </a:cxn>
                  <a:cxn ang="0">
                    <a:pos x="1" y="55"/>
                  </a:cxn>
                  <a:cxn ang="0">
                    <a:pos x="10" y="32"/>
                  </a:cxn>
                  <a:cxn ang="0">
                    <a:pos x="8" y="6"/>
                  </a:cxn>
                  <a:cxn ang="0">
                    <a:pos x="13" y="0"/>
                  </a:cxn>
                  <a:cxn ang="0">
                    <a:pos x="19" y="5"/>
                  </a:cxn>
                  <a:cxn ang="0">
                    <a:pos x="21" y="32"/>
                  </a:cxn>
                  <a:cxn ang="0">
                    <a:pos x="21" y="34"/>
                  </a:cxn>
                  <a:cxn ang="0">
                    <a:pos x="12" y="59"/>
                  </a:cxn>
                  <a:cxn ang="0">
                    <a:pos x="6" y="63"/>
                  </a:cxn>
                </a:cxnLst>
                <a:rect l="0" t="0" r="r" b="b"/>
                <a:pathLst>
                  <a:path w="21" h="63">
                    <a:moveTo>
                      <a:pt x="6" y="63"/>
                    </a:moveTo>
                    <a:cubicBezTo>
                      <a:pt x="6" y="63"/>
                      <a:pt x="5" y="63"/>
                      <a:pt x="4" y="62"/>
                    </a:cubicBezTo>
                    <a:cubicBezTo>
                      <a:pt x="1" y="61"/>
                      <a:pt x="0" y="58"/>
                      <a:pt x="1" y="55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3"/>
                      <a:pt x="10" y="0"/>
                      <a:pt x="13" y="0"/>
                    </a:cubicBezTo>
                    <a:cubicBezTo>
                      <a:pt x="16" y="0"/>
                      <a:pt x="19" y="2"/>
                      <a:pt x="19" y="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1" y="61"/>
                      <a:pt x="9" y="63"/>
                      <a:pt x="6" y="6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îṩľiḍè"/>
              <p:cNvSpPr/>
              <p:nvPr/>
            </p:nvSpPr>
            <p:spPr bwMode="auto">
              <a:xfrm>
                <a:off x="5202238" y="1319213"/>
                <a:ext cx="157163" cy="698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69" y="15"/>
                  </a:cxn>
                  <a:cxn ang="0">
                    <a:pos x="58" y="2"/>
                  </a:cxn>
                  <a:cxn ang="0">
                    <a:pos x="57" y="1"/>
                  </a:cxn>
                  <a:cxn ang="0">
                    <a:pos x="46" y="25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2" y="16"/>
                  </a:cxn>
                  <a:cxn ang="0">
                    <a:pos x="3" y="24"/>
                  </a:cxn>
                  <a:cxn ang="0">
                    <a:pos x="6" y="25"/>
                  </a:cxn>
                  <a:cxn ang="0">
                    <a:pos x="11" y="23"/>
                  </a:cxn>
                  <a:cxn ang="0">
                    <a:pos x="21" y="11"/>
                  </a:cxn>
                  <a:cxn ang="0">
                    <a:pos x="33" y="11"/>
                  </a:cxn>
                  <a:cxn ang="0">
                    <a:pos x="24" y="40"/>
                  </a:cxn>
                  <a:cxn ang="0">
                    <a:pos x="51" y="40"/>
                  </a:cxn>
                  <a:cxn ang="0">
                    <a:pos x="58" y="20"/>
                  </a:cxn>
                  <a:cxn ang="0">
                    <a:pos x="62" y="25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85" y="27"/>
                  </a:cxn>
                  <a:cxn ang="0">
                    <a:pos x="91" y="21"/>
                  </a:cxn>
                  <a:cxn ang="0">
                    <a:pos x="85" y="15"/>
                  </a:cxn>
                </a:cxnLst>
                <a:rect l="0" t="0" r="r" b="b"/>
                <a:pathLst>
                  <a:path w="91" h="40">
                    <a:moveTo>
                      <a:pt x="85" y="15"/>
                    </a:moveTo>
                    <a:cubicBezTo>
                      <a:pt x="69" y="15"/>
                      <a:pt x="69" y="15"/>
                      <a:pt x="69" y="15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0"/>
                      <a:pt x="14" y="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8"/>
                      <a:pt x="0" y="22"/>
                      <a:pt x="3" y="24"/>
                    </a:cubicBezTo>
                    <a:cubicBezTo>
                      <a:pt x="4" y="25"/>
                      <a:pt x="5" y="25"/>
                      <a:pt x="6" y="25"/>
                    </a:cubicBezTo>
                    <a:cubicBezTo>
                      <a:pt x="8" y="25"/>
                      <a:pt x="10" y="25"/>
                      <a:pt x="11" y="23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3" y="26"/>
                      <a:pt x="65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8" y="27"/>
                      <a:pt x="91" y="24"/>
                      <a:pt x="91" y="21"/>
                    </a:cubicBezTo>
                    <a:cubicBezTo>
                      <a:pt x="91" y="18"/>
                      <a:pt x="88" y="15"/>
                      <a:pt x="85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ïSľídè"/>
              <p:cNvSpPr/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íṣlïḓe"/>
              <p:cNvSpPr/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îṡḻidé"/>
              <p:cNvSpPr/>
              <p:nvPr/>
            </p:nvSpPr>
            <p:spPr bwMode="auto">
              <a:xfrm>
                <a:off x="5283201" y="1323976"/>
                <a:ext cx="12700" cy="7938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6" y="1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1"/>
                      <a:pt x="7" y="1"/>
                      <a:pt x="6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ïṡḻïḍe"/>
              <p:cNvSpPr/>
              <p:nvPr/>
            </p:nvSpPr>
            <p:spPr bwMode="auto">
              <a:xfrm>
                <a:off x="5273676" y="1271588"/>
                <a:ext cx="39688" cy="47625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10" y="27"/>
                  </a:cxn>
                  <a:cxn ang="0">
                    <a:pos x="1" y="13"/>
                  </a:cxn>
                  <a:cxn ang="0">
                    <a:pos x="12" y="1"/>
                  </a:cxn>
                  <a:cxn ang="0">
                    <a:pos x="21" y="15"/>
                  </a:cxn>
                </a:cxnLst>
                <a:rect l="0" t="0" r="r" b="b"/>
                <a:pathLst>
                  <a:path w="22" h="28">
                    <a:moveTo>
                      <a:pt x="21" y="15"/>
                    </a:moveTo>
                    <a:cubicBezTo>
                      <a:pt x="20" y="22"/>
                      <a:pt x="13" y="28"/>
                      <a:pt x="10" y="27"/>
                    </a:cubicBezTo>
                    <a:cubicBezTo>
                      <a:pt x="6" y="27"/>
                      <a:pt x="0" y="20"/>
                      <a:pt x="1" y="13"/>
                    </a:cubicBezTo>
                    <a:cubicBezTo>
                      <a:pt x="2" y="6"/>
                      <a:pt x="4" y="0"/>
                      <a:pt x="12" y="1"/>
                    </a:cubicBezTo>
                    <a:cubicBezTo>
                      <a:pt x="21" y="2"/>
                      <a:pt x="22" y="8"/>
                      <a:pt x="21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íṡḻïḋè"/>
              <p:cNvSpPr/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íṩḻîḑê"/>
              <p:cNvSpPr/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í$ḻiďé"/>
              <p:cNvSpPr/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ļîḓe"/>
              <p:cNvSpPr/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ṡľïḋe"/>
              <p:cNvSpPr/>
              <p:nvPr/>
            </p:nvSpPr>
            <p:spPr bwMode="auto">
              <a:xfrm>
                <a:off x="5159376" y="1360488"/>
                <a:ext cx="71438" cy="57150"/>
              </a:xfrm>
              <a:custGeom>
                <a:avLst/>
                <a:gdLst/>
                <a:ahLst/>
                <a:cxnLst>
                  <a:cxn ang="0">
                    <a:pos x="35" y="30"/>
                  </a:cxn>
                  <a:cxn ang="0">
                    <a:pos x="29" y="32"/>
                  </a:cxn>
                  <a:cxn ang="0">
                    <a:pos x="3" y="22"/>
                  </a:cxn>
                  <a:cxn ang="0">
                    <a:pos x="0" y="17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38" y="11"/>
                  </a:cxn>
                  <a:cxn ang="0">
                    <a:pos x="40" y="16"/>
                  </a:cxn>
                  <a:cxn ang="0">
                    <a:pos x="35" y="30"/>
                  </a:cxn>
                </a:cxnLst>
                <a:rect l="0" t="0" r="r" b="b"/>
                <a:pathLst>
                  <a:path w="41" h="33">
                    <a:moveTo>
                      <a:pt x="35" y="30"/>
                    </a:moveTo>
                    <a:cubicBezTo>
                      <a:pt x="34" y="32"/>
                      <a:pt x="31" y="33"/>
                      <a:pt x="29" y="3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0" y="12"/>
                      <a:pt x="41" y="14"/>
                      <a:pt x="40" y="16"/>
                    </a:cubicBezTo>
                    <a:cubicBezTo>
                      <a:pt x="35" y="30"/>
                      <a:pt x="35" y="30"/>
                      <a:pt x="35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íšļiďé"/>
              <p:cNvSpPr/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íṥľïḑè"/>
              <p:cNvSpPr/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íSḷiďê"/>
              <p:cNvSpPr/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îṧļíḍè"/>
              <p:cNvSpPr/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îṣḷïdê"/>
              <p:cNvSpPr/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ṩlïḋé"/>
              <p:cNvSpPr/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íslíḑè"/>
              <p:cNvSpPr/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iŝļíḍé"/>
              <p:cNvSpPr/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ṧľîḋé"/>
              <p:cNvSpPr/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îSľiḑè"/>
              <p:cNvSpPr/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ľíďe"/>
              <p:cNvSpPr/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iṡḻiḓé"/>
              <p:cNvSpPr/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îś1idé"/>
              <p:cNvSpPr/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$liḍe"/>
              <p:cNvSpPr/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íṩ1îḍe"/>
              <p:cNvSpPr/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ísļïḍê"/>
              <p:cNvSpPr/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ïŝḻîḋe"/>
              <p:cNvSpPr/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ïṡ1ïďe"/>
              <p:cNvSpPr/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íśḻïḍè"/>
              <p:cNvSpPr/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išľídè"/>
              <p:cNvSpPr/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ïṩḻîḓé"/>
              <p:cNvSpPr/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iṣḻiḍè"/>
              <p:cNvSpPr/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ïś1iḋe"/>
              <p:cNvSpPr/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iṣļiḋe"/>
              <p:cNvSpPr/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8" name="iṩļiďè"/>
            <p:cNvSpPr/>
            <p:nvPr/>
          </p:nvSpPr>
          <p:spPr bwMode="auto">
            <a:xfrm>
              <a:off x="5375487" y="4124515"/>
              <a:ext cx="463551" cy="433917"/>
            </a:xfrm>
            <a:custGeom>
              <a:avLst/>
              <a:gdLst/>
              <a:ahLst/>
              <a:cxnLst>
                <a:cxn ang="0">
                  <a:pos x="87" y="43"/>
                </a:cxn>
                <a:cxn ang="0">
                  <a:pos x="75" y="28"/>
                </a:cxn>
                <a:cxn ang="0">
                  <a:pos x="60" y="14"/>
                </a:cxn>
                <a:cxn ang="0">
                  <a:pos x="41" y="19"/>
                </a:cxn>
                <a:cxn ang="0">
                  <a:pos x="23" y="26"/>
                </a:cxn>
                <a:cxn ang="0">
                  <a:pos x="6" y="36"/>
                </a:cxn>
                <a:cxn ang="0">
                  <a:pos x="6" y="56"/>
                </a:cxn>
                <a:cxn ang="0">
                  <a:pos x="8" y="76"/>
                </a:cxn>
                <a:cxn ang="0">
                  <a:pos x="14" y="95"/>
                </a:cxn>
                <a:cxn ang="0">
                  <a:pos x="33" y="100"/>
                </a:cxn>
                <a:cxn ang="0">
                  <a:pos x="52" y="103"/>
                </a:cxn>
                <a:cxn ang="0">
                  <a:pos x="72" y="102"/>
                </a:cxn>
                <a:cxn ang="0">
                  <a:pos x="82" y="85"/>
                </a:cxn>
                <a:cxn ang="0">
                  <a:pos x="90" y="67"/>
                </a:cxn>
                <a:cxn ang="0">
                  <a:pos x="53" y="99"/>
                </a:cxn>
                <a:cxn ang="0">
                  <a:pos x="40" y="74"/>
                </a:cxn>
                <a:cxn ang="0">
                  <a:pos x="12" y="76"/>
                </a:cxn>
                <a:cxn ang="0">
                  <a:pos x="40" y="47"/>
                </a:cxn>
                <a:cxn ang="0">
                  <a:pos x="53" y="22"/>
                </a:cxn>
                <a:cxn ang="0">
                  <a:pos x="43" y="71"/>
                </a:cxn>
                <a:cxn ang="0">
                  <a:pos x="37" y="60"/>
                </a:cxn>
                <a:cxn ang="0">
                  <a:pos x="55" y="48"/>
                </a:cxn>
                <a:cxn ang="0">
                  <a:pos x="54" y="70"/>
                </a:cxn>
                <a:cxn ang="0">
                  <a:pos x="84" y="76"/>
                </a:cxn>
                <a:cxn ang="0">
                  <a:pos x="48" y="49"/>
                </a:cxn>
                <a:cxn ang="0">
                  <a:pos x="48" y="67"/>
                </a:cxn>
                <a:cxn ang="0">
                  <a:pos x="113" y="12"/>
                </a:cxn>
                <a:cxn ang="0">
                  <a:pos x="111" y="5"/>
                </a:cxn>
                <a:cxn ang="0">
                  <a:pos x="104" y="3"/>
                </a:cxn>
                <a:cxn ang="0">
                  <a:pos x="97" y="2"/>
                </a:cxn>
                <a:cxn ang="0">
                  <a:pos x="90" y="2"/>
                </a:cxn>
                <a:cxn ang="0">
                  <a:pos x="86" y="8"/>
                </a:cxn>
                <a:cxn ang="0">
                  <a:pos x="84" y="15"/>
                </a:cxn>
                <a:cxn ang="0">
                  <a:pos x="82" y="22"/>
                </a:cxn>
                <a:cxn ang="0">
                  <a:pos x="87" y="27"/>
                </a:cxn>
                <a:cxn ang="0">
                  <a:pos x="93" y="32"/>
                </a:cxn>
                <a:cxn ang="0">
                  <a:pos x="99" y="35"/>
                </a:cxn>
                <a:cxn ang="0">
                  <a:pos x="105" y="32"/>
                </a:cxn>
                <a:cxn ang="0">
                  <a:pos x="111" y="27"/>
                </a:cxn>
                <a:cxn ang="0">
                  <a:pos x="116" y="22"/>
                </a:cxn>
                <a:cxn ang="0">
                  <a:pos x="101" y="32"/>
                </a:cxn>
                <a:cxn ang="0">
                  <a:pos x="96" y="22"/>
                </a:cxn>
                <a:cxn ang="0">
                  <a:pos x="93" y="18"/>
                </a:cxn>
                <a:cxn ang="0">
                  <a:pos x="96" y="13"/>
                </a:cxn>
                <a:cxn ang="0">
                  <a:pos x="101" y="3"/>
                </a:cxn>
                <a:cxn ang="0">
                  <a:pos x="97" y="21"/>
                </a:cxn>
                <a:cxn ang="0">
                  <a:pos x="95" y="17"/>
                </a:cxn>
                <a:cxn ang="0">
                  <a:pos x="102" y="13"/>
                </a:cxn>
                <a:cxn ang="0">
                  <a:pos x="101" y="21"/>
                </a:cxn>
                <a:cxn ang="0">
                  <a:pos x="112" y="23"/>
                </a:cxn>
                <a:cxn ang="0">
                  <a:pos x="99" y="13"/>
                </a:cxn>
                <a:cxn ang="0">
                  <a:pos x="99" y="20"/>
                </a:cxn>
              </a:cxnLst>
              <a:rect l="0" t="0" r="r" b="b"/>
              <a:pathLst>
                <a:path w="117" h="109">
                  <a:moveTo>
                    <a:pt x="90" y="56"/>
                  </a:moveTo>
                  <a:cubicBezTo>
                    <a:pt x="90" y="55"/>
                    <a:pt x="90" y="55"/>
                    <a:pt x="90" y="54"/>
                  </a:cubicBezTo>
                  <a:cubicBezTo>
                    <a:pt x="92" y="53"/>
                    <a:pt x="95" y="49"/>
                    <a:pt x="95" y="48"/>
                  </a:cubicBezTo>
                  <a:cubicBezTo>
                    <a:pt x="94" y="47"/>
                    <a:pt x="90" y="45"/>
                    <a:pt x="88" y="46"/>
                  </a:cubicBezTo>
                  <a:cubicBezTo>
                    <a:pt x="87" y="45"/>
                    <a:pt x="87" y="44"/>
                    <a:pt x="87" y="43"/>
                  </a:cubicBezTo>
                  <a:cubicBezTo>
                    <a:pt x="88" y="42"/>
                    <a:pt x="90" y="37"/>
                    <a:pt x="90" y="36"/>
                  </a:cubicBezTo>
                  <a:cubicBezTo>
                    <a:pt x="89" y="35"/>
                    <a:pt x="84" y="35"/>
                    <a:pt x="82" y="36"/>
                  </a:cubicBezTo>
                  <a:cubicBezTo>
                    <a:pt x="82" y="35"/>
                    <a:pt x="81" y="34"/>
                    <a:pt x="81" y="34"/>
                  </a:cubicBezTo>
                  <a:cubicBezTo>
                    <a:pt x="82" y="32"/>
                    <a:pt x="83" y="27"/>
                    <a:pt x="82" y="26"/>
                  </a:cubicBezTo>
                  <a:cubicBezTo>
                    <a:pt x="81" y="26"/>
                    <a:pt x="76" y="26"/>
                    <a:pt x="75" y="28"/>
                  </a:cubicBezTo>
                  <a:cubicBezTo>
                    <a:pt x="74" y="27"/>
                    <a:pt x="73" y="27"/>
                    <a:pt x="73" y="26"/>
                  </a:cubicBezTo>
                  <a:cubicBezTo>
                    <a:pt x="74" y="24"/>
                    <a:pt x="73" y="19"/>
                    <a:pt x="72" y="19"/>
                  </a:cubicBezTo>
                  <a:cubicBezTo>
                    <a:pt x="71" y="18"/>
                    <a:pt x="67" y="20"/>
                    <a:pt x="65" y="22"/>
                  </a:cubicBezTo>
                  <a:cubicBezTo>
                    <a:pt x="65" y="22"/>
                    <a:pt x="64" y="21"/>
                    <a:pt x="63" y="21"/>
                  </a:cubicBezTo>
                  <a:cubicBezTo>
                    <a:pt x="63" y="19"/>
                    <a:pt x="61" y="14"/>
                    <a:pt x="60" y="14"/>
                  </a:cubicBezTo>
                  <a:cubicBezTo>
                    <a:pt x="59" y="14"/>
                    <a:pt x="55" y="17"/>
                    <a:pt x="55" y="19"/>
                  </a:cubicBezTo>
                  <a:cubicBezTo>
                    <a:pt x="54" y="19"/>
                    <a:pt x="53" y="18"/>
                    <a:pt x="52" y="18"/>
                  </a:cubicBezTo>
                  <a:cubicBezTo>
                    <a:pt x="52" y="16"/>
                    <a:pt x="49" y="12"/>
                    <a:pt x="48" y="12"/>
                  </a:cubicBezTo>
                  <a:cubicBezTo>
                    <a:pt x="47" y="12"/>
                    <a:pt x="44" y="16"/>
                    <a:pt x="44" y="18"/>
                  </a:cubicBezTo>
                  <a:cubicBezTo>
                    <a:pt x="43" y="18"/>
                    <a:pt x="42" y="19"/>
                    <a:pt x="41" y="19"/>
                  </a:cubicBezTo>
                  <a:cubicBezTo>
                    <a:pt x="40" y="17"/>
                    <a:pt x="37" y="14"/>
                    <a:pt x="35" y="14"/>
                  </a:cubicBezTo>
                  <a:cubicBezTo>
                    <a:pt x="34" y="14"/>
                    <a:pt x="32" y="19"/>
                    <a:pt x="33" y="21"/>
                  </a:cubicBezTo>
                  <a:cubicBezTo>
                    <a:pt x="32" y="21"/>
                    <a:pt x="31" y="22"/>
                    <a:pt x="31" y="22"/>
                  </a:cubicBezTo>
                  <a:cubicBezTo>
                    <a:pt x="29" y="20"/>
                    <a:pt x="25" y="18"/>
                    <a:pt x="24" y="19"/>
                  </a:cubicBezTo>
                  <a:cubicBezTo>
                    <a:pt x="23" y="19"/>
                    <a:pt x="22" y="24"/>
                    <a:pt x="23" y="26"/>
                  </a:cubicBezTo>
                  <a:cubicBezTo>
                    <a:pt x="22" y="27"/>
                    <a:pt x="22" y="27"/>
                    <a:pt x="21" y="28"/>
                  </a:cubicBezTo>
                  <a:cubicBezTo>
                    <a:pt x="19" y="26"/>
                    <a:pt x="15" y="26"/>
                    <a:pt x="14" y="26"/>
                  </a:cubicBezTo>
                  <a:cubicBezTo>
                    <a:pt x="13" y="27"/>
                    <a:pt x="14" y="32"/>
                    <a:pt x="15" y="34"/>
                  </a:cubicBezTo>
                  <a:cubicBezTo>
                    <a:pt x="15" y="34"/>
                    <a:pt x="14" y="35"/>
                    <a:pt x="14" y="36"/>
                  </a:cubicBezTo>
                  <a:cubicBezTo>
                    <a:pt x="12" y="35"/>
                    <a:pt x="7" y="35"/>
                    <a:pt x="6" y="36"/>
                  </a:cubicBezTo>
                  <a:cubicBezTo>
                    <a:pt x="6" y="37"/>
                    <a:pt x="7" y="42"/>
                    <a:pt x="9" y="43"/>
                  </a:cubicBezTo>
                  <a:cubicBezTo>
                    <a:pt x="9" y="44"/>
                    <a:pt x="9" y="45"/>
                    <a:pt x="8" y="46"/>
                  </a:cubicBezTo>
                  <a:cubicBezTo>
                    <a:pt x="6" y="45"/>
                    <a:pt x="2" y="47"/>
                    <a:pt x="1" y="48"/>
                  </a:cubicBezTo>
                  <a:cubicBezTo>
                    <a:pt x="1" y="49"/>
                    <a:pt x="4" y="53"/>
                    <a:pt x="6" y="54"/>
                  </a:cubicBezTo>
                  <a:cubicBezTo>
                    <a:pt x="6" y="55"/>
                    <a:pt x="6" y="55"/>
                    <a:pt x="6" y="56"/>
                  </a:cubicBezTo>
                  <a:cubicBezTo>
                    <a:pt x="4" y="56"/>
                    <a:pt x="0" y="59"/>
                    <a:pt x="0" y="61"/>
                  </a:cubicBezTo>
                  <a:cubicBezTo>
                    <a:pt x="0" y="62"/>
                    <a:pt x="4" y="65"/>
                    <a:pt x="6" y="65"/>
                  </a:cubicBezTo>
                  <a:cubicBezTo>
                    <a:pt x="6" y="66"/>
                    <a:pt x="6" y="67"/>
                    <a:pt x="6" y="67"/>
                  </a:cubicBezTo>
                  <a:cubicBezTo>
                    <a:pt x="4" y="68"/>
                    <a:pt x="1" y="72"/>
                    <a:pt x="1" y="73"/>
                  </a:cubicBezTo>
                  <a:cubicBezTo>
                    <a:pt x="2" y="74"/>
                    <a:pt x="6" y="76"/>
                    <a:pt x="8" y="76"/>
                  </a:cubicBezTo>
                  <a:cubicBezTo>
                    <a:pt x="9" y="76"/>
                    <a:pt x="9" y="77"/>
                    <a:pt x="9" y="78"/>
                  </a:cubicBezTo>
                  <a:cubicBezTo>
                    <a:pt x="7" y="79"/>
                    <a:pt x="6" y="84"/>
                    <a:pt x="6" y="85"/>
                  </a:cubicBezTo>
                  <a:cubicBezTo>
                    <a:pt x="7" y="86"/>
                    <a:pt x="12" y="86"/>
                    <a:pt x="14" y="85"/>
                  </a:cubicBezTo>
                  <a:cubicBezTo>
                    <a:pt x="14" y="86"/>
                    <a:pt x="15" y="87"/>
                    <a:pt x="15" y="87"/>
                  </a:cubicBezTo>
                  <a:cubicBezTo>
                    <a:pt x="14" y="89"/>
                    <a:pt x="13" y="94"/>
                    <a:pt x="14" y="95"/>
                  </a:cubicBezTo>
                  <a:cubicBezTo>
                    <a:pt x="15" y="96"/>
                    <a:pt x="20" y="95"/>
                    <a:pt x="21" y="93"/>
                  </a:cubicBezTo>
                  <a:cubicBezTo>
                    <a:pt x="22" y="94"/>
                    <a:pt x="22" y="95"/>
                    <a:pt x="23" y="95"/>
                  </a:cubicBezTo>
                  <a:cubicBezTo>
                    <a:pt x="22" y="97"/>
                    <a:pt x="23" y="102"/>
                    <a:pt x="24" y="102"/>
                  </a:cubicBezTo>
                  <a:cubicBezTo>
                    <a:pt x="25" y="103"/>
                    <a:pt x="29" y="101"/>
                    <a:pt x="31" y="99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2" y="102"/>
                    <a:pt x="34" y="107"/>
                    <a:pt x="35" y="107"/>
                  </a:cubicBezTo>
                  <a:cubicBezTo>
                    <a:pt x="37" y="108"/>
                    <a:pt x="40" y="105"/>
                    <a:pt x="41" y="102"/>
                  </a:cubicBezTo>
                  <a:cubicBezTo>
                    <a:pt x="42" y="103"/>
                    <a:pt x="43" y="103"/>
                    <a:pt x="44" y="103"/>
                  </a:cubicBezTo>
                  <a:cubicBezTo>
                    <a:pt x="44" y="105"/>
                    <a:pt x="47" y="109"/>
                    <a:pt x="48" y="109"/>
                  </a:cubicBezTo>
                  <a:cubicBezTo>
                    <a:pt x="49" y="109"/>
                    <a:pt x="52" y="105"/>
                    <a:pt x="52" y="103"/>
                  </a:cubicBezTo>
                  <a:cubicBezTo>
                    <a:pt x="53" y="103"/>
                    <a:pt x="54" y="103"/>
                    <a:pt x="55" y="103"/>
                  </a:cubicBezTo>
                  <a:cubicBezTo>
                    <a:pt x="55" y="105"/>
                    <a:pt x="59" y="108"/>
                    <a:pt x="60" y="107"/>
                  </a:cubicBezTo>
                  <a:cubicBezTo>
                    <a:pt x="61" y="107"/>
                    <a:pt x="63" y="102"/>
                    <a:pt x="63" y="100"/>
                  </a:cubicBezTo>
                  <a:cubicBezTo>
                    <a:pt x="64" y="100"/>
                    <a:pt x="65" y="100"/>
                    <a:pt x="65" y="99"/>
                  </a:cubicBezTo>
                  <a:cubicBezTo>
                    <a:pt x="67" y="101"/>
                    <a:pt x="71" y="103"/>
                    <a:pt x="72" y="102"/>
                  </a:cubicBezTo>
                  <a:cubicBezTo>
                    <a:pt x="73" y="102"/>
                    <a:pt x="74" y="97"/>
                    <a:pt x="73" y="95"/>
                  </a:cubicBezTo>
                  <a:cubicBezTo>
                    <a:pt x="73" y="95"/>
                    <a:pt x="74" y="94"/>
                    <a:pt x="75" y="93"/>
                  </a:cubicBezTo>
                  <a:cubicBezTo>
                    <a:pt x="76" y="95"/>
                    <a:pt x="81" y="96"/>
                    <a:pt x="82" y="95"/>
                  </a:cubicBezTo>
                  <a:cubicBezTo>
                    <a:pt x="83" y="94"/>
                    <a:pt x="82" y="89"/>
                    <a:pt x="81" y="87"/>
                  </a:cubicBezTo>
                  <a:cubicBezTo>
                    <a:pt x="81" y="87"/>
                    <a:pt x="82" y="86"/>
                    <a:pt x="82" y="85"/>
                  </a:cubicBezTo>
                  <a:cubicBezTo>
                    <a:pt x="84" y="86"/>
                    <a:pt x="89" y="86"/>
                    <a:pt x="90" y="85"/>
                  </a:cubicBezTo>
                  <a:cubicBezTo>
                    <a:pt x="90" y="84"/>
                    <a:pt x="88" y="79"/>
                    <a:pt x="87" y="78"/>
                  </a:cubicBezTo>
                  <a:cubicBezTo>
                    <a:pt x="87" y="77"/>
                    <a:pt x="87" y="76"/>
                    <a:pt x="88" y="76"/>
                  </a:cubicBezTo>
                  <a:cubicBezTo>
                    <a:pt x="90" y="76"/>
                    <a:pt x="94" y="74"/>
                    <a:pt x="95" y="73"/>
                  </a:cubicBezTo>
                  <a:cubicBezTo>
                    <a:pt x="95" y="72"/>
                    <a:pt x="92" y="68"/>
                    <a:pt x="90" y="67"/>
                  </a:cubicBezTo>
                  <a:cubicBezTo>
                    <a:pt x="90" y="67"/>
                    <a:pt x="90" y="66"/>
                    <a:pt x="90" y="65"/>
                  </a:cubicBezTo>
                  <a:cubicBezTo>
                    <a:pt x="92" y="65"/>
                    <a:pt x="96" y="62"/>
                    <a:pt x="96" y="61"/>
                  </a:cubicBezTo>
                  <a:cubicBezTo>
                    <a:pt x="96" y="59"/>
                    <a:pt x="92" y="56"/>
                    <a:pt x="90" y="56"/>
                  </a:cubicBezTo>
                  <a:close/>
                  <a:moveTo>
                    <a:pt x="58" y="98"/>
                  </a:moveTo>
                  <a:cubicBezTo>
                    <a:pt x="56" y="99"/>
                    <a:pt x="55" y="99"/>
                    <a:pt x="53" y="99"/>
                  </a:cubicBezTo>
                  <a:cubicBezTo>
                    <a:pt x="54" y="91"/>
                    <a:pt x="59" y="80"/>
                    <a:pt x="56" y="74"/>
                  </a:cubicBezTo>
                  <a:cubicBezTo>
                    <a:pt x="60" y="80"/>
                    <a:pt x="71" y="81"/>
                    <a:pt x="79" y="84"/>
                  </a:cubicBezTo>
                  <a:cubicBezTo>
                    <a:pt x="74" y="91"/>
                    <a:pt x="67" y="96"/>
                    <a:pt x="58" y="98"/>
                  </a:cubicBezTo>
                  <a:close/>
                  <a:moveTo>
                    <a:pt x="17" y="84"/>
                  </a:moveTo>
                  <a:cubicBezTo>
                    <a:pt x="24" y="81"/>
                    <a:pt x="36" y="80"/>
                    <a:pt x="40" y="74"/>
                  </a:cubicBezTo>
                  <a:cubicBezTo>
                    <a:pt x="37" y="80"/>
                    <a:pt x="42" y="91"/>
                    <a:pt x="43" y="99"/>
                  </a:cubicBezTo>
                  <a:cubicBezTo>
                    <a:pt x="33" y="98"/>
                    <a:pt x="23" y="93"/>
                    <a:pt x="17" y="84"/>
                  </a:cubicBezTo>
                  <a:close/>
                  <a:moveTo>
                    <a:pt x="12" y="45"/>
                  </a:moveTo>
                  <a:cubicBezTo>
                    <a:pt x="19" y="50"/>
                    <a:pt x="26" y="60"/>
                    <a:pt x="32" y="61"/>
                  </a:cubicBezTo>
                  <a:cubicBezTo>
                    <a:pt x="26" y="61"/>
                    <a:pt x="19" y="71"/>
                    <a:pt x="12" y="76"/>
                  </a:cubicBezTo>
                  <a:cubicBezTo>
                    <a:pt x="11" y="74"/>
                    <a:pt x="11" y="72"/>
                    <a:pt x="10" y="71"/>
                  </a:cubicBezTo>
                  <a:cubicBezTo>
                    <a:pt x="8" y="62"/>
                    <a:pt x="9" y="53"/>
                    <a:pt x="12" y="45"/>
                  </a:cubicBezTo>
                  <a:close/>
                  <a:moveTo>
                    <a:pt x="38" y="23"/>
                  </a:moveTo>
                  <a:cubicBezTo>
                    <a:pt x="40" y="22"/>
                    <a:pt x="41" y="22"/>
                    <a:pt x="43" y="22"/>
                  </a:cubicBezTo>
                  <a:cubicBezTo>
                    <a:pt x="42" y="30"/>
                    <a:pt x="37" y="41"/>
                    <a:pt x="40" y="47"/>
                  </a:cubicBezTo>
                  <a:cubicBezTo>
                    <a:pt x="36" y="41"/>
                    <a:pt x="24" y="40"/>
                    <a:pt x="17" y="37"/>
                  </a:cubicBezTo>
                  <a:cubicBezTo>
                    <a:pt x="22" y="30"/>
                    <a:pt x="29" y="25"/>
                    <a:pt x="38" y="23"/>
                  </a:cubicBezTo>
                  <a:close/>
                  <a:moveTo>
                    <a:pt x="79" y="37"/>
                  </a:moveTo>
                  <a:cubicBezTo>
                    <a:pt x="71" y="40"/>
                    <a:pt x="60" y="41"/>
                    <a:pt x="56" y="47"/>
                  </a:cubicBezTo>
                  <a:cubicBezTo>
                    <a:pt x="59" y="41"/>
                    <a:pt x="54" y="30"/>
                    <a:pt x="53" y="22"/>
                  </a:cubicBezTo>
                  <a:cubicBezTo>
                    <a:pt x="63" y="23"/>
                    <a:pt x="73" y="29"/>
                    <a:pt x="79" y="37"/>
                  </a:cubicBezTo>
                  <a:close/>
                  <a:moveTo>
                    <a:pt x="54" y="70"/>
                  </a:moveTo>
                  <a:cubicBezTo>
                    <a:pt x="54" y="71"/>
                    <a:pt x="55" y="72"/>
                    <a:pt x="55" y="73"/>
                  </a:cubicBezTo>
                  <a:cubicBezTo>
                    <a:pt x="55" y="72"/>
                    <a:pt x="54" y="71"/>
                    <a:pt x="53" y="71"/>
                  </a:cubicBezTo>
                  <a:cubicBezTo>
                    <a:pt x="51" y="74"/>
                    <a:pt x="45" y="74"/>
                    <a:pt x="43" y="71"/>
                  </a:cubicBezTo>
                  <a:cubicBezTo>
                    <a:pt x="42" y="71"/>
                    <a:pt x="41" y="72"/>
                    <a:pt x="41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37" y="70"/>
                    <a:pt x="35" y="65"/>
                    <a:pt x="37" y="62"/>
                  </a:cubicBezTo>
                  <a:cubicBezTo>
                    <a:pt x="36" y="61"/>
                    <a:pt x="35" y="61"/>
                    <a:pt x="34" y="61"/>
                  </a:cubicBezTo>
                  <a:cubicBezTo>
                    <a:pt x="35" y="61"/>
                    <a:pt x="36" y="60"/>
                    <a:pt x="37" y="60"/>
                  </a:cubicBezTo>
                  <a:cubicBezTo>
                    <a:pt x="35" y="56"/>
                    <a:pt x="37" y="51"/>
                    <a:pt x="42" y="51"/>
                  </a:cubicBezTo>
                  <a:cubicBezTo>
                    <a:pt x="41" y="50"/>
                    <a:pt x="41" y="49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5" y="47"/>
                    <a:pt x="51" y="47"/>
                    <a:pt x="53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9"/>
                    <a:pt x="54" y="50"/>
                    <a:pt x="54" y="51"/>
                  </a:cubicBezTo>
                  <a:cubicBezTo>
                    <a:pt x="59" y="51"/>
                    <a:pt x="61" y="56"/>
                    <a:pt x="59" y="60"/>
                  </a:cubicBezTo>
                  <a:cubicBezTo>
                    <a:pt x="60" y="60"/>
                    <a:pt x="61" y="61"/>
                    <a:pt x="62" y="61"/>
                  </a:cubicBezTo>
                  <a:cubicBezTo>
                    <a:pt x="61" y="61"/>
                    <a:pt x="60" y="61"/>
                    <a:pt x="59" y="62"/>
                  </a:cubicBezTo>
                  <a:cubicBezTo>
                    <a:pt x="61" y="65"/>
                    <a:pt x="59" y="70"/>
                    <a:pt x="54" y="70"/>
                  </a:cubicBezTo>
                  <a:close/>
                  <a:moveTo>
                    <a:pt x="84" y="76"/>
                  </a:moveTo>
                  <a:cubicBezTo>
                    <a:pt x="77" y="71"/>
                    <a:pt x="70" y="61"/>
                    <a:pt x="63" y="61"/>
                  </a:cubicBezTo>
                  <a:cubicBezTo>
                    <a:pt x="70" y="60"/>
                    <a:pt x="77" y="50"/>
                    <a:pt x="84" y="45"/>
                  </a:cubicBezTo>
                  <a:cubicBezTo>
                    <a:pt x="85" y="47"/>
                    <a:pt x="85" y="49"/>
                    <a:pt x="86" y="50"/>
                  </a:cubicBezTo>
                  <a:cubicBezTo>
                    <a:pt x="88" y="59"/>
                    <a:pt x="87" y="68"/>
                    <a:pt x="84" y="76"/>
                  </a:cubicBezTo>
                  <a:close/>
                  <a:moveTo>
                    <a:pt x="48" y="49"/>
                  </a:moveTo>
                  <a:cubicBezTo>
                    <a:pt x="42" y="49"/>
                    <a:pt x="37" y="54"/>
                    <a:pt x="37" y="61"/>
                  </a:cubicBezTo>
                  <a:cubicBezTo>
                    <a:pt x="37" y="67"/>
                    <a:pt x="42" y="72"/>
                    <a:pt x="48" y="72"/>
                  </a:cubicBezTo>
                  <a:cubicBezTo>
                    <a:pt x="54" y="72"/>
                    <a:pt x="59" y="67"/>
                    <a:pt x="59" y="61"/>
                  </a:cubicBezTo>
                  <a:cubicBezTo>
                    <a:pt x="59" y="54"/>
                    <a:pt x="54" y="49"/>
                    <a:pt x="48" y="49"/>
                  </a:cubicBezTo>
                  <a:close/>
                  <a:moveTo>
                    <a:pt x="48" y="67"/>
                  </a:moveTo>
                  <a:cubicBezTo>
                    <a:pt x="44" y="67"/>
                    <a:pt x="42" y="64"/>
                    <a:pt x="42" y="61"/>
                  </a:cubicBezTo>
                  <a:cubicBezTo>
                    <a:pt x="42" y="57"/>
                    <a:pt x="44" y="54"/>
                    <a:pt x="48" y="54"/>
                  </a:cubicBezTo>
                  <a:cubicBezTo>
                    <a:pt x="51" y="54"/>
                    <a:pt x="54" y="57"/>
                    <a:pt x="54" y="61"/>
                  </a:cubicBezTo>
                  <a:cubicBezTo>
                    <a:pt x="54" y="64"/>
                    <a:pt x="51" y="67"/>
                    <a:pt x="48" y="67"/>
                  </a:cubicBezTo>
                  <a:close/>
                  <a:moveTo>
                    <a:pt x="117" y="18"/>
                  </a:moveTo>
                  <a:cubicBezTo>
                    <a:pt x="117" y="17"/>
                    <a:pt x="115" y="16"/>
                    <a:pt x="114" y="16"/>
                  </a:cubicBezTo>
                  <a:cubicBezTo>
                    <a:pt x="114" y="16"/>
                    <a:pt x="114" y="15"/>
                    <a:pt x="114" y="15"/>
                  </a:cubicBezTo>
                  <a:cubicBezTo>
                    <a:pt x="115" y="15"/>
                    <a:pt x="116" y="13"/>
                    <a:pt x="116" y="13"/>
                  </a:cubicBezTo>
                  <a:cubicBezTo>
                    <a:pt x="116" y="13"/>
                    <a:pt x="114" y="12"/>
                    <a:pt x="113" y="12"/>
                  </a:cubicBezTo>
                  <a:cubicBezTo>
                    <a:pt x="113" y="12"/>
                    <a:pt x="113" y="11"/>
                    <a:pt x="113" y="11"/>
                  </a:cubicBezTo>
                  <a:cubicBezTo>
                    <a:pt x="114" y="11"/>
                    <a:pt x="114" y="9"/>
                    <a:pt x="114" y="9"/>
                  </a:cubicBezTo>
                  <a:cubicBezTo>
                    <a:pt x="114" y="8"/>
                    <a:pt x="112" y="8"/>
                    <a:pt x="1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7"/>
                    <a:pt x="112" y="5"/>
                    <a:pt x="111" y="5"/>
                  </a:cubicBezTo>
                  <a:cubicBezTo>
                    <a:pt x="111" y="5"/>
                    <a:pt x="109" y="5"/>
                    <a:pt x="109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8" y="2"/>
                    <a:pt x="108" y="2"/>
                  </a:cubicBezTo>
                  <a:cubicBezTo>
                    <a:pt x="107" y="2"/>
                    <a:pt x="106" y="3"/>
                    <a:pt x="105" y="3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5" y="2"/>
                    <a:pt x="104" y="1"/>
                    <a:pt x="103" y="0"/>
                  </a:cubicBezTo>
                  <a:cubicBezTo>
                    <a:pt x="103" y="0"/>
                    <a:pt x="102" y="1"/>
                    <a:pt x="101" y="2"/>
                  </a:cubicBezTo>
                  <a:cubicBezTo>
                    <a:pt x="101" y="2"/>
                    <a:pt x="101" y="2"/>
                    <a:pt x="100" y="2"/>
                  </a:cubicBezTo>
                  <a:cubicBezTo>
                    <a:pt x="100" y="1"/>
                    <a:pt x="99" y="0"/>
                    <a:pt x="99" y="0"/>
                  </a:cubicBezTo>
                  <a:cubicBezTo>
                    <a:pt x="98" y="0"/>
                    <a:pt x="97" y="1"/>
                    <a:pt x="97" y="2"/>
                  </a:cubicBezTo>
                  <a:cubicBezTo>
                    <a:pt x="97" y="2"/>
                    <a:pt x="97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ubicBezTo>
                    <a:pt x="94" y="1"/>
                    <a:pt x="93" y="2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3"/>
                    <a:pt x="90" y="2"/>
                    <a:pt x="90" y="2"/>
                  </a:cubicBezTo>
                  <a:cubicBezTo>
                    <a:pt x="90" y="2"/>
                    <a:pt x="89" y="4"/>
                    <a:pt x="90" y="5"/>
                  </a:cubicBezTo>
                  <a:cubicBezTo>
                    <a:pt x="90" y="5"/>
                    <a:pt x="89" y="5"/>
                    <a:pt x="89" y="6"/>
                  </a:cubicBezTo>
                  <a:cubicBezTo>
                    <a:pt x="88" y="5"/>
                    <a:pt x="87" y="5"/>
                    <a:pt x="86" y="5"/>
                  </a:cubicBezTo>
                  <a:cubicBezTo>
                    <a:pt x="86" y="5"/>
                    <a:pt x="86" y="7"/>
                    <a:pt x="87" y="8"/>
                  </a:cubicBezTo>
                  <a:cubicBezTo>
                    <a:pt x="87" y="8"/>
                    <a:pt x="86" y="8"/>
                    <a:pt x="86" y="8"/>
                  </a:cubicBezTo>
                  <a:cubicBezTo>
                    <a:pt x="86" y="8"/>
                    <a:pt x="84" y="8"/>
                    <a:pt x="84" y="9"/>
                  </a:cubicBezTo>
                  <a:cubicBezTo>
                    <a:pt x="83" y="9"/>
                    <a:pt x="84" y="11"/>
                    <a:pt x="85" y="11"/>
                  </a:cubicBezTo>
                  <a:cubicBezTo>
                    <a:pt x="85" y="11"/>
                    <a:pt x="84" y="12"/>
                    <a:pt x="84" y="12"/>
                  </a:cubicBezTo>
                  <a:cubicBezTo>
                    <a:pt x="84" y="12"/>
                    <a:pt x="82" y="13"/>
                    <a:pt x="82" y="13"/>
                  </a:cubicBezTo>
                  <a:cubicBezTo>
                    <a:pt x="82" y="13"/>
                    <a:pt x="83" y="15"/>
                    <a:pt x="84" y="15"/>
                  </a:cubicBezTo>
                  <a:cubicBezTo>
                    <a:pt x="83" y="15"/>
                    <a:pt x="83" y="16"/>
                    <a:pt x="83" y="16"/>
                  </a:cubicBezTo>
                  <a:cubicBezTo>
                    <a:pt x="83" y="16"/>
                    <a:pt x="81" y="17"/>
                    <a:pt x="81" y="18"/>
                  </a:cubicBezTo>
                  <a:cubicBezTo>
                    <a:pt x="81" y="18"/>
                    <a:pt x="83" y="19"/>
                    <a:pt x="83" y="19"/>
                  </a:cubicBezTo>
                  <a:cubicBezTo>
                    <a:pt x="83" y="19"/>
                    <a:pt x="83" y="20"/>
                    <a:pt x="84" y="20"/>
                  </a:cubicBezTo>
                  <a:cubicBezTo>
                    <a:pt x="83" y="20"/>
                    <a:pt x="82" y="22"/>
                    <a:pt x="82" y="22"/>
                  </a:cubicBezTo>
                  <a:cubicBezTo>
                    <a:pt x="82" y="23"/>
                    <a:pt x="84" y="23"/>
                    <a:pt x="84" y="23"/>
                  </a:cubicBezTo>
                  <a:cubicBezTo>
                    <a:pt x="84" y="23"/>
                    <a:pt x="85" y="24"/>
                    <a:pt x="85" y="24"/>
                  </a:cubicBezTo>
                  <a:cubicBezTo>
                    <a:pt x="84" y="24"/>
                    <a:pt x="83" y="26"/>
                    <a:pt x="84" y="26"/>
                  </a:cubicBezTo>
                  <a:cubicBezTo>
                    <a:pt x="84" y="27"/>
                    <a:pt x="86" y="27"/>
                    <a:pt x="86" y="27"/>
                  </a:cubicBezTo>
                  <a:cubicBezTo>
                    <a:pt x="86" y="27"/>
                    <a:pt x="87" y="27"/>
                    <a:pt x="87" y="27"/>
                  </a:cubicBezTo>
                  <a:cubicBezTo>
                    <a:pt x="86" y="28"/>
                    <a:pt x="86" y="30"/>
                    <a:pt x="86" y="30"/>
                  </a:cubicBezTo>
                  <a:cubicBezTo>
                    <a:pt x="87" y="30"/>
                    <a:pt x="88" y="30"/>
                    <a:pt x="89" y="30"/>
                  </a:cubicBezTo>
                  <a:cubicBezTo>
                    <a:pt x="89" y="30"/>
                    <a:pt x="90" y="30"/>
                    <a:pt x="90" y="30"/>
                  </a:cubicBezTo>
                  <a:cubicBezTo>
                    <a:pt x="89" y="31"/>
                    <a:pt x="90" y="33"/>
                    <a:pt x="90" y="33"/>
                  </a:cubicBezTo>
                  <a:cubicBezTo>
                    <a:pt x="90" y="33"/>
                    <a:pt x="92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3"/>
                    <a:pt x="94" y="35"/>
                    <a:pt x="94" y="35"/>
                  </a:cubicBezTo>
                  <a:cubicBezTo>
                    <a:pt x="95" y="35"/>
                    <a:pt x="96" y="34"/>
                    <a:pt x="96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4"/>
                    <a:pt x="98" y="35"/>
                    <a:pt x="99" y="35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2" y="34"/>
                    <a:pt x="103" y="35"/>
                    <a:pt x="103" y="35"/>
                  </a:cubicBezTo>
                  <a:cubicBezTo>
                    <a:pt x="104" y="35"/>
                    <a:pt x="105" y="33"/>
                    <a:pt x="104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3"/>
                    <a:pt x="108" y="33"/>
                  </a:cubicBezTo>
                  <a:cubicBezTo>
                    <a:pt x="108" y="33"/>
                    <a:pt x="108" y="31"/>
                    <a:pt x="108" y="30"/>
                  </a:cubicBezTo>
                  <a:cubicBezTo>
                    <a:pt x="108" y="30"/>
                    <a:pt x="108" y="30"/>
                    <a:pt x="109" y="30"/>
                  </a:cubicBezTo>
                  <a:cubicBezTo>
                    <a:pt x="109" y="30"/>
                    <a:pt x="111" y="30"/>
                    <a:pt x="111" y="30"/>
                  </a:cubicBezTo>
                  <a:cubicBezTo>
                    <a:pt x="112" y="30"/>
                    <a:pt x="111" y="28"/>
                    <a:pt x="111" y="27"/>
                  </a:cubicBezTo>
                  <a:cubicBezTo>
                    <a:pt x="111" y="27"/>
                    <a:pt x="111" y="27"/>
                    <a:pt x="112" y="27"/>
                  </a:cubicBezTo>
                  <a:cubicBezTo>
                    <a:pt x="112" y="27"/>
                    <a:pt x="114" y="27"/>
                    <a:pt x="114" y="26"/>
                  </a:cubicBezTo>
                  <a:cubicBezTo>
                    <a:pt x="114" y="26"/>
                    <a:pt x="114" y="24"/>
                    <a:pt x="113" y="24"/>
                  </a:cubicBezTo>
                  <a:cubicBezTo>
                    <a:pt x="113" y="24"/>
                    <a:pt x="113" y="23"/>
                    <a:pt x="113" y="23"/>
                  </a:cubicBezTo>
                  <a:cubicBezTo>
                    <a:pt x="114" y="23"/>
                    <a:pt x="116" y="23"/>
                    <a:pt x="116" y="22"/>
                  </a:cubicBezTo>
                  <a:cubicBezTo>
                    <a:pt x="116" y="22"/>
                    <a:pt x="115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5" y="19"/>
                    <a:pt x="117" y="18"/>
                    <a:pt x="117" y="18"/>
                  </a:cubicBezTo>
                  <a:close/>
                  <a:moveTo>
                    <a:pt x="103" y="31"/>
                  </a:moveTo>
                  <a:cubicBezTo>
                    <a:pt x="102" y="32"/>
                    <a:pt x="101" y="32"/>
                    <a:pt x="101" y="32"/>
                  </a:cubicBezTo>
                  <a:cubicBezTo>
                    <a:pt x="101" y="29"/>
                    <a:pt x="103" y="25"/>
                    <a:pt x="102" y="22"/>
                  </a:cubicBezTo>
                  <a:cubicBezTo>
                    <a:pt x="103" y="25"/>
                    <a:pt x="107" y="25"/>
                    <a:pt x="110" y="26"/>
                  </a:cubicBezTo>
                  <a:cubicBezTo>
                    <a:pt x="108" y="29"/>
                    <a:pt x="106" y="31"/>
                    <a:pt x="103" y="31"/>
                  </a:cubicBezTo>
                  <a:close/>
                  <a:moveTo>
                    <a:pt x="87" y="26"/>
                  </a:moveTo>
                  <a:cubicBezTo>
                    <a:pt x="90" y="25"/>
                    <a:pt x="95" y="25"/>
                    <a:pt x="96" y="22"/>
                  </a:cubicBezTo>
                  <a:cubicBezTo>
                    <a:pt x="95" y="25"/>
                    <a:pt x="97" y="29"/>
                    <a:pt x="97" y="32"/>
                  </a:cubicBezTo>
                  <a:cubicBezTo>
                    <a:pt x="93" y="31"/>
                    <a:pt x="90" y="29"/>
                    <a:pt x="87" y="26"/>
                  </a:cubicBezTo>
                  <a:close/>
                  <a:moveTo>
                    <a:pt x="85" y="21"/>
                  </a:moveTo>
                  <a:cubicBezTo>
                    <a:pt x="84" y="18"/>
                    <a:pt x="84" y="15"/>
                    <a:pt x="86" y="12"/>
                  </a:cubicBezTo>
                  <a:cubicBezTo>
                    <a:pt x="88" y="14"/>
                    <a:pt x="91" y="18"/>
                    <a:pt x="93" y="18"/>
                  </a:cubicBezTo>
                  <a:cubicBezTo>
                    <a:pt x="91" y="18"/>
                    <a:pt x="88" y="21"/>
                    <a:pt x="86" y="23"/>
                  </a:cubicBezTo>
                  <a:cubicBezTo>
                    <a:pt x="85" y="23"/>
                    <a:pt x="85" y="22"/>
                    <a:pt x="85" y="21"/>
                  </a:cubicBezTo>
                  <a:close/>
                  <a:moveTo>
                    <a:pt x="95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7" y="7"/>
                    <a:pt x="95" y="11"/>
                    <a:pt x="96" y="13"/>
                  </a:cubicBezTo>
                  <a:cubicBezTo>
                    <a:pt x="95" y="11"/>
                    <a:pt x="90" y="10"/>
                    <a:pt x="87" y="9"/>
                  </a:cubicBezTo>
                  <a:cubicBezTo>
                    <a:pt x="89" y="6"/>
                    <a:pt x="92" y="5"/>
                    <a:pt x="95" y="4"/>
                  </a:cubicBezTo>
                  <a:close/>
                  <a:moveTo>
                    <a:pt x="110" y="9"/>
                  </a:moveTo>
                  <a:cubicBezTo>
                    <a:pt x="107" y="10"/>
                    <a:pt x="103" y="11"/>
                    <a:pt x="102" y="13"/>
                  </a:cubicBezTo>
                  <a:cubicBezTo>
                    <a:pt x="103" y="11"/>
                    <a:pt x="101" y="7"/>
                    <a:pt x="101" y="3"/>
                  </a:cubicBezTo>
                  <a:cubicBezTo>
                    <a:pt x="104" y="4"/>
                    <a:pt x="108" y="6"/>
                    <a:pt x="110" y="9"/>
                  </a:cubicBezTo>
                  <a:close/>
                  <a:moveTo>
                    <a:pt x="101" y="21"/>
                  </a:moveTo>
                  <a:cubicBezTo>
                    <a:pt x="101" y="21"/>
                    <a:pt x="101" y="22"/>
                    <a:pt x="102" y="22"/>
                  </a:cubicBezTo>
                  <a:cubicBezTo>
                    <a:pt x="101" y="22"/>
                    <a:pt x="101" y="22"/>
                    <a:pt x="101" y="21"/>
                  </a:cubicBezTo>
                  <a:cubicBezTo>
                    <a:pt x="100" y="23"/>
                    <a:pt x="98" y="23"/>
                    <a:pt x="97" y="21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6" y="22"/>
                    <a:pt x="97" y="21"/>
                    <a:pt x="97" y="21"/>
                  </a:cubicBezTo>
                  <a:cubicBezTo>
                    <a:pt x="95" y="21"/>
                    <a:pt x="94" y="19"/>
                    <a:pt x="95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7"/>
                    <a:pt x="95" y="17"/>
                  </a:cubicBezTo>
                  <a:cubicBezTo>
                    <a:pt x="94" y="16"/>
                    <a:pt x="95" y="14"/>
                    <a:pt x="97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96" y="13"/>
                    <a:pt x="97" y="14"/>
                    <a:pt x="97" y="14"/>
                  </a:cubicBezTo>
                  <a:cubicBezTo>
                    <a:pt x="98" y="13"/>
                    <a:pt x="100" y="13"/>
                    <a:pt x="101" y="14"/>
                  </a:cubicBezTo>
                  <a:cubicBezTo>
                    <a:pt x="101" y="14"/>
                    <a:pt x="101" y="13"/>
                    <a:pt x="102" y="13"/>
                  </a:cubicBezTo>
                  <a:cubicBezTo>
                    <a:pt x="101" y="13"/>
                    <a:pt x="101" y="14"/>
                    <a:pt x="101" y="14"/>
                  </a:cubicBezTo>
                  <a:cubicBezTo>
                    <a:pt x="103" y="14"/>
                    <a:pt x="104" y="16"/>
                    <a:pt x="103" y="17"/>
                  </a:cubicBezTo>
                  <a:cubicBezTo>
                    <a:pt x="103" y="17"/>
                    <a:pt x="104" y="18"/>
                    <a:pt x="104" y="18"/>
                  </a:cubicBezTo>
                  <a:cubicBezTo>
                    <a:pt x="104" y="18"/>
                    <a:pt x="103" y="18"/>
                    <a:pt x="103" y="18"/>
                  </a:cubicBezTo>
                  <a:cubicBezTo>
                    <a:pt x="104" y="19"/>
                    <a:pt x="103" y="21"/>
                    <a:pt x="101" y="21"/>
                  </a:cubicBezTo>
                  <a:close/>
                  <a:moveTo>
                    <a:pt x="112" y="23"/>
                  </a:moveTo>
                  <a:cubicBezTo>
                    <a:pt x="110" y="21"/>
                    <a:pt x="107" y="18"/>
                    <a:pt x="104" y="18"/>
                  </a:cubicBezTo>
                  <a:cubicBezTo>
                    <a:pt x="107" y="18"/>
                    <a:pt x="110" y="14"/>
                    <a:pt x="112" y="12"/>
                  </a:cubicBezTo>
                  <a:cubicBezTo>
                    <a:pt x="112" y="13"/>
                    <a:pt x="113" y="13"/>
                    <a:pt x="113" y="14"/>
                  </a:cubicBezTo>
                  <a:cubicBezTo>
                    <a:pt x="114" y="17"/>
                    <a:pt x="113" y="20"/>
                    <a:pt x="112" y="23"/>
                  </a:cubicBezTo>
                  <a:close/>
                  <a:moveTo>
                    <a:pt x="99" y="13"/>
                  </a:moveTo>
                  <a:cubicBezTo>
                    <a:pt x="97" y="13"/>
                    <a:pt x="95" y="15"/>
                    <a:pt x="95" y="18"/>
                  </a:cubicBezTo>
                  <a:cubicBezTo>
                    <a:pt x="95" y="20"/>
                    <a:pt x="97" y="22"/>
                    <a:pt x="99" y="22"/>
                  </a:cubicBezTo>
                  <a:cubicBezTo>
                    <a:pt x="101" y="22"/>
                    <a:pt x="103" y="20"/>
                    <a:pt x="103" y="18"/>
                  </a:cubicBezTo>
                  <a:cubicBezTo>
                    <a:pt x="103" y="15"/>
                    <a:pt x="101" y="13"/>
                    <a:pt x="99" y="13"/>
                  </a:cubicBezTo>
                  <a:close/>
                  <a:moveTo>
                    <a:pt x="99" y="20"/>
                  </a:moveTo>
                  <a:cubicBezTo>
                    <a:pt x="98" y="20"/>
                    <a:pt x="97" y="19"/>
                    <a:pt x="97" y="18"/>
                  </a:cubicBezTo>
                  <a:cubicBezTo>
                    <a:pt x="97" y="16"/>
                    <a:pt x="98" y="15"/>
                    <a:pt x="99" y="15"/>
                  </a:cubicBezTo>
                  <a:cubicBezTo>
                    <a:pt x="100" y="15"/>
                    <a:pt x="101" y="16"/>
                    <a:pt x="101" y="18"/>
                  </a:cubicBezTo>
                  <a:cubicBezTo>
                    <a:pt x="101" y="19"/>
                    <a:pt x="100" y="20"/>
                    <a:pt x="9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9" name="îṣľiḑé"/>
            <p:cNvGrpSpPr/>
            <p:nvPr/>
          </p:nvGrpSpPr>
          <p:grpSpPr>
            <a:xfrm>
              <a:off x="7506970" y="2120031"/>
              <a:ext cx="1233377" cy="304800"/>
              <a:chOff x="5257800" y="1733550"/>
              <a:chExt cx="925033" cy="228600"/>
            </a:xfrm>
          </p:grpSpPr>
          <p:cxnSp>
            <p:nvCxnSpPr>
              <p:cNvPr id="138" name="Straight Connector 90"/>
              <p:cNvCxnSpPr/>
              <p:nvPr/>
            </p:nvCxnSpPr>
            <p:spPr>
              <a:xfrm flipV="1">
                <a:off x="5257800" y="1733550"/>
                <a:ext cx="304800" cy="2286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91"/>
              <p:cNvCxnSpPr/>
              <p:nvPr/>
            </p:nvCxnSpPr>
            <p:spPr>
              <a:xfrm>
                <a:off x="5573233" y="1733550"/>
                <a:ext cx="609600" cy="1588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îsḷíďè"/>
            <p:cNvGrpSpPr/>
            <p:nvPr/>
          </p:nvGrpSpPr>
          <p:grpSpPr>
            <a:xfrm>
              <a:off x="7506969" y="4886123"/>
              <a:ext cx="1219200" cy="306917"/>
              <a:chOff x="5181600" y="3638550"/>
              <a:chExt cx="914400" cy="230188"/>
            </a:xfrm>
          </p:grpSpPr>
          <p:cxnSp>
            <p:nvCxnSpPr>
              <p:cNvPr id="136" name="Straight Connector 93"/>
              <p:cNvCxnSpPr/>
              <p:nvPr/>
            </p:nvCxnSpPr>
            <p:spPr>
              <a:xfrm rot="16200000" flipH="1">
                <a:off x="5181600" y="3638550"/>
                <a:ext cx="228600" cy="2286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94"/>
              <p:cNvCxnSpPr/>
              <p:nvPr/>
            </p:nvCxnSpPr>
            <p:spPr>
              <a:xfrm>
                <a:off x="5410200" y="3867150"/>
                <a:ext cx="685800" cy="1588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íṥḷiďê"/>
            <p:cNvGrpSpPr/>
            <p:nvPr/>
          </p:nvGrpSpPr>
          <p:grpSpPr>
            <a:xfrm>
              <a:off x="3504025" y="2192425"/>
              <a:ext cx="1355861" cy="309955"/>
              <a:chOff x="3408325" y="2192425"/>
              <a:chExt cx="1355861" cy="309955"/>
            </a:xfrm>
          </p:grpSpPr>
          <p:cxnSp>
            <p:nvCxnSpPr>
              <p:cNvPr id="134" name="Straight Connector 97"/>
              <p:cNvCxnSpPr/>
              <p:nvPr/>
            </p:nvCxnSpPr>
            <p:spPr>
              <a:xfrm rot="5400000" flipH="1">
                <a:off x="4459386" y="2197580"/>
                <a:ext cx="304800" cy="3048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98"/>
              <p:cNvCxnSpPr/>
              <p:nvPr/>
            </p:nvCxnSpPr>
            <p:spPr>
              <a:xfrm flipH="1">
                <a:off x="3408325" y="2192425"/>
                <a:ext cx="1056544" cy="419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ïṥľîḑè"/>
            <p:cNvGrpSpPr/>
            <p:nvPr/>
          </p:nvGrpSpPr>
          <p:grpSpPr>
            <a:xfrm>
              <a:off x="3504025" y="4890939"/>
              <a:ext cx="1564545" cy="325768"/>
              <a:chOff x="3408325" y="4890939"/>
              <a:chExt cx="1564545" cy="325768"/>
            </a:xfrm>
          </p:grpSpPr>
          <p:cxnSp>
            <p:nvCxnSpPr>
              <p:cNvPr id="132" name="Straight Connector 101"/>
              <p:cNvCxnSpPr/>
              <p:nvPr/>
            </p:nvCxnSpPr>
            <p:spPr>
              <a:xfrm rot="10800000" flipV="1">
                <a:off x="4566470" y="4890939"/>
                <a:ext cx="406400" cy="3048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02"/>
              <p:cNvCxnSpPr/>
              <p:nvPr/>
            </p:nvCxnSpPr>
            <p:spPr>
              <a:xfrm flipH="1">
                <a:off x="3408325" y="5195740"/>
                <a:ext cx="1143968" cy="20967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îṥļíḑê"/>
            <p:cNvSpPr/>
            <p:nvPr/>
          </p:nvSpPr>
          <p:spPr bwMode="auto">
            <a:xfrm>
              <a:off x="6651019" y="4057208"/>
              <a:ext cx="367124" cy="475826"/>
            </a:xfrm>
            <a:custGeom>
              <a:avLst/>
              <a:gdLst/>
              <a:ahLst/>
              <a:cxnLst>
                <a:cxn ang="0">
                  <a:pos x="96" y="84"/>
                </a:cxn>
                <a:cxn ang="0">
                  <a:pos x="80" y="109"/>
                </a:cxn>
                <a:cxn ang="0">
                  <a:pos x="78" y="123"/>
                </a:cxn>
                <a:cxn ang="0">
                  <a:pos x="51" y="95"/>
                </a:cxn>
                <a:cxn ang="0">
                  <a:pos x="70" y="70"/>
                </a:cxn>
                <a:cxn ang="0">
                  <a:pos x="67" y="89"/>
                </a:cxn>
                <a:cxn ang="0">
                  <a:pos x="83" y="77"/>
                </a:cxn>
                <a:cxn ang="0">
                  <a:pos x="85" y="48"/>
                </a:cxn>
                <a:cxn ang="0">
                  <a:pos x="0" y="48"/>
                </a:cxn>
                <a:cxn ang="0">
                  <a:pos x="3" y="93"/>
                </a:cxn>
                <a:cxn ang="0">
                  <a:pos x="18" y="116"/>
                </a:cxn>
                <a:cxn ang="0">
                  <a:pos x="44" y="123"/>
                </a:cxn>
                <a:cxn ang="0">
                  <a:pos x="42" y="89"/>
                </a:cxn>
                <a:cxn ang="0">
                  <a:pos x="18" y="77"/>
                </a:cxn>
                <a:cxn ang="0">
                  <a:pos x="25" y="91"/>
                </a:cxn>
                <a:cxn ang="0">
                  <a:pos x="11" y="72"/>
                </a:cxn>
                <a:cxn ang="0">
                  <a:pos x="0" y="48"/>
                </a:cxn>
                <a:cxn ang="0">
                  <a:pos x="48" y="70"/>
                </a:cxn>
                <a:cxn ang="0">
                  <a:pos x="48" y="0"/>
                </a:cxn>
                <a:cxn ang="0">
                  <a:pos x="77" y="33"/>
                </a:cxn>
                <a:cxn ang="0">
                  <a:pos x="62" y="22"/>
                </a:cxn>
                <a:cxn ang="0">
                  <a:pos x="77" y="33"/>
                </a:cxn>
                <a:cxn ang="0">
                  <a:pos x="50" y="24"/>
                </a:cxn>
                <a:cxn ang="0">
                  <a:pos x="60" y="33"/>
                </a:cxn>
                <a:cxn ang="0">
                  <a:pos x="57" y="19"/>
                </a:cxn>
                <a:cxn ang="0">
                  <a:pos x="50" y="20"/>
                </a:cxn>
                <a:cxn ang="0">
                  <a:pos x="45" y="7"/>
                </a:cxn>
                <a:cxn ang="0">
                  <a:pos x="46" y="20"/>
                </a:cxn>
                <a:cxn ang="0">
                  <a:pos x="45" y="7"/>
                </a:cxn>
                <a:cxn ang="0">
                  <a:pos x="36" y="33"/>
                </a:cxn>
                <a:cxn ang="0">
                  <a:pos x="46" y="24"/>
                </a:cxn>
                <a:cxn ang="0">
                  <a:pos x="33" y="22"/>
                </a:cxn>
                <a:cxn ang="0">
                  <a:pos x="19" y="33"/>
                </a:cxn>
                <a:cxn ang="0">
                  <a:pos x="33" y="22"/>
                </a:cxn>
                <a:cxn ang="0">
                  <a:pos x="24" y="52"/>
                </a:cxn>
                <a:cxn ang="0">
                  <a:pos x="31" y="37"/>
                </a:cxn>
                <a:cxn ang="0">
                  <a:pos x="37" y="47"/>
                </a:cxn>
                <a:cxn ang="0">
                  <a:pos x="46" y="37"/>
                </a:cxn>
                <a:cxn ang="0">
                  <a:pos x="37" y="47"/>
                </a:cxn>
                <a:cxn ang="0">
                  <a:pos x="45" y="64"/>
                </a:cxn>
                <a:cxn ang="0">
                  <a:pos x="46" y="50"/>
                </a:cxn>
                <a:cxn ang="0">
                  <a:pos x="50" y="64"/>
                </a:cxn>
                <a:cxn ang="0">
                  <a:pos x="50" y="50"/>
                </a:cxn>
                <a:cxn ang="0">
                  <a:pos x="50" y="64"/>
                </a:cxn>
                <a:cxn ang="0">
                  <a:pos x="60" y="37"/>
                </a:cxn>
                <a:cxn ang="0">
                  <a:pos x="50" y="46"/>
                </a:cxn>
                <a:cxn ang="0">
                  <a:pos x="62" y="48"/>
                </a:cxn>
                <a:cxn ang="0">
                  <a:pos x="77" y="37"/>
                </a:cxn>
                <a:cxn ang="0">
                  <a:pos x="62" y="48"/>
                </a:cxn>
                <a:cxn ang="0">
                  <a:pos x="61" y="18"/>
                </a:cxn>
                <a:cxn ang="0">
                  <a:pos x="56" y="7"/>
                </a:cxn>
                <a:cxn ang="0">
                  <a:pos x="34" y="18"/>
                </a:cxn>
                <a:cxn ang="0">
                  <a:pos x="27" y="15"/>
                </a:cxn>
                <a:cxn ang="0">
                  <a:pos x="34" y="52"/>
                </a:cxn>
                <a:cxn ang="0">
                  <a:pos x="39" y="63"/>
                </a:cxn>
                <a:cxn ang="0">
                  <a:pos x="61" y="52"/>
                </a:cxn>
                <a:cxn ang="0">
                  <a:pos x="69" y="55"/>
                </a:cxn>
              </a:cxnLst>
              <a:rect l="0" t="0" r="r" b="b"/>
              <a:pathLst>
                <a:path w="96" h="123">
                  <a:moveTo>
                    <a:pt x="96" y="48"/>
                  </a:moveTo>
                  <a:cubicBezTo>
                    <a:pt x="96" y="57"/>
                    <a:pt x="96" y="82"/>
                    <a:pt x="96" y="84"/>
                  </a:cubicBezTo>
                  <a:cubicBezTo>
                    <a:pt x="96" y="88"/>
                    <a:pt x="94" y="91"/>
                    <a:pt x="92" y="93"/>
                  </a:cubicBezTo>
                  <a:cubicBezTo>
                    <a:pt x="91" y="95"/>
                    <a:pt x="82" y="107"/>
                    <a:pt x="80" y="109"/>
                  </a:cubicBezTo>
                  <a:cubicBezTo>
                    <a:pt x="78" y="111"/>
                    <a:pt x="78" y="113"/>
                    <a:pt x="78" y="116"/>
                  </a:cubicBezTo>
                  <a:cubicBezTo>
                    <a:pt x="78" y="118"/>
                    <a:pt x="78" y="123"/>
                    <a:pt x="78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98"/>
                    <a:pt x="51" y="95"/>
                  </a:cubicBezTo>
                  <a:cubicBezTo>
                    <a:pt x="51" y="93"/>
                    <a:pt x="52" y="91"/>
                    <a:pt x="53" y="89"/>
                  </a:cubicBezTo>
                  <a:cubicBezTo>
                    <a:pt x="57" y="84"/>
                    <a:pt x="67" y="73"/>
                    <a:pt x="70" y="70"/>
                  </a:cubicBezTo>
                  <a:cubicBezTo>
                    <a:pt x="75" y="65"/>
                    <a:pt x="82" y="71"/>
                    <a:pt x="78" y="77"/>
                  </a:cubicBezTo>
                  <a:cubicBezTo>
                    <a:pt x="76" y="79"/>
                    <a:pt x="69" y="87"/>
                    <a:pt x="67" y="89"/>
                  </a:cubicBezTo>
                  <a:cubicBezTo>
                    <a:pt x="65" y="91"/>
                    <a:pt x="68" y="93"/>
                    <a:pt x="70" y="91"/>
                  </a:cubicBezTo>
                  <a:cubicBezTo>
                    <a:pt x="72" y="89"/>
                    <a:pt x="81" y="79"/>
                    <a:pt x="83" y="77"/>
                  </a:cubicBezTo>
                  <a:cubicBezTo>
                    <a:pt x="84" y="76"/>
                    <a:pt x="85" y="74"/>
                    <a:pt x="85" y="72"/>
                  </a:cubicBezTo>
                  <a:cubicBezTo>
                    <a:pt x="85" y="70"/>
                    <a:pt x="85" y="55"/>
                    <a:pt x="85" y="48"/>
                  </a:cubicBezTo>
                  <a:cubicBezTo>
                    <a:pt x="85" y="39"/>
                    <a:pt x="96" y="39"/>
                    <a:pt x="96" y="48"/>
                  </a:cubicBezTo>
                  <a:close/>
                  <a:moveTo>
                    <a:pt x="0" y="48"/>
                  </a:moveTo>
                  <a:cubicBezTo>
                    <a:pt x="0" y="57"/>
                    <a:pt x="0" y="82"/>
                    <a:pt x="0" y="84"/>
                  </a:cubicBezTo>
                  <a:cubicBezTo>
                    <a:pt x="0" y="88"/>
                    <a:pt x="1" y="91"/>
                    <a:pt x="3" y="93"/>
                  </a:cubicBezTo>
                  <a:cubicBezTo>
                    <a:pt x="5" y="95"/>
                    <a:pt x="14" y="107"/>
                    <a:pt x="16" y="109"/>
                  </a:cubicBezTo>
                  <a:cubicBezTo>
                    <a:pt x="17" y="111"/>
                    <a:pt x="18" y="113"/>
                    <a:pt x="18" y="116"/>
                  </a:cubicBezTo>
                  <a:cubicBezTo>
                    <a:pt x="18" y="118"/>
                    <a:pt x="18" y="123"/>
                    <a:pt x="18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98"/>
                    <a:pt x="44" y="95"/>
                  </a:cubicBezTo>
                  <a:cubicBezTo>
                    <a:pt x="44" y="93"/>
                    <a:pt x="43" y="91"/>
                    <a:pt x="42" y="89"/>
                  </a:cubicBezTo>
                  <a:cubicBezTo>
                    <a:pt x="38" y="84"/>
                    <a:pt x="29" y="73"/>
                    <a:pt x="26" y="70"/>
                  </a:cubicBezTo>
                  <a:cubicBezTo>
                    <a:pt x="21" y="65"/>
                    <a:pt x="13" y="71"/>
                    <a:pt x="18" y="77"/>
                  </a:cubicBezTo>
                  <a:cubicBezTo>
                    <a:pt x="20" y="79"/>
                    <a:pt x="27" y="87"/>
                    <a:pt x="28" y="89"/>
                  </a:cubicBezTo>
                  <a:cubicBezTo>
                    <a:pt x="30" y="91"/>
                    <a:pt x="28" y="93"/>
                    <a:pt x="25" y="91"/>
                  </a:cubicBezTo>
                  <a:cubicBezTo>
                    <a:pt x="24" y="89"/>
                    <a:pt x="14" y="79"/>
                    <a:pt x="13" y="77"/>
                  </a:cubicBezTo>
                  <a:cubicBezTo>
                    <a:pt x="12" y="76"/>
                    <a:pt x="11" y="74"/>
                    <a:pt x="11" y="72"/>
                  </a:cubicBezTo>
                  <a:cubicBezTo>
                    <a:pt x="11" y="70"/>
                    <a:pt x="11" y="55"/>
                    <a:pt x="11" y="48"/>
                  </a:cubicBezTo>
                  <a:cubicBezTo>
                    <a:pt x="11" y="39"/>
                    <a:pt x="0" y="39"/>
                    <a:pt x="0" y="48"/>
                  </a:cubicBezTo>
                  <a:close/>
                  <a:moveTo>
                    <a:pt x="83" y="35"/>
                  </a:moveTo>
                  <a:cubicBezTo>
                    <a:pt x="83" y="54"/>
                    <a:pt x="67" y="70"/>
                    <a:pt x="48" y="70"/>
                  </a:cubicBezTo>
                  <a:cubicBezTo>
                    <a:pt x="29" y="70"/>
                    <a:pt x="13" y="54"/>
                    <a:pt x="13" y="35"/>
                  </a:cubicBezTo>
                  <a:cubicBezTo>
                    <a:pt x="13" y="16"/>
                    <a:pt x="29" y="0"/>
                    <a:pt x="48" y="0"/>
                  </a:cubicBezTo>
                  <a:cubicBezTo>
                    <a:pt x="67" y="0"/>
                    <a:pt x="83" y="16"/>
                    <a:pt x="83" y="35"/>
                  </a:cubicBezTo>
                  <a:close/>
                  <a:moveTo>
                    <a:pt x="77" y="33"/>
                  </a:moveTo>
                  <a:cubicBezTo>
                    <a:pt x="76" y="28"/>
                    <a:pt x="74" y="23"/>
                    <a:pt x="72" y="19"/>
                  </a:cubicBezTo>
                  <a:cubicBezTo>
                    <a:pt x="69" y="20"/>
                    <a:pt x="66" y="21"/>
                    <a:pt x="62" y="22"/>
                  </a:cubicBezTo>
                  <a:cubicBezTo>
                    <a:pt x="63" y="26"/>
                    <a:pt x="64" y="29"/>
                    <a:pt x="64" y="33"/>
                  </a:cubicBezTo>
                  <a:lnTo>
                    <a:pt x="77" y="33"/>
                  </a:lnTo>
                  <a:close/>
                  <a:moveTo>
                    <a:pt x="58" y="23"/>
                  </a:moveTo>
                  <a:cubicBezTo>
                    <a:pt x="56" y="24"/>
                    <a:pt x="53" y="24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0"/>
                    <a:pt x="59" y="26"/>
                    <a:pt x="58" y="23"/>
                  </a:cubicBezTo>
                  <a:close/>
                  <a:moveTo>
                    <a:pt x="57" y="19"/>
                  </a:moveTo>
                  <a:cubicBezTo>
                    <a:pt x="55" y="14"/>
                    <a:pt x="53" y="10"/>
                    <a:pt x="50" y="6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20"/>
                    <a:pt x="55" y="20"/>
                    <a:pt x="57" y="19"/>
                  </a:cubicBezTo>
                  <a:close/>
                  <a:moveTo>
                    <a:pt x="45" y="7"/>
                  </a:moveTo>
                  <a:cubicBezTo>
                    <a:pt x="42" y="11"/>
                    <a:pt x="40" y="15"/>
                    <a:pt x="38" y="19"/>
                  </a:cubicBezTo>
                  <a:cubicBezTo>
                    <a:pt x="41" y="19"/>
                    <a:pt x="43" y="20"/>
                    <a:pt x="46" y="2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7"/>
                    <a:pt x="45" y="7"/>
                    <a:pt x="45" y="7"/>
                  </a:cubicBezTo>
                  <a:close/>
                  <a:moveTo>
                    <a:pt x="37" y="23"/>
                  </a:moveTo>
                  <a:cubicBezTo>
                    <a:pt x="36" y="26"/>
                    <a:pt x="36" y="29"/>
                    <a:pt x="3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3" y="24"/>
                    <a:pt x="40" y="24"/>
                    <a:pt x="37" y="23"/>
                  </a:cubicBezTo>
                  <a:close/>
                  <a:moveTo>
                    <a:pt x="33" y="22"/>
                  </a:moveTo>
                  <a:cubicBezTo>
                    <a:pt x="30" y="21"/>
                    <a:pt x="27" y="20"/>
                    <a:pt x="24" y="18"/>
                  </a:cubicBezTo>
                  <a:cubicBezTo>
                    <a:pt x="21" y="22"/>
                    <a:pt x="19" y="27"/>
                    <a:pt x="19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29"/>
                    <a:pt x="32" y="25"/>
                    <a:pt x="33" y="22"/>
                  </a:cubicBezTo>
                  <a:close/>
                  <a:moveTo>
                    <a:pt x="19" y="37"/>
                  </a:moveTo>
                  <a:cubicBezTo>
                    <a:pt x="19" y="43"/>
                    <a:pt x="21" y="48"/>
                    <a:pt x="24" y="52"/>
                  </a:cubicBezTo>
                  <a:cubicBezTo>
                    <a:pt x="27" y="51"/>
                    <a:pt x="30" y="49"/>
                    <a:pt x="33" y="48"/>
                  </a:cubicBezTo>
                  <a:cubicBezTo>
                    <a:pt x="32" y="45"/>
                    <a:pt x="32" y="41"/>
                    <a:pt x="31" y="37"/>
                  </a:cubicBezTo>
                  <a:lnTo>
                    <a:pt x="19" y="37"/>
                  </a:lnTo>
                  <a:close/>
                  <a:moveTo>
                    <a:pt x="37" y="47"/>
                  </a:moveTo>
                  <a:cubicBezTo>
                    <a:pt x="40" y="47"/>
                    <a:pt x="43" y="46"/>
                    <a:pt x="46" y="4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1"/>
                    <a:pt x="36" y="44"/>
                    <a:pt x="37" y="47"/>
                  </a:cubicBezTo>
                  <a:close/>
                  <a:moveTo>
                    <a:pt x="38" y="51"/>
                  </a:moveTo>
                  <a:cubicBezTo>
                    <a:pt x="40" y="56"/>
                    <a:pt x="43" y="60"/>
                    <a:pt x="45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51"/>
                    <a:pt x="41" y="51"/>
                    <a:pt x="38" y="51"/>
                  </a:cubicBezTo>
                  <a:close/>
                  <a:moveTo>
                    <a:pt x="50" y="64"/>
                  </a:moveTo>
                  <a:cubicBezTo>
                    <a:pt x="53" y="60"/>
                    <a:pt x="55" y="56"/>
                    <a:pt x="57" y="51"/>
                  </a:cubicBezTo>
                  <a:cubicBezTo>
                    <a:pt x="55" y="51"/>
                    <a:pt x="52" y="50"/>
                    <a:pt x="50" y="50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8" y="47"/>
                  </a:moveTo>
                  <a:cubicBezTo>
                    <a:pt x="59" y="44"/>
                    <a:pt x="60" y="41"/>
                    <a:pt x="6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3" y="46"/>
                    <a:pt x="56" y="47"/>
                    <a:pt x="58" y="47"/>
                  </a:cubicBezTo>
                  <a:close/>
                  <a:moveTo>
                    <a:pt x="62" y="48"/>
                  </a:moveTo>
                  <a:cubicBezTo>
                    <a:pt x="66" y="49"/>
                    <a:pt x="69" y="50"/>
                    <a:pt x="71" y="52"/>
                  </a:cubicBezTo>
                  <a:cubicBezTo>
                    <a:pt x="74" y="47"/>
                    <a:pt x="76" y="42"/>
                    <a:pt x="77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1"/>
                    <a:pt x="63" y="45"/>
                    <a:pt x="62" y="48"/>
                  </a:cubicBezTo>
                  <a:close/>
                  <a:moveTo>
                    <a:pt x="56" y="7"/>
                  </a:moveTo>
                  <a:cubicBezTo>
                    <a:pt x="58" y="11"/>
                    <a:pt x="60" y="14"/>
                    <a:pt x="61" y="18"/>
                  </a:cubicBezTo>
                  <a:cubicBezTo>
                    <a:pt x="64" y="17"/>
                    <a:pt x="66" y="16"/>
                    <a:pt x="69" y="15"/>
                  </a:cubicBezTo>
                  <a:cubicBezTo>
                    <a:pt x="65" y="12"/>
                    <a:pt x="61" y="9"/>
                    <a:pt x="56" y="7"/>
                  </a:cubicBezTo>
                  <a:close/>
                  <a:moveTo>
                    <a:pt x="27" y="15"/>
                  </a:moveTo>
                  <a:cubicBezTo>
                    <a:pt x="29" y="16"/>
                    <a:pt x="32" y="17"/>
                    <a:pt x="34" y="18"/>
                  </a:cubicBezTo>
                  <a:cubicBezTo>
                    <a:pt x="36" y="14"/>
                    <a:pt x="37" y="11"/>
                    <a:pt x="40" y="7"/>
                  </a:cubicBezTo>
                  <a:cubicBezTo>
                    <a:pt x="35" y="9"/>
                    <a:pt x="30" y="11"/>
                    <a:pt x="27" y="15"/>
                  </a:cubicBezTo>
                  <a:close/>
                  <a:moveTo>
                    <a:pt x="39" y="63"/>
                  </a:moveTo>
                  <a:cubicBezTo>
                    <a:pt x="37" y="60"/>
                    <a:pt x="36" y="56"/>
                    <a:pt x="34" y="52"/>
                  </a:cubicBezTo>
                  <a:cubicBezTo>
                    <a:pt x="32" y="53"/>
                    <a:pt x="29" y="54"/>
                    <a:pt x="27" y="55"/>
                  </a:cubicBezTo>
                  <a:cubicBezTo>
                    <a:pt x="31" y="59"/>
                    <a:pt x="35" y="61"/>
                    <a:pt x="39" y="63"/>
                  </a:cubicBezTo>
                  <a:close/>
                  <a:moveTo>
                    <a:pt x="69" y="55"/>
                  </a:moveTo>
                  <a:cubicBezTo>
                    <a:pt x="66" y="54"/>
                    <a:pt x="64" y="53"/>
                    <a:pt x="61" y="52"/>
                  </a:cubicBezTo>
                  <a:cubicBezTo>
                    <a:pt x="60" y="56"/>
                    <a:pt x="58" y="59"/>
                    <a:pt x="56" y="63"/>
                  </a:cubicBezTo>
                  <a:cubicBezTo>
                    <a:pt x="61" y="61"/>
                    <a:pt x="65" y="58"/>
                    <a:pt x="69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7" name="矩形 186"/>
          <p:cNvSpPr/>
          <p:nvPr/>
        </p:nvSpPr>
        <p:spPr>
          <a:xfrm>
            <a:off x="777597" y="1457050"/>
            <a:ext cx="15696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有胎儿受伤的危险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矩形 187"/>
          <p:cNvSpPr/>
          <p:nvPr/>
        </p:nvSpPr>
        <p:spPr>
          <a:xfrm>
            <a:off x="890886" y="1964504"/>
            <a:ext cx="134112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与妊娠后期、分娩过程中胎儿可能发生宫内异常有关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6805117" y="1405918"/>
            <a:ext cx="105028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产后大出血</a:t>
            </a:r>
            <a:endParaRPr lang="zh-CN" altLang="en-US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6828200" y="1898274"/>
            <a:ext cx="112707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主要与胎儿娩出后子宫下段收缩不良有关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781761" y="3360819"/>
            <a:ext cx="15696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生活自理能力缺陷</a:t>
            </a:r>
            <a:endParaRPr lang="zh-CN" altLang="en-US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矩形 191"/>
          <p:cNvSpPr/>
          <p:nvPr/>
        </p:nvSpPr>
        <p:spPr>
          <a:xfrm>
            <a:off x="1091648" y="3888615"/>
            <a:ext cx="101056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与分娩及产后大出血有关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6664145" y="3831793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5FCB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b="1" dirty="0">
              <a:solidFill>
                <a:srgbClr val="5FCB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rgbClr val="5FCB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贫血</a:t>
            </a:r>
            <a:endParaRPr lang="zh-CN" altLang="en-US" b="1" dirty="0">
              <a:solidFill>
                <a:srgbClr val="5FCB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7191370" y="3767427"/>
            <a:ext cx="102298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与分娩及产后大出血有关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399841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主要护理诊断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1267401" y="1699315"/>
            <a:ext cx="6414754" cy="1072460"/>
            <a:chOff x="2583162" y="4171906"/>
            <a:chExt cx="20061106" cy="3353945"/>
          </a:xfrm>
        </p:grpSpPr>
        <p:grpSp>
          <p:nvGrpSpPr>
            <p:cNvPr id="5" name="Group 2"/>
            <p:cNvGrpSpPr/>
            <p:nvPr/>
          </p:nvGrpSpPr>
          <p:grpSpPr>
            <a:xfrm>
              <a:off x="2583162" y="4171906"/>
              <a:ext cx="20061106" cy="3353945"/>
              <a:chOff x="4250536" y="4951781"/>
              <a:chExt cx="16579427" cy="2519868"/>
            </a:xfrm>
          </p:grpSpPr>
          <p:sp>
            <p:nvSpPr>
              <p:cNvPr id="10" name="Chevron 36"/>
              <p:cNvSpPr/>
              <p:nvPr/>
            </p:nvSpPr>
            <p:spPr>
              <a:xfrm>
                <a:off x="16367143" y="4951781"/>
                <a:ext cx="4462820" cy="2519868"/>
              </a:xfrm>
              <a:prstGeom prst="chevron">
                <a:avLst>
                  <a:gd name="adj" fmla="val 17785"/>
                </a:avLst>
              </a:prstGeom>
              <a:solidFill>
                <a:srgbClr val="5FCBCA"/>
              </a:solidFill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9860" tIns="48006" rIns="353847" bIns="48006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5995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>
                    <a:solidFill>
                      <a:prstClr val="white"/>
                    </a:solidFill>
                  </a:rPr>
                  <a:t> </a:t>
                </a: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hevron 37"/>
              <p:cNvSpPr/>
              <p:nvPr/>
            </p:nvSpPr>
            <p:spPr>
              <a:xfrm>
                <a:off x="12334150" y="4951781"/>
                <a:ext cx="4462820" cy="2519868"/>
              </a:xfrm>
              <a:prstGeom prst="chevron">
                <a:avLst>
                  <a:gd name="adj" fmla="val 17785"/>
                </a:avLst>
              </a:prstGeom>
              <a:solidFill>
                <a:srgbClr val="5B9BD5"/>
              </a:solidFill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9860" tIns="48006" rIns="353847" bIns="48006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5995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>
                    <a:solidFill>
                      <a:prstClr val="white"/>
                    </a:solidFill>
                  </a:rPr>
                  <a:t> </a:t>
                </a: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Chevron 38"/>
              <p:cNvSpPr/>
              <p:nvPr/>
            </p:nvSpPr>
            <p:spPr>
              <a:xfrm>
                <a:off x="8301159" y="4951781"/>
                <a:ext cx="4462820" cy="2519868"/>
              </a:xfrm>
              <a:prstGeom prst="chevron">
                <a:avLst>
                  <a:gd name="adj" fmla="val 17785"/>
                </a:avLst>
              </a:prstGeom>
              <a:solidFill>
                <a:srgbClr val="5FCBCA"/>
              </a:solidFill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9860" tIns="48006" rIns="353847" bIns="48006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5995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>
                    <a:solidFill>
                      <a:prstClr val="white"/>
                    </a:solidFill>
                  </a:rPr>
                  <a:t> </a:t>
                </a: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Chevron 39"/>
              <p:cNvSpPr/>
              <p:nvPr/>
            </p:nvSpPr>
            <p:spPr>
              <a:xfrm>
                <a:off x="4250536" y="4951781"/>
                <a:ext cx="4466202" cy="2519868"/>
              </a:xfrm>
              <a:prstGeom prst="chevron">
                <a:avLst>
                  <a:gd name="adj" fmla="val 17785"/>
                </a:avLst>
              </a:prstGeom>
              <a:solidFill>
                <a:schemeClr val="accent1"/>
              </a:solidFill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9860" tIns="48006" rIns="353847" bIns="48006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5995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>
                    <a:solidFill>
                      <a:prstClr val="white"/>
                    </a:solidFill>
                  </a:rPr>
                  <a:t> </a:t>
                </a: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138"/>
            <p:cNvSpPr>
              <a:spLocks noChangeArrowheads="1"/>
            </p:cNvSpPr>
            <p:nvPr/>
          </p:nvSpPr>
          <p:spPr bwMode="auto">
            <a:xfrm>
              <a:off x="9554449" y="5100192"/>
              <a:ext cx="1161239" cy="1461000"/>
            </a:xfrm>
            <a:custGeom>
              <a:avLst/>
              <a:gdLst>
                <a:gd name="T0" fmla="*/ 398 w 473"/>
                <a:gd name="T1" fmla="*/ 0 h 589"/>
                <a:gd name="T2" fmla="*/ 0 w 473"/>
                <a:gd name="T3" fmla="*/ 73 h 589"/>
                <a:gd name="T4" fmla="*/ 74 w 473"/>
                <a:gd name="T5" fmla="*/ 588 h 589"/>
                <a:gd name="T6" fmla="*/ 472 w 473"/>
                <a:gd name="T7" fmla="*/ 588 h 589"/>
                <a:gd name="T8" fmla="*/ 398 w 473"/>
                <a:gd name="T9" fmla="*/ 0 h 589"/>
                <a:gd name="T10" fmla="*/ 74 w 473"/>
                <a:gd name="T11" fmla="*/ 544 h 589"/>
                <a:gd name="T12" fmla="*/ 45 w 473"/>
                <a:gd name="T13" fmla="*/ 500 h 589"/>
                <a:gd name="T14" fmla="*/ 74 w 473"/>
                <a:gd name="T15" fmla="*/ 544 h 589"/>
                <a:gd name="T16" fmla="*/ 74 w 473"/>
                <a:gd name="T17" fmla="*/ 471 h 589"/>
                <a:gd name="T18" fmla="*/ 45 w 473"/>
                <a:gd name="T19" fmla="*/ 426 h 589"/>
                <a:gd name="T20" fmla="*/ 74 w 473"/>
                <a:gd name="T21" fmla="*/ 471 h 589"/>
                <a:gd name="T22" fmla="*/ 74 w 473"/>
                <a:gd name="T23" fmla="*/ 382 h 589"/>
                <a:gd name="T24" fmla="*/ 45 w 473"/>
                <a:gd name="T25" fmla="*/ 353 h 589"/>
                <a:gd name="T26" fmla="*/ 74 w 473"/>
                <a:gd name="T27" fmla="*/ 382 h 589"/>
                <a:gd name="T28" fmla="*/ 74 w 473"/>
                <a:gd name="T29" fmla="*/ 309 h 589"/>
                <a:gd name="T30" fmla="*/ 45 w 473"/>
                <a:gd name="T31" fmla="*/ 264 h 589"/>
                <a:gd name="T32" fmla="*/ 74 w 473"/>
                <a:gd name="T33" fmla="*/ 309 h 589"/>
                <a:gd name="T34" fmla="*/ 74 w 473"/>
                <a:gd name="T35" fmla="*/ 235 h 589"/>
                <a:gd name="T36" fmla="*/ 45 w 473"/>
                <a:gd name="T37" fmla="*/ 191 h 589"/>
                <a:gd name="T38" fmla="*/ 74 w 473"/>
                <a:gd name="T39" fmla="*/ 235 h 589"/>
                <a:gd name="T40" fmla="*/ 74 w 473"/>
                <a:gd name="T41" fmla="*/ 147 h 589"/>
                <a:gd name="T42" fmla="*/ 45 w 473"/>
                <a:gd name="T43" fmla="*/ 117 h 589"/>
                <a:gd name="T44" fmla="*/ 74 w 473"/>
                <a:gd name="T45" fmla="*/ 147 h 589"/>
                <a:gd name="T46" fmla="*/ 354 w 473"/>
                <a:gd name="T47" fmla="*/ 530 h 589"/>
                <a:gd name="T48" fmla="*/ 133 w 473"/>
                <a:gd name="T49" fmla="*/ 544 h 589"/>
                <a:gd name="T50" fmla="*/ 118 w 473"/>
                <a:gd name="T51" fmla="*/ 323 h 589"/>
                <a:gd name="T52" fmla="*/ 339 w 473"/>
                <a:gd name="T53" fmla="*/ 309 h 589"/>
                <a:gd name="T54" fmla="*/ 354 w 473"/>
                <a:gd name="T55" fmla="*/ 530 h 589"/>
                <a:gd name="T56" fmla="*/ 354 w 473"/>
                <a:gd name="T57" fmla="*/ 250 h 589"/>
                <a:gd name="T58" fmla="*/ 133 w 473"/>
                <a:gd name="T59" fmla="*/ 264 h 589"/>
                <a:gd name="T60" fmla="*/ 118 w 473"/>
                <a:gd name="T61" fmla="*/ 58 h 589"/>
                <a:gd name="T62" fmla="*/ 339 w 473"/>
                <a:gd name="T63" fmla="*/ 29 h 589"/>
                <a:gd name="T64" fmla="*/ 354 w 473"/>
                <a:gd name="T65" fmla="*/ 250 h 589"/>
                <a:gd name="T66" fmla="*/ 427 w 473"/>
                <a:gd name="T67" fmla="*/ 544 h 589"/>
                <a:gd name="T68" fmla="*/ 398 w 473"/>
                <a:gd name="T69" fmla="*/ 500 h 589"/>
                <a:gd name="T70" fmla="*/ 427 w 473"/>
                <a:gd name="T71" fmla="*/ 544 h 589"/>
                <a:gd name="T72" fmla="*/ 427 w 473"/>
                <a:gd name="T73" fmla="*/ 471 h 589"/>
                <a:gd name="T74" fmla="*/ 398 w 473"/>
                <a:gd name="T75" fmla="*/ 426 h 589"/>
                <a:gd name="T76" fmla="*/ 427 w 473"/>
                <a:gd name="T77" fmla="*/ 471 h 589"/>
                <a:gd name="T78" fmla="*/ 427 w 473"/>
                <a:gd name="T79" fmla="*/ 382 h 589"/>
                <a:gd name="T80" fmla="*/ 398 w 473"/>
                <a:gd name="T81" fmla="*/ 353 h 589"/>
                <a:gd name="T82" fmla="*/ 427 w 473"/>
                <a:gd name="T83" fmla="*/ 382 h 589"/>
                <a:gd name="T84" fmla="*/ 427 w 473"/>
                <a:gd name="T85" fmla="*/ 309 h 589"/>
                <a:gd name="T86" fmla="*/ 398 w 473"/>
                <a:gd name="T87" fmla="*/ 264 h 589"/>
                <a:gd name="T88" fmla="*/ 427 w 473"/>
                <a:gd name="T89" fmla="*/ 309 h 589"/>
                <a:gd name="T90" fmla="*/ 427 w 473"/>
                <a:gd name="T91" fmla="*/ 235 h 589"/>
                <a:gd name="T92" fmla="*/ 398 w 473"/>
                <a:gd name="T93" fmla="*/ 191 h 589"/>
                <a:gd name="T94" fmla="*/ 427 w 473"/>
                <a:gd name="T95" fmla="*/ 235 h 589"/>
                <a:gd name="T96" fmla="*/ 427 w 473"/>
                <a:gd name="T97" fmla="*/ 147 h 589"/>
                <a:gd name="T98" fmla="*/ 398 w 473"/>
                <a:gd name="T99" fmla="*/ 117 h 589"/>
                <a:gd name="T100" fmla="*/ 427 w 473"/>
                <a:gd name="T101" fmla="*/ 147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589">
                  <a:moveTo>
                    <a:pt x="398" y="0"/>
                  </a:moveTo>
                  <a:lnTo>
                    <a:pt x="398" y="0"/>
                  </a:lnTo>
                  <a:cubicBezTo>
                    <a:pt x="74" y="0"/>
                    <a:pt x="74" y="0"/>
                    <a:pt x="74" y="0"/>
                  </a:cubicBezTo>
                  <a:cubicBezTo>
                    <a:pt x="30" y="0"/>
                    <a:pt x="0" y="29"/>
                    <a:pt x="0" y="73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45" y="588"/>
                    <a:pt x="30" y="588"/>
                    <a:pt x="74" y="588"/>
                  </a:cubicBezTo>
                  <a:cubicBezTo>
                    <a:pt x="398" y="588"/>
                    <a:pt x="398" y="588"/>
                    <a:pt x="398" y="588"/>
                  </a:cubicBezTo>
                  <a:cubicBezTo>
                    <a:pt x="442" y="588"/>
                    <a:pt x="413" y="588"/>
                    <a:pt x="472" y="588"/>
                  </a:cubicBezTo>
                  <a:cubicBezTo>
                    <a:pt x="472" y="73"/>
                    <a:pt x="472" y="73"/>
                    <a:pt x="472" y="73"/>
                  </a:cubicBezTo>
                  <a:cubicBezTo>
                    <a:pt x="472" y="29"/>
                    <a:pt x="442" y="0"/>
                    <a:pt x="398" y="0"/>
                  </a:cubicBezTo>
                  <a:close/>
                  <a:moveTo>
                    <a:pt x="74" y="544"/>
                  </a:moveTo>
                  <a:lnTo>
                    <a:pt x="74" y="544"/>
                  </a:lnTo>
                  <a:cubicBezTo>
                    <a:pt x="45" y="544"/>
                    <a:pt x="45" y="544"/>
                    <a:pt x="45" y="544"/>
                  </a:cubicBezTo>
                  <a:cubicBezTo>
                    <a:pt x="45" y="500"/>
                    <a:pt x="45" y="500"/>
                    <a:pt x="45" y="500"/>
                  </a:cubicBezTo>
                  <a:cubicBezTo>
                    <a:pt x="74" y="500"/>
                    <a:pt x="74" y="500"/>
                    <a:pt x="74" y="500"/>
                  </a:cubicBezTo>
                  <a:lnTo>
                    <a:pt x="74" y="544"/>
                  </a:lnTo>
                  <a:close/>
                  <a:moveTo>
                    <a:pt x="74" y="471"/>
                  </a:moveTo>
                  <a:lnTo>
                    <a:pt x="74" y="471"/>
                  </a:lnTo>
                  <a:cubicBezTo>
                    <a:pt x="45" y="471"/>
                    <a:pt x="45" y="471"/>
                    <a:pt x="45" y="471"/>
                  </a:cubicBezTo>
                  <a:cubicBezTo>
                    <a:pt x="45" y="426"/>
                    <a:pt x="45" y="426"/>
                    <a:pt x="45" y="426"/>
                  </a:cubicBezTo>
                  <a:cubicBezTo>
                    <a:pt x="74" y="426"/>
                    <a:pt x="74" y="426"/>
                    <a:pt x="74" y="426"/>
                  </a:cubicBezTo>
                  <a:lnTo>
                    <a:pt x="74" y="471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cubicBezTo>
                    <a:pt x="45" y="382"/>
                    <a:pt x="45" y="382"/>
                    <a:pt x="45" y="382"/>
                  </a:cubicBezTo>
                  <a:cubicBezTo>
                    <a:pt x="45" y="353"/>
                    <a:pt x="45" y="353"/>
                    <a:pt x="45" y="353"/>
                  </a:cubicBezTo>
                  <a:cubicBezTo>
                    <a:pt x="74" y="353"/>
                    <a:pt x="74" y="353"/>
                    <a:pt x="74" y="353"/>
                  </a:cubicBezTo>
                  <a:lnTo>
                    <a:pt x="74" y="382"/>
                  </a:ln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45" y="309"/>
                    <a:pt x="45" y="309"/>
                    <a:pt x="45" y="309"/>
                  </a:cubicBezTo>
                  <a:cubicBezTo>
                    <a:pt x="45" y="264"/>
                    <a:pt x="45" y="264"/>
                    <a:pt x="45" y="264"/>
                  </a:cubicBezTo>
                  <a:cubicBezTo>
                    <a:pt x="74" y="264"/>
                    <a:pt x="74" y="264"/>
                    <a:pt x="74" y="264"/>
                  </a:cubicBezTo>
                  <a:lnTo>
                    <a:pt x="74" y="309"/>
                  </a:lnTo>
                  <a:close/>
                  <a:moveTo>
                    <a:pt x="74" y="235"/>
                  </a:moveTo>
                  <a:lnTo>
                    <a:pt x="74" y="235"/>
                  </a:lnTo>
                  <a:cubicBezTo>
                    <a:pt x="45" y="235"/>
                    <a:pt x="45" y="235"/>
                    <a:pt x="45" y="235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74" y="191"/>
                    <a:pt x="74" y="191"/>
                    <a:pt x="74" y="191"/>
                  </a:cubicBezTo>
                  <a:lnTo>
                    <a:pt x="74" y="235"/>
                  </a:lnTo>
                  <a:close/>
                  <a:moveTo>
                    <a:pt x="74" y="147"/>
                  </a:moveTo>
                  <a:lnTo>
                    <a:pt x="74" y="147"/>
                  </a:lnTo>
                  <a:cubicBezTo>
                    <a:pt x="45" y="147"/>
                    <a:pt x="45" y="147"/>
                    <a:pt x="45" y="14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74" y="117"/>
                    <a:pt x="74" y="117"/>
                    <a:pt x="74" y="117"/>
                  </a:cubicBezTo>
                  <a:lnTo>
                    <a:pt x="74" y="147"/>
                  </a:lnTo>
                  <a:close/>
                  <a:moveTo>
                    <a:pt x="354" y="530"/>
                  </a:moveTo>
                  <a:lnTo>
                    <a:pt x="354" y="530"/>
                  </a:lnTo>
                  <a:lnTo>
                    <a:pt x="339" y="544"/>
                  </a:lnTo>
                  <a:cubicBezTo>
                    <a:pt x="133" y="544"/>
                    <a:pt x="133" y="544"/>
                    <a:pt x="133" y="544"/>
                  </a:cubicBezTo>
                  <a:lnTo>
                    <a:pt x="118" y="530"/>
                  </a:lnTo>
                  <a:cubicBezTo>
                    <a:pt x="118" y="323"/>
                    <a:pt x="118" y="323"/>
                    <a:pt x="118" y="323"/>
                  </a:cubicBezTo>
                  <a:lnTo>
                    <a:pt x="133" y="309"/>
                  </a:lnTo>
                  <a:cubicBezTo>
                    <a:pt x="339" y="309"/>
                    <a:pt x="339" y="309"/>
                    <a:pt x="339" y="309"/>
                  </a:cubicBezTo>
                  <a:lnTo>
                    <a:pt x="354" y="323"/>
                  </a:lnTo>
                  <a:lnTo>
                    <a:pt x="354" y="530"/>
                  </a:lnTo>
                  <a:close/>
                  <a:moveTo>
                    <a:pt x="354" y="250"/>
                  </a:moveTo>
                  <a:lnTo>
                    <a:pt x="354" y="250"/>
                  </a:lnTo>
                  <a:cubicBezTo>
                    <a:pt x="354" y="264"/>
                    <a:pt x="339" y="264"/>
                    <a:pt x="339" y="264"/>
                  </a:cubicBezTo>
                  <a:cubicBezTo>
                    <a:pt x="133" y="264"/>
                    <a:pt x="133" y="264"/>
                    <a:pt x="133" y="264"/>
                  </a:cubicBezTo>
                  <a:cubicBezTo>
                    <a:pt x="133" y="264"/>
                    <a:pt x="118" y="264"/>
                    <a:pt x="118" y="250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44"/>
                    <a:pt x="133" y="29"/>
                    <a:pt x="133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9" y="29"/>
                    <a:pt x="354" y="44"/>
                    <a:pt x="354" y="58"/>
                  </a:cubicBezTo>
                  <a:lnTo>
                    <a:pt x="354" y="250"/>
                  </a:lnTo>
                  <a:close/>
                  <a:moveTo>
                    <a:pt x="427" y="544"/>
                  </a:moveTo>
                  <a:lnTo>
                    <a:pt x="427" y="544"/>
                  </a:lnTo>
                  <a:cubicBezTo>
                    <a:pt x="398" y="544"/>
                    <a:pt x="398" y="544"/>
                    <a:pt x="398" y="544"/>
                  </a:cubicBezTo>
                  <a:cubicBezTo>
                    <a:pt x="398" y="500"/>
                    <a:pt x="398" y="500"/>
                    <a:pt x="398" y="500"/>
                  </a:cubicBezTo>
                  <a:cubicBezTo>
                    <a:pt x="427" y="500"/>
                    <a:pt x="427" y="500"/>
                    <a:pt x="427" y="500"/>
                  </a:cubicBezTo>
                  <a:lnTo>
                    <a:pt x="427" y="544"/>
                  </a:lnTo>
                  <a:close/>
                  <a:moveTo>
                    <a:pt x="427" y="471"/>
                  </a:moveTo>
                  <a:lnTo>
                    <a:pt x="427" y="471"/>
                  </a:lnTo>
                  <a:cubicBezTo>
                    <a:pt x="398" y="471"/>
                    <a:pt x="398" y="471"/>
                    <a:pt x="398" y="471"/>
                  </a:cubicBezTo>
                  <a:cubicBezTo>
                    <a:pt x="398" y="426"/>
                    <a:pt x="398" y="426"/>
                    <a:pt x="398" y="426"/>
                  </a:cubicBezTo>
                  <a:cubicBezTo>
                    <a:pt x="427" y="426"/>
                    <a:pt x="427" y="426"/>
                    <a:pt x="427" y="426"/>
                  </a:cubicBezTo>
                  <a:lnTo>
                    <a:pt x="427" y="471"/>
                  </a:lnTo>
                  <a:close/>
                  <a:moveTo>
                    <a:pt x="427" y="382"/>
                  </a:moveTo>
                  <a:lnTo>
                    <a:pt x="427" y="382"/>
                  </a:lnTo>
                  <a:cubicBezTo>
                    <a:pt x="398" y="382"/>
                    <a:pt x="398" y="382"/>
                    <a:pt x="398" y="382"/>
                  </a:cubicBezTo>
                  <a:cubicBezTo>
                    <a:pt x="398" y="353"/>
                    <a:pt x="398" y="353"/>
                    <a:pt x="398" y="353"/>
                  </a:cubicBezTo>
                  <a:cubicBezTo>
                    <a:pt x="427" y="353"/>
                    <a:pt x="427" y="353"/>
                    <a:pt x="427" y="353"/>
                  </a:cubicBezTo>
                  <a:lnTo>
                    <a:pt x="427" y="382"/>
                  </a:lnTo>
                  <a:close/>
                  <a:moveTo>
                    <a:pt x="427" y="309"/>
                  </a:moveTo>
                  <a:lnTo>
                    <a:pt x="427" y="309"/>
                  </a:lnTo>
                  <a:cubicBezTo>
                    <a:pt x="398" y="309"/>
                    <a:pt x="398" y="309"/>
                    <a:pt x="398" y="309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427" y="264"/>
                    <a:pt x="427" y="264"/>
                    <a:pt x="427" y="264"/>
                  </a:cubicBezTo>
                  <a:lnTo>
                    <a:pt x="427" y="309"/>
                  </a:lnTo>
                  <a:close/>
                  <a:moveTo>
                    <a:pt x="427" y="235"/>
                  </a:moveTo>
                  <a:lnTo>
                    <a:pt x="427" y="235"/>
                  </a:lnTo>
                  <a:cubicBezTo>
                    <a:pt x="398" y="235"/>
                    <a:pt x="398" y="235"/>
                    <a:pt x="398" y="235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427" y="191"/>
                    <a:pt x="427" y="191"/>
                    <a:pt x="427" y="191"/>
                  </a:cubicBezTo>
                  <a:lnTo>
                    <a:pt x="427" y="235"/>
                  </a:lnTo>
                  <a:close/>
                  <a:moveTo>
                    <a:pt x="427" y="147"/>
                  </a:moveTo>
                  <a:lnTo>
                    <a:pt x="427" y="147"/>
                  </a:lnTo>
                  <a:cubicBezTo>
                    <a:pt x="398" y="147"/>
                    <a:pt x="398" y="147"/>
                    <a:pt x="398" y="147"/>
                  </a:cubicBezTo>
                  <a:cubicBezTo>
                    <a:pt x="398" y="117"/>
                    <a:pt x="398" y="117"/>
                    <a:pt x="398" y="117"/>
                  </a:cubicBezTo>
                  <a:cubicBezTo>
                    <a:pt x="427" y="117"/>
                    <a:pt x="427" y="117"/>
                    <a:pt x="427" y="117"/>
                  </a:cubicBezTo>
                  <a:lnTo>
                    <a:pt x="427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700" dirty="0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7" name="Freeform 139"/>
            <p:cNvSpPr>
              <a:spLocks noChangeArrowheads="1"/>
            </p:cNvSpPr>
            <p:nvPr/>
          </p:nvSpPr>
          <p:spPr bwMode="auto">
            <a:xfrm>
              <a:off x="4755361" y="5100192"/>
              <a:ext cx="1569479" cy="1352098"/>
            </a:xfrm>
            <a:custGeom>
              <a:avLst/>
              <a:gdLst>
                <a:gd name="T0" fmla="*/ 589 w 634"/>
                <a:gd name="T1" fmla="*/ 236 h 546"/>
                <a:gd name="T2" fmla="*/ 589 w 634"/>
                <a:gd name="T3" fmla="*/ 236 h 546"/>
                <a:gd name="T4" fmla="*/ 471 w 634"/>
                <a:gd name="T5" fmla="*/ 309 h 546"/>
                <a:gd name="T6" fmla="*/ 442 w 634"/>
                <a:gd name="T7" fmla="*/ 250 h 546"/>
                <a:gd name="T8" fmla="*/ 516 w 634"/>
                <a:gd name="T9" fmla="*/ 133 h 546"/>
                <a:gd name="T10" fmla="*/ 383 w 634"/>
                <a:gd name="T11" fmla="*/ 0 h 546"/>
                <a:gd name="T12" fmla="*/ 236 w 634"/>
                <a:gd name="T13" fmla="*/ 133 h 546"/>
                <a:gd name="T14" fmla="*/ 280 w 634"/>
                <a:gd name="T15" fmla="*/ 236 h 546"/>
                <a:gd name="T16" fmla="*/ 207 w 634"/>
                <a:gd name="T17" fmla="*/ 236 h 546"/>
                <a:gd name="T18" fmla="*/ 236 w 634"/>
                <a:gd name="T19" fmla="*/ 162 h 546"/>
                <a:gd name="T20" fmla="*/ 118 w 634"/>
                <a:gd name="T21" fmla="*/ 44 h 546"/>
                <a:gd name="T22" fmla="*/ 0 w 634"/>
                <a:gd name="T23" fmla="*/ 162 h 546"/>
                <a:gd name="T24" fmla="*/ 44 w 634"/>
                <a:gd name="T25" fmla="*/ 250 h 546"/>
                <a:gd name="T26" fmla="*/ 0 w 634"/>
                <a:gd name="T27" fmla="*/ 309 h 546"/>
                <a:gd name="T28" fmla="*/ 0 w 634"/>
                <a:gd name="T29" fmla="*/ 471 h 546"/>
                <a:gd name="T30" fmla="*/ 89 w 634"/>
                <a:gd name="T31" fmla="*/ 545 h 546"/>
                <a:gd name="T32" fmla="*/ 398 w 634"/>
                <a:gd name="T33" fmla="*/ 545 h 546"/>
                <a:gd name="T34" fmla="*/ 471 w 634"/>
                <a:gd name="T35" fmla="*/ 471 h 546"/>
                <a:gd name="T36" fmla="*/ 471 w 634"/>
                <a:gd name="T37" fmla="*/ 457 h 546"/>
                <a:gd name="T38" fmla="*/ 589 w 634"/>
                <a:gd name="T39" fmla="*/ 545 h 546"/>
                <a:gd name="T40" fmla="*/ 633 w 634"/>
                <a:gd name="T41" fmla="*/ 516 h 546"/>
                <a:gd name="T42" fmla="*/ 633 w 634"/>
                <a:gd name="T43" fmla="*/ 280 h 546"/>
                <a:gd name="T44" fmla="*/ 589 w 634"/>
                <a:gd name="T45" fmla="*/ 236 h 546"/>
                <a:gd name="T46" fmla="*/ 44 w 634"/>
                <a:gd name="T47" fmla="*/ 162 h 546"/>
                <a:gd name="T48" fmla="*/ 44 w 634"/>
                <a:gd name="T49" fmla="*/ 162 h 546"/>
                <a:gd name="T50" fmla="*/ 118 w 634"/>
                <a:gd name="T51" fmla="*/ 74 h 546"/>
                <a:gd name="T52" fmla="*/ 207 w 634"/>
                <a:gd name="T53" fmla="*/ 162 h 546"/>
                <a:gd name="T54" fmla="*/ 118 w 634"/>
                <a:gd name="T55" fmla="*/ 236 h 546"/>
                <a:gd name="T56" fmla="*/ 44 w 634"/>
                <a:gd name="T57" fmla="*/ 162 h 546"/>
                <a:gd name="T58" fmla="*/ 442 w 634"/>
                <a:gd name="T59" fmla="*/ 471 h 546"/>
                <a:gd name="T60" fmla="*/ 442 w 634"/>
                <a:gd name="T61" fmla="*/ 471 h 546"/>
                <a:gd name="T62" fmla="*/ 398 w 634"/>
                <a:gd name="T63" fmla="*/ 516 h 546"/>
                <a:gd name="T64" fmla="*/ 89 w 634"/>
                <a:gd name="T65" fmla="*/ 516 h 546"/>
                <a:gd name="T66" fmla="*/ 44 w 634"/>
                <a:gd name="T67" fmla="*/ 471 h 546"/>
                <a:gd name="T68" fmla="*/ 44 w 634"/>
                <a:gd name="T69" fmla="*/ 309 h 546"/>
                <a:gd name="T70" fmla="*/ 89 w 634"/>
                <a:gd name="T71" fmla="*/ 280 h 546"/>
                <a:gd name="T72" fmla="*/ 398 w 634"/>
                <a:gd name="T73" fmla="*/ 280 h 546"/>
                <a:gd name="T74" fmla="*/ 442 w 634"/>
                <a:gd name="T75" fmla="*/ 309 h 546"/>
                <a:gd name="T76" fmla="*/ 442 w 634"/>
                <a:gd name="T77" fmla="*/ 471 h 546"/>
                <a:gd name="T78" fmla="*/ 383 w 634"/>
                <a:gd name="T79" fmla="*/ 236 h 546"/>
                <a:gd name="T80" fmla="*/ 383 w 634"/>
                <a:gd name="T81" fmla="*/ 236 h 546"/>
                <a:gd name="T82" fmla="*/ 280 w 634"/>
                <a:gd name="T83" fmla="*/ 133 h 546"/>
                <a:gd name="T84" fmla="*/ 383 w 634"/>
                <a:gd name="T85" fmla="*/ 44 h 546"/>
                <a:gd name="T86" fmla="*/ 471 w 634"/>
                <a:gd name="T87" fmla="*/ 133 h 546"/>
                <a:gd name="T88" fmla="*/ 383 w 634"/>
                <a:gd name="T89" fmla="*/ 236 h 546"/>
                <a:gd name="T90" fmla="*/ 589 w 634"/>
                <a:gd name="T91" fmla="*/ 516 h 546"/>
                <a:gd name="T92" fmla="*/ 589 w 634"/>
                <a:gd name="T93" fmla="*/ 516 h 546"/>
                <a:gd name="T94" fmla="*/ 471 w 634"/>
                <a:gd name="T95" fmla="*/ 412 h 546"/>
                <a:gd name="T96" fmla="*/ 471 w 634"/>
                <a:gd name="T97" fmla="*/ 354 h 546"/>
                <a:gd name="T98" fmla="*/ 589 w 634"/>
                <a:gd name="T99" fmla="*/ 280 h 546"/>
                <a:gd name="T100" fmla="*/ 589 w 634"/>
                <a:gd name="T101" fmla="*/ 51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4" h="546">
                  <a:moveTo>
                    <a:pt x="589" y="236"/>
                  </a:moveTo>
                  <a:lnTo>
                    <a:pt x="589" y="236"/>
                  </a:lnTo>
                  <a:cubicBezTo>
                    <a:pt x="471" y="309"/>
                    <a:pt x="471" y="309"/>
                    <a:pt x="471" y="309"/>
                  </a:cubicBezTo>
                  <a:cubicBezTo>
                    <a:pt x="471" y="295"/>
                    <a:pt x="471" y="265"/>
                    <a:pt x="442" y="250"/>
                  </a:cubicBezTo>
                  <a:cubicBezTo>
                    <a:pt x="486" y="236"/>
                    <a:pt x="516" y="191"/>
                    <a:pt x="516" y="133"/>
                  </a:cubicBezTo>
                  <a:cubicBezTo>
                    <a:pt x="516" y="59"/>
                    <a:pt x="457" y="0"/>
                    <a:pt x="383" y="0"/>
                  </a:cubicBezTo>
                  <a:cubicBezTo>
                    <a:pt x="310" y="0"/>
                    <a:pt x="236" y="59"/>
                    <a:pt x="236" y="133"/>
                  </a:cubicBezTo>
                  <a:cubicBezTo>
                    <a:pt x="236" y="177"/>
                    <a:pt x="251" y="207"/>
                    <a:pt x="280" y="236"/>
                  </a:cubicBezTo>
                  <a:cubicBezTo>
                    <a:pt x="207" y="236"/>
                    <a:pt x="207" y="236"/>
                    <a:pt x="207" y="236"/>
                  </a:cubicBezTo>
                  <a:cubicBezTo>
                    <a:pt x="236" y="221"/>
                    <a:pt x="236" y="191"/>
                    <a:pt x="236" y="162"/>
                  </a:cubicBezTo>
                  <a:cubicBezTo>
                    <a:pt x="236" y="89"/>
                    <a:pt x="192" y="44"/>
                    <a:pt x="118" y="44"/>
                  </a:cubicBezTo>
                  <a:cubicBezTo>
                    <a:pt x="59" y="44"/>
                    <a:pt x="0" y="89"/>
                    <a:pt x="0" y="162"/>
                  </a:cubicBezTo>
                  <a:cubicBezTo>
                    <a:pt x="0" y="191"/>
                    <a:pt x="15" y="221"/>
                    <a:pt x="44" y="250"/>
                  </a:cubicBezTo>
                  <a:cubicBezTo>
                    <a:pt x="15" y="265"/>
                    <a:pt x="0" y="280"/>
                    <a:pt x="0" y="309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516"/>
                    <a:pt x="44" y="545"/>
                    <a:pt x="89" y="545"/>
                  </a:cubicBezTo>
                  <a:cubicBezTo>
                    <a:pt x="398" y="545"/>
                    <a:pt x="398" y="545"/>
                    <a:pt x="398" y="545"/>
                  </a:cubicBezTo>
                  <a:cubicBezTo>
                    <a:pt x="442" y="545"/>
                    <a:pt x="471" y="516"/>
                    <a:pt x="471" y="471"/>
                  </a:cubicBezTo>
                  <a:cubicBezTo>
                    <a:pt x="471" y="457"/>
                    <a:pt x="471" y="457"/>
                    <a:pt x="471" y="457"/>
                  </a:cubicBezTo>
                  <a:cubicBezTo>
                    <a:pt x="589" y="545"/>
                    <a:pt x="589" y="545"/>
                    <a:pt x="589" y="545"/>
                  </a:cubicBezTo>
                  <a:cubicBezTo>
                    <a:pt x="619" y="545"/>
                    <a:pt x="633" y="530"/>
                    <a:pt x="633" y="516"/>
                  </a:cubicBezTo>
                  <a:cubicBezTo>
                    <a:pt x="633" y="280"/>
                    <a:pt x="633" y="280"/>
                    <a:pt x="633" y="280"/>
                  </a:cubicBezTo>
                  <a:cubicBezTo>
                    <a:pt x="633" y="250"/>
                    <a:pt x="619" y="236"/>
                    <a:pt x="589" y="236"/>
                  </a:cubicBezTo>
                  <a:close/>
                  <a:moveTo>
                    <a:pt x="44" y="162"/>
                  </a:moveTo>
                  <a:lnTo>
                    <a:pt x="44" y="162"/>
                  </a:lnTo>
                  <a:cubicBezTo>
                    <a:pt x="44" y="118"/>
                    <a:pt x="74" y="74"/>
                    <a:pt x="118" y="74"/>
                  </a:cubicBezTo>
                  <a:cubicBezTo>
                    <a:pt x="162" y="74"/>
                    <a:pt x="207" y="118"/>
                    <a:pt x="207" y="162"/>
                  </a:cubicBezTo>
                  <a:cubicBezTo>
                    <a:pt x="207" y="207"/>
                    <a:pt x="162" y="236"/>
                    <a:pt x="118" y="236"/>
                  </a:cubicBezTo>
                  <a:cubicBezTo>
                    <a:pt x="74" y="236"/>
                    <a:pt x="44" y="207"/>
                    <a:pt x="44" y="162"/>
                  </a:cubicBezTo>
                  <a:close/>
                  <a:moveTo>
                    <a:pt x="442" y="471"/>
                  </a:moveTo>
                  <a:lnTo>
                    <a:pt x="442" y="471"/>
                  </a:lnTo>
                  <a:cubicBezTo>
                    <a:pt x="442" y="486"/>
                    <a:pt x="412" y="516"/>
                    <a:pt x="398" y="516"/>
                  </a:cubicBezTo>
                  <a:cubicBezTo>
                    <a:pt x="89" y="516"/>
                    <a:pt x="89" y="516"/>
                    <a:pt x="89" y="516"/>
                  </a:cubicBezTo>
                  <a:cubicBezTo>
                    <a:pt x="59" y="516"/>
                    <a:pt x="44" y="486"/>
                    <a:pt x="44" y="471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4" y="295"/>
                    <a:pt x="59" y="280"/>
                    <a:pt x="89" y="280"/>
                  </a:cubicBezTo>
                  <a:cubicBezTo>
                    <a:pt x="398" y="280"/>
                    <a:pt x="398" y="280"/>
                    <a:pt x="398" y="280"/>
                  </a:cubicBezTo>
                  <a:cubicBezTo>
                    <a:pt x="412" y="280"/>
                    <a:pt x="442" y="295"/>
                    <a:pt x="442" y="309"/>
                  </a:cubicBezTo>
                  <a:lnTo>
                    <a:pt x="442" y="471"/>
                  </a:lnTo>
                  <a:close/>
                  <a:moveTo>
                    <a:pt x="383" y="236"/>
                  </a:moveTo>
                  <a:lnTo>
                    <a:pt x="383" y="236"/>
                  </a:lnTo>
                  <a:cubicBezTo>
                    <a:pt x="324" y="236"/>
                    <a:pt x="280" y="191"/>
                    <a:pt x="280" y="133"/>
                  </a:cubicBezTo>
                  <a:cubicBezTo>
                    <a:pt x="280" y="89"/>
                    <a:pt x="324" y="44"/>
                    <a:pt x="383" y="44"/>
                  </a:cubicBezTo>
                  <a:cubicBezTo>
                    <a:pt x="427" y="44"/>
                    <a:pt x="471" y="89"/>
                    <a:pt x="471" y="133"/>
                  </a:cubicBezTo>
                  <a:cubicBezTo>
                    <a:pt x="471" y="191"/>
                    <a:pt x="427" y="236"/>
                    <a:pt x="383" y="236"/>
                  </a:cubicBezTo>
                  <a:close/>
                  <a:moveTo>
                    <a:pt x="589" y="516"/>
                  </a:moveTo>
                  <a:lnTo>
                    <a:pt x="589" y="516"/>
                  </a:lnTo>
                  <a:cubicBezTo>
                    <a:pt x="471" y="412"/>
                    <a:pt x="471" y="412"/>
                    <a:pt x="471" y="412"/>
                  </a:cubicBezTo>
                  <a:cubicBezTo>
                    <a:pt x="471" y="398"/>
                    <a:pt x="471" y="368"/>
                    <a:pt x="471" y="354"/>
                  </a:cubicBezTo>
                  <a:cubicBezTo>
                    <a:pt x="589" y="280"/>
                    <a:pt x="589" y="280"/>
                    <a:pt x="589" y="280"/>
                  </a:cubicBezTo>
                  <a:cubicBezTo>
                    <a:pt x="589" y="309"/>
                    <a:pt x="589" y="501"/>
                    <a:pt x="589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700" dirty="0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8" name="Freeform 148"/>
            <p:cNvSpPr>
              <a:spLocks noChangeArrowheads="1"/>
            </p:cNvSpPr>
            <p:nvPr/>
          </p:nvSpPr>
          <p:spPr bwMode="auto">
            <a:xfrm>
              <a:off x="14306038" y="5200013"/>
              <a:ext cx="1524126" cy="1361179"/>
            </a:xfrm>
            <a:custGeom>
              <a:avLst/>
              <a:gdLst>
                <a:gd name="T0" fmla="*/ 545 w 619"/>
                <a:gd name="T1" fmla="*/ 74 h 546"/>
                <a:gd name="T2" fmla="*/ 545 w 619"/>
                <a:gd name="T3" fmla="*/ 74 h 546"/>
                <a:gd name="T4" fmla="*/ 486 w 619"/>
                <a:gd name="T5" fmla="*/ 74 h 546"/>
                <a:gd name="T6" fmla="*/ 471 w 619"/>
                <a:gd name="T7" fmla="*/ 30 h 546"/>
                <a:gd name="T8" fmla="*/ 427 w 619"/>
                <a:gd name="T9" fmla="*/ 0 h 546"/>
                <a:gd name="T10" fmla="*/ 191 w 619"/>
                <a:gd name="T11" fmla="*/ 0 h 546"/>
                <a:gd name="T12" fmla="*/ 147 w 619"/>
                <a:gd name="T13" fmla="*/ 30 h 546"/>
                <a:gd name="T14" fmla="*/ 132 w 619"/>
                <a:gd name="T15" fmla="*/ 74 h 546"/>
                <a:gd name="T16" fmla="*/ 73 w 619"/>
                <a:gd name="T17" fmla="*/ 74 h 546"/>
                <a:gd name="T18" fmla="*/ 0 w 619"/>
                <a:gd name="T19" fmla="*/ 147 h 546"/>
                <a:gd name="T20" fmla="*/ 0 w 619"/>
                <a:gd name="T21" fmla="*/ 472 h 546"/>
                <a:gd name="T22" fmla="*/ 73 w 619"/>
                <a:gd name="T23" fmla="*/ 545 h 546"/>
                <a:gd name="T24" fmla="*/ 545 w 619"/>
                <a:gd name="T25" fmla="*/ 545 h 546"/>
                <a:gd name="T26" fmla="*/ 618 w 619"/>
                <a:gd name="T27" fmla="*/ 472 h 546"/>
                <a:gd name="T28" fmla="*/ 618 w 619"/>
                <a:gd name="T29" fmla="*/ 147 h 546"/>
                <a:gd name="T30" fmla="*/ 545 w 619"/>
                <a:gd name="T31" fmla="*/ 74 h 546"/>
                <a:gd name="T32" fmla="*/ 589 w 619"/>
                <a:gd name="T33" fmla="*/ 472 h 546"/>
                <a:gd name="T34" fmla="*/ 589 w 619"/>
                <a:gd name="T35" fmla="*/ 472 h 546"/>
                <a:gd name="T36" fmla="*/ 545 w 619"/>
                <a:gd name="T37" fmla="*/ 501 h 546"/>
                <a:gd name="T38" fmla="*/ 73 w 619"/>
                <a:gd name="T39" fmla="*/ 501 h 546"/>
                <a:gd name="T40" fmla="*/ 29 w 619"/>
                <a:gd name="T41" fmla="*/ 472 h 546"/>
                <a:gd name="T42" fmla="*/ 29 w 619"/>
                <a:gd name="T43" fmla="*/ 147 h 546"/>
                <a:gd name="T44" fmla="*/ 73 w 619"/>
                <a:gd name="T45" fmla="*/ 118 h 546"/>
                <a:gd name="T46" fmla="*/ 147 w 619"/>
                <a:gd name="T47" fmla="*/ 118 h 546"/>
                <a:gd name="T48" fmla="*/ 177 w 619"/>
                <a:gd name="T49" fmla="*/ 74 h 546"/>
                <a:gd name="T50" fmla="*/ 206 w 619"/>
                <a:gd name="T51" fmla="*/ 30 h 546"/>
                <a:gd name="T52" fmla="*/ 412 w 619"/>
                <a:gd name="T53" fmla="*/ 30 h 546"/>
                <a:gd name="T54" fmla="*/ 441 w 619"/>
                <a:gd name="T55" fmla="*/ 74 h 546"/>
                <a:gd name="T56" fmla="*/ 471 w 619"/>
                <a:gd name="T57" fmla="*/ 118 h 546"/>
                <a:gd name="T58" fmla="*/ 545 w 619"/>
                <a:gd name="T59" fmla="*/ 118 h 546"/>
                <a:gd name="T60" fmla="*/ 589 w 619"/>
                <a:gd name="T61" fmla="*/ 147 h 546"/>
                <a:gd name="T62" fmla="*/ 589 w 619"/>
                <a:gd name="T63" fmla="*/ 472 h 546"/>
                <a:gd name="T64" fmla="*/ 309 w 619"/>
                <a:gd name="T65" fmla="*/ 147 h 546"/>
                <a:gd name="T66" fmla="*/ 309 w 619"/>
                <a:gd name="T67" fmla="*/ 147 h 546"/>
                <a:gd name="T68" fmla="*/ 147 w 619"/>
                <a:gd name="T69" fmla="*/ 310 h 546"/>
                <a:gd name="T70" fmla="*/ 309 w 619"/>
                <a:gd name="T71" fmla="*/ 472 h 546"/>
                <a:gd name="T72" fmla="*/ 471 w 619"/>
                <a:gd name="T73" fmla="*/ 310 h 546"/>
                <a:gd name="T74" fmla="*/ 309 w 619"/>
                <a:gd name="T75" fmla="*/ 147 h 546"/>
                <a:gd name="T76" fmla="*/ 309 w 619"/>
                <a:gd name="T77" fmla="*/ 427 h 546"/>
                <a:gd name="T78" fmla="*/ 309 w 619"/>
                <a:gd name="T79" fmla="*/ 427 h 546"/>
                <a:gd name="T80" fmla="*/ 191 w 619"/>
                <a:gd name="T81" fmla="*/ 310 h 546"/>
                <a:gd name="T82" fmla="*/ 309 w 619"/>
                <a:gd name="T83" fmla="*/ 192 h 546"/>
                <a:gd name="T84" fmla="*/ 427 w 619"/>
                <a:gd name="T85" fmla="*/ 310 h 546"/>
                <a:gd name="T86" fmla="*/ 309 w 619"/>
                <a:gd name="T87" fmla="*/ 427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9" h="546">
                  <a:moveTo>
                    <a:pt x="545" y="74"/>
                  </a:moveTo>
                  <a:lnTo>
                    <a:pt x="545" y="74"/>
                  </a:lnTo>
                  <a:cubicBezTo>
                    <a:pt x="486" y="74"/>
                    <a:pt x="486" y="74"/>
                    <a:pt x="486" y="74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56" y="15"/>
                    <a:pt x="441" y="0"/>
                    <a:pt x="42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77" y="0"/>
                    <a:pt x="162" y="15"/>
                    <a:pt x="147" y="30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29" y="74"/>
                    <a:pt x="0" y="104"/>
                    <a:pt x="0" y="147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0" y="516"/>
                    <a:pt x="29" y="545"/>
                    <a:pt x="73" y="545"/>
                  </a:cubicBezTo>
                  <a:cubicBezTo>
                    <a:pt x="545" y="545"/>
                    <a:pt x="545" y="545"/>
                    <a:pt x="545" y="545"/>
                  </a:cubicBezTo>
                  <a:cubicBezTo>
                    <a:pt x="589" y="545"/>
                    <a:pt x="618" y="516"/>
                    <a:pt x="618" y="472"/>
                  </a:cubicBezTo>
                  <a:cubicBezTo>
                    <a:pt x="618" y="147"/>
                    <a:pt x="618" y="147"/>
                    <a:pt x="618" y="147"/>
                  </a:cubicBezTo>
                  <a:cubicBezTo>
                    <a:pt x="618" y="104"/>
                    <a:pt x="589" y="74"/>
                    <a:pt x="545" y="74"/>
                  </a:cubicBezTo>
                  <a:close/>
                  <a:moveTo>
                    <a:pt x="589" y="472"/>
                  </a:moveTo>
                  <a:lnTo>
                    <a:pt x="589" y="472"/>
                  </a:lnTo>
                  <a:cubicBezTo>
                    <a:pt x="589" y="486"/>
                    <a:pt x="559" y="501"/>
                    <a:pt x="545" y="501"/>
                  </a:cubicBezTo>
                  <a:cubicBezTo>
                    <a:pt x="73" y="501"/>
                    <a:pt x="73" y="501"/>
                    <a:pt x="73" y="501"/>
                  </a:cubicBezTo>
                  <a:cubicBezTo>
                    <a:pt x="59" y="501"/>
                    <a:pt x="29" y="486"/>
                    <a:pt x="29" y="472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33"/>
                    <a:pt x="59" y="118"/>
                    <a:pt x="73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91" y="45"/>
                    <a:pt x="191" y="30"/>
                    <a:pt x="206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27" y="30"/>
                    <a:pt x="427" y="45"/>
                    <a:pt x="441" y="74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545" y="118"/>
                    <a:pt x="545" y="118"/>
                    <a:pt x="545" y="118"/>
                  </a:cubicBezTo>
                  <a:cubicBezTo>
                    <a:pt x="559" y="118"/>
                    <a:pt x="589" y="133"/>
                    <a:pt x="589" y="147"/>
                  </a:cubicBezTo>
                  <a:lnTo>
                    <a:pt x="589" y="472"/>
                  </a:lnTo>
                  <a:close/>
                  <a:moveTo>
                    <a:pt x="309" y="147"/>
                  </a:moveTo>
                  <a:lnTo>
                    <a:pt x="309" y="147"/>
                  </a:lnTo>
                  <a:cubicBezTo>
                    <a:pt x="221" y="147"/>
                    <a:pt x="147" y="221"/>
                    <a:pt x="147" y="310"/>
                  </a:cubicBezTo>
                  <a:cubicBezTo>
                    <a:pt x="147" y="398"/>
                    <a:pt x="221" y="472"/>
                    <a:pt x="309" y="472"/>
                  </a:cubicBezTo>
                  <a:cubicBezTo>
                    <a:pt x="398" y="472"/>
                    <a:pt x="471" y="398"/>
                    <a:pt x="471" y="310"/>
                  </a:cubicBezTo>
                  <a:cubicBezTo>
                    <a:pt x="471" y="221"/>
                    <a:pt x="398" y="147"/>
                    <a:pt x="309" y="147"/>
                  </a:cubicBezTo>
                  <a:close/>
                  <a:moveTo>
                    <a:pt x="309" y="427"/>
                  </a:moveTo>
                  <a:lnTo>
                    <a:pt x="309" y="427"/>
                  </a:lnTo>
                  <a:cubicBezTo>
                    <a:pt x="250" y="427"/>
                    <a:pt x="191" y="368"/>
                    <a:pt x="191" y="310"/>
                  </a:cubicBezTo>
                  <a:cubicBezTo>
                    <a:pt x="191" y="251"/>
                    <a:pt x="250" y="192"/>
                    <a:pt x="309" y="192"/>
                  </a:cubicBezTo>
                  <a:cubicBezTo>
                    <a:pt x="368" y="192"/>
                    <a:pt x="427" y="251"/>
                    <a:pt x="427" y="310"/>
                  </a:cubicBezTo>
                  <a:cubicBezTo>
                    <a:pt x="427" y="368"/>
                    <a:pt x="368" y="427"/>
                    <a:pt x="309" y="4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700" dirty="0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9" name="Freeform 157"/>
            <p:cNvSpPr>
              <a:spLocks noChangeArrowheads="1"/>
            </p:cNvSpPr>
            <p:nvPr/>
          </p:nvSpPr>
          <p:spPr bwMode="auto">
            <a:xfrm>
              <a:off x="19181047" y="5200013"/>
              <a:ext cx="1569479" cy="1524523"/>
            </a:xfrm>
            <a:custGeom>
              <a:avLst/>
              <a:gdLst>
                <a:gd name="T0" fmla="*/ 309 w 634"/>
                <a:gd name="T1" fmla="*/ 88 h 619"/>
                <a:gd name="T2" fmla="*/ 309 w 634"/>
                <a:gd name="T3" fmla="*/ 88 h 619"/>
                <a:gd name="T4" fmla="*/ 176 w 634"/>
                <a:gd name="T5" fmla="*/ 235 h 619"/>
                <a:gd name="T6" fmla="*/ 309 w 634"/>
                <a:gd name="T7" fmla="*/ 367 h 619"/>
                <a:gd name="T8" fmla="*/ 456 w 634"/>
                <a:gd name="T9" fmla="*/ 235 h 619"/>
                <a:gd name="T10" fmla="*/ 309 w 634"/>
                <a:gd name="T11" fmla="*/ 88 h 619"/>
                <a:gd name="T12" fmla="*/ 309 w 634"/>
                <a:gd name="T13" fmla="*/ 323 h 619"/>
                <a:gd name="T14" fmla="*/ 309 w 634"/>
                <a:gd name="T15" fmla="*/ 323 h 619"/>
                <a:gd name="T16" fmla="*/ 221 w 634"/>
                <a:gd name="T17" fmla="*/ 235 h 619"/>
                <a:gd name="T18" fmla="*/ 309 w 634"/>
                <a:gd name="T19" fmla="*/ 132 h 619"/>
                <a:gd name="T20" fmla="*/ 412 w 634"/>
                <a:gd name="T21" fmla="*/ 235 h 619"/>
                <a:gd name="T22" fmla="*/ 309 w 634"/>
                <a:gd name="T23" fmla="*/ 323 h 619"/>
                <a:gd name="T24" fmla="*/ 530 w 634"/>
                <a:gd name="T25" fmla="*/ 338 h 619"/>
                <a:gd name="T26" fmla="*/ 530 w 634"/>
                <a:gd name="T27" fmla="*/ 338 h 619"/>
                <a:gd name="T28" fmla="*/ 559 w 634"/>
                <a:gd name="T29" fmla="*/ 235 h 619"/>
                <a:gd name="T30" fmla="*/ 309 w 634"/>
                <a:gd name="T31" fmla="*/ 0 h 619"/>
                <a:gd name="T32" fmla="*/ 73 w 634"/>
                <a:gd name="T33" fmla="*/ 235 h 619"/>
                <a:gd name="T34" fmla="*/ 103 w 634"/>
                <a:gd name="T35" fmla="*/ 338 h 619"/>
                <a:gd name="T36" fmla="*/ 0 w 634"/>
                <a:gd name="T37" fmla="*/ 500 h 619"/>
                <a:gd name="T38" fmla="*/ 117 w 634"/>
                <a:gd name="T39" fmla="*/ 530 h 619"/>
                <a:gd name="T40" fmla="*/ 206 w 634"/>
                <a:gd name="T41" fmla="*/ 618 h 619"/>
                <a:gd name="T42" fmla="*/ 294 w 634"/>
                <a:gd name="T43" fmla="*/ 471 h 619"/>
                <a:gd name="T44" fmla="*/ 309 w 634"/>
                <a:gd name="T45" fmla="*/ 471 h 619"/>
                <a:gd name="T46" fmla="*/ 324 w 634"/>
                <a:gd name="T47" fmla="*/ 471 h 619"/>
                <a:gd name="T48" fmla="*/ 412 w 634"/>
                <a:gd name="T49" fmla="*/ 618 h 619"/>
                <a:gd name="T50" fmla="*/ 500 w 634"/>
                <a:gd name="T51" fmla="*/ 530 h 619"/>
                <a:gd name="T52" fmla="*/ 633 w 634"/>
                <a:gd name="T53" fmla="*/ 500 h 619"/>
                <a:gd name="T54" fmla="*/ 530 w 634"/>
                <a:gd name="T55" fmla="*/ 338 h 619"/>
                <a:gd name="T56" fmla="*/ 206 w 634"/>
                <a:gd name="T57" fmla="*/ 544 h 619"/>
                <a:gd name="T58" fmla="*/ 206 w 634"/>
                <a:gd name="T59" fmla="*/ 544 h 619"/>
                <a:gd name="T60" fmla="*/ 147 w 634"/>
                <a:gd name="T61" fmla="*/ 500 h 619"/>
                <a:gd name="T62" fmla="*/ 58 w 634"/>
                <a:gd name="T63" fmla="*/ 471 h 619"/>
                <a:gd name="T64" fmla="*/ 117 w 634"/>
                <a:gd name="T65" fmla="*/ 382 h 619"/>
                <a:gd name="T66" fmla="*/ 250 w 634"/>
                <a:gd name="T67" fmla="*/ 456 h 619"/>
                <a:gd name="T68" fmla="*/ 206 w 634"/>
                <a:gd name="T69" fmla="*/ 544 h 619"/>
                <a:gd name="T70" fmla="*/ 309 w 634"/>
                <a:gd name="T71" fmla="*/ 426 h 619"/>
                <a:gd name="T72" fmla="*/ 309 w 634"/>
                <a:gd name="T73" fmla="*/ 426 h 619"/>
                <a:gd name="T74" fmla="*/ 117 w 634"/>
                <a:gd name="T75" fmla="*/ 235 h 619"/>
                <a:gd name="T76" fmla="*/ 309 w 634"/>
                <a:gd name="T77" fmla="*/ 29 h 619"/>
                <a:gd name="T78" fmla="*/ 515 w 634"/>
                <a:gd name="T79" fmla="*/ 235 h 619"/>
                <a:gd name="T80" fmla="*/ 309 w 634"/>
                <a:gd name="T81" fmla="*/ 426 h 619"/>
                <a:gd name="T82" fmla="*/ 485 w 634"/>
                <a:gd name="T83" fmla="*/ 500 h 619"/>
                <a:gd name="T84" fmla="*/ 485 w 634"/>
                <a:gd name="T85" fmla="*/ 500 h 619"/>
                <a:gd name="T86" fmla="*/ 426 w 634"/>
                <a:gd name="T87" fmla="*/ 544 h 619"/>
                <a:gd name="T88" fmla="*/ 368 w 634"/>
                <a:gd name="T89" fmla="*/ 456 h 619"/>
                <a:gd name="T90" fmla="*/ 500 w 634"/>
                <a:gd name="T91" fmla="*/ 382 h 619"/>
                <a:gd name="T92" fmla="*/ 559 w 634"/>
                <a:gd name="T93" fmla="*/ 471 h 619"/>
                <a:gd name="T94" fmla="*/ 485 w 634"/>
                <a:gd name="T95" fmla="*/ 50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4" h="619">
                  <a:moveTo>
                    <a:pt x="309" y="88"/>
                  </a:moveTo>
                  <a:lnTo>
                    <a:pt x="309" y="88"/>
                  </a:lnTo>
                  <a:cubicBezTo>
                    <a:pt x="235" y="88"/>
                    <a:pt x="176" y="162"/>
                    <a:pt x="176" y="235"/>
                  </a:cubicBezTo>
                  <a:cubicBezTo>
                    <a:pt x="176" y="309"/>
                    <a:pt x="235" y="367"/>
                    <a:pt x="309" y="367"/>
                  </a:cubicBezTo>
                  <a:cubicBezTo>
                    <a:pt x="383" y="367"/>
                    <a:pt x="456" y="309"/>
                    <a:pt x="456" y="235"/>
                  </a:cubicBezTo>
                  <a:cubicBezTo>
                    <a:pt x="456" y="162"/>
                    <a:pt x="383" y="88"/>
                    <a:pt x="309" y="88"/>
                  </a:cubicBezTo>
                  <a:close/>
                  <a:moveTo>
                    <a:pt x="309" y="323"/>
                  </a:moveTo>
                  <a:lnTo>
                    <a:pt x="309" y="323"/>
                  </a:lnTo>
                  <a:cubicBezTo>
                    <a:pt x="265" y="323"/>
                    <a:pt x="221" y="279"/>
                    <a:pt x="221" y="235"/>
                  </a:cubicBezTo>
                  <a:cubicBezTo>
                    <a:pt x="221" y="176"/>
                    <a:pt x="265" y="132"/>
                    <a:pt x="309" y="132"/>
                  </a:cubicBezTo>
                  <a:cubicBezTo>
                    <a:pt x="368" y="132"/>
                    <a:pt x="412" y="176"/>
                    <a:pt x="412" y="235"/>
                  </a:cubicBezTo>
                  <a:cubicBezTo>
                    <a:pt x="412" y="279"/>
                    <a:pt x="368" y="323"/>
                    <a:pt x="309" y="323"/>
                  </a:cubicBezTo>
                  <a:close/>
                  <a:moveTo>
                    <a:pt x="530" y="338"/>
                  </a:moveTo>
                  <a:lnTo>
                    <a:pt x="530" y="338"/>
                  </a:lnTo>
                  <a:cubicBezTo>
                    <a:pt x="544" y="309"/>
                    <a:pt x="559" y="264"/>
                    <a:pt x="559" y="235"/>
                  </a:cubicBezTo>
                  <a:cubicBezTo>
                    <a:pt x="559" y="103"/>
                    <a:pt x="441" y="0"/>
                    <a:pt x="309" y="0"/>
                  </a:cubicBezTo>
                  <a:cubicBezTo>
                    <a:pt x="176" y="0"/>
                    <a:pt x="73" y="103"/>
                    <a:pt x="73" y="235"/>
                  </a:cubicBezTo>
                  <a:cubicBezTo>
                    <a:pt x="73" y="264"/>
                    <a:pt x="88" y="309"/>
                    <a:pt x="103" y="338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58" y="515"/>
                    <a:pt x="117" y="530"/>
                  </a:cubicBezTo>
                  <a:cubicBezTo>
                    <a:pt x="162" y="574"/>
                    <a:pt x="206" y="618"/>
                    <a:pt x="206" y="618"/>
                  </a:cubicBezTo>
                  <a:cubicBezTo>
                    <a:pt x="294" y="471"/>
                    <a:pt x="294" y="471"/>
                    <a:pt x="294" y="471"/>
                  </a:cubicBezTo>
                  <a:cubicBezTo>
                    <a:pt x="309" y="471"/>
                    <a:pt x="309" y="471"/>
                    <a:pt x="309" y="471"/>
                  </a:cubicBezTo>
                  <a:cubicBezTo>
                    <a:pt x="324" y="471"/>
                    <a:pt x="324" y="471"/>
                    <a:pt x="324" y="471"/>
                  </a:cubicBezTo>
                  <a:cubicBezTo>
                    <a:pt x="412" y="618"/>
                    <a:pt x="412" y="618"/>
                    <a:pt x="412" y="618"/>
                  </a:cubicBezTo>
                  <a:cubicBezTo>
                    <a:pt x="412" y="618"/>
                    <a:pt x="456" y="574"/>
                    <a:pt x="500" y="530"/>
                  </a:cubicBezTo>
                  <a:cubicBezTo>
                    <a:pt x="559" y="515"/>
                    <a:pt x="633" y="500"/>
                    <a:pt x="633" y="500"/>
                  </a:cubicBezTo>
                  <a:lnTo>
                    <a:pt x="530" y="338"/>
                  </a:lnTo>
                  <a:close/>
                  <a:moveTo>
                    <a:pt x="206" y="544"/>
                  </a:moveTo>
                  <a:lnTo>
                    <a:pt x="206" y="544"/>
                  </a:lnTo>
                  <a:cubicBezTo>
                    <a:pt x="206" y="544"/>
                    <a:pt x="176" y="530"/>
                    <a:pt x="147" y="500"/>
                  </a:cubicBezTo>
                  <a:cubicBezTo>
                    <a:pt x="103" y="485"/>
                    <a:pt x="58" y="471"/>
                    <a:pt x="58" y="471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147" y="412"/>
                    <a:pt x="206" y="456"/>
                    <a:pt x="250" y="456"/>
                  </a:cubicBezTo>
                  <a:lnTo>
                    <a:pt x="206" y="544"/>
                  </a:lnTo>
                  <a:close/>
                  <a:moveTo>
                    <a:pt x="309" y="426"/>
                  </a:moveTo>
                  <a:lnTo>
                    <a:pt x="309" y="426"/>
                  </a:lnTo>
                  <a:cubicBezTo>
                    <a:pt x="206" y="426"/>
                    <a:pt x="117" y="338"/>
                    <a:pt x="117" y="235"/>
                  </a:cubicBezTo>
                  <a:cubicBezTo>
                    <a:pt x="117" y="117"/>
                    <a:pt x="206" y="29"/>
                    <a:pt x="309" y="29"/>
                  </a:cubicBezTo>
                  <a:cubicBezTo>
                    <a:pt x="426" y="29"/>
                    <a:pt x="515" y="117"/>
                    <a:pt x="515" y="235"/>
                  </a:cubicBezTo>
                  <a:cubicBezTo>
                    <a:pt x="515" y="338"/>
                    <a:pt x="426" y="426"/>
                    <a:pt x="309" y="426"/>
                  </a:cubicBezTo>
                  <a:close/>
                  <a:moveTo>
                    <a:pt x="485" y="500"/>
                  </a:moveTo>
                  <a:lnTo>
                    <a:pt x="485" y="500"/>
                  </a:lnTo>
                  <a:cubicBezTo>
                    <a:pt x="456" y="530"/>
                    <a:pt x="426" y="544"/>
                    <a:pt x="426" y="544"/>
                  </a:cubicBezTo>
                  <a:cubicBezTo>
                    <a:pt x="368" y="456"/>
                    <a:pt x="368" y="456"/>
                    <a:pt x="368" y="456"/>
                  </a:cubicBezTo>
                  <a:cubicBezTo>
                    <a:pt x="426" y="456"/>
                    <a:pt x="471" y="412"/>
                    <a:pt x="500" y="382"/>
                  </a:cubicBezTo>
                  <a:cubicBezTo>
                    <a:pt x="559" y="471"/>
                    <a:pt x="559" y="471"/>
                    <a:pt x="559" y="471"/>
                  </a:cubicBezTo>
                  <a:cubicBezTo>
                    <a:pt x="559" y="471"/>
                    <a:pt x="530" y="485"/>
                    <a:pt x="485" y="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700" dirty="0">
                <a:solidFill>
                  <a:prstClr val="black"/>
                </a:solidFill>
                <a:latin typeface="Lato Light"/>
              </a:endParaRPr>
            </a:p>
          </p:txBody>
        </p:sp>
      </p:grpSp>
      <p:sp>
        <p:nvSpPr>
          <p:cNvPr id="14" name="Shape 1344"/>
          <p:cNvSpPr/>
          <p:nvPr/>
        </p:nvSpPr>
        <p:spPr>
          <a:xfrm>
            <a:off x="1417769" y="3256656"/>
            <a:ext cx="1088430" cy="2308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2400" b="1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500" b="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知识缺乏</a:t>
            </a:r>
            <a:endParaRPr sz="1500" b="0" dirty="0">
              <a:solidFill>
                <a:srgbClr val="0070C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hape 1346"/>
          <p:cNvSpPr/>
          <p:nvPr/>
        </p:nvSpPr>
        <p:spPr>
          <a:xfrm>
            <a:off x="1416774" y="3623726"/>
            <a:ext cx="1220597" cy="48474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1800">
                <a:solidFill>
                  <a:srgbClr val="777C87"/>
                </a:solidFill>
                <a:uFill>
                  <a:solidFill>
                    <a:srgbClr val="777C87"/>
                  </a:solidFill>
                </a:u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zh-CN" altLang="en-US" sz="105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与缺乏分娩、新生儿护理、产后康复等相关知识有关</a:t>
            </a:r>
            <a:endParaRPr sz="1050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Shape 1347"/>
          <p:cNvSpPr/>
          <p:nvPr/>
        </p:nvSpPr>
        <p:spPr>
          <a:xfrm>
            <a:off x="3026096" y="3268197"/>
            <a:ext cx="1088430" cy="2308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2400" b="1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500" b="0" dirty="0">
                <a:solidFill>
                  <a:srgbClr val="00BCC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焦虑</a:t>
            </a:r>
            <a:endParaRPr sz="1500" b="0" dirty="0">
              <a:solidFill>
                <a:srgbClr val="00BCC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hape 1349"/>
          <p:cNvSpPr/>
          <p:nvPr/>
        </p:nvSpPr>
        <p:spPr>
          <a:xfrm>
            <a:off x="3026095" y="3623725"/>
            <a:ext cx="1220597" cy="48474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1800">
                <a:solidFill>
                  <a:srgbClr val="777C87"/>
                </a:solidFill>
                <a:uFill>
                  <a:solidFill>
                    <a:srgbClr val="777C87"/>
                  </a:solidFill>
                </a:u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zh-CN" altLang="en-US" sz="105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与分娩过程中宫缩引起的疼痛及产后出血有关</a:t>
            </a:r>
            <a:endParaRPr sz="1050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hape 1350"/>
          <p:cNvSpPr/>
          <p:nvPr/>
        </p:nvSpPr>
        <p:spPr>
          <a:xfrm>
            <a:off x="4695256" y="3270047"/>
            <a:ext cx="1088430" cy="2308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2400" b="1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500" b="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潜在并发症</a:t>
            </a:r>
            <a:endParaRPr sz="1500" b="0" dirty="0">
              <a:solidFill>
                <a:srgbClr val="0070C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 1352"/>
          <p:cNvSpPr/>
          <p:nvPr/>
        </p:nvSpPr>
        <p:spPr>
          <a:xfrm>
            <a:off x="4695256" y="3623725"/>
            <a:ext cx="1220597" cy="32316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1800">
                <a:solidFill>
                  <a:srgbClr val="777C87"/>
                </a:solidFill>
                <a:uFill>
                  <a:solidFill>
                    <a:srgbClr val="777C87"/>
                  </a:solidFill>
                </a:u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zh-CN" altLang="en-US" sz="105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感染 下肢深静脉血栓</a:t>
            </a:r>
            <a:endParaRPr sz="1050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hape 1353"/>
          <p:cNvSpPr/>
          <p:nvPr/>
        </p:nvSpPr>
        <p:spPr>
          <a:xfrm>
            <a:off x="6121747" y="3249369"/>
            <a:ext cx="1222028" cy="2308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defTabSz="457200">
              <a:spcBef>
                <a:spcPts val="1700"/>
              </a:spcBef>
              <a:defRPr sz="2400" b="1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500" b="0" dirty="0">
                <a:solidFill>
                  <a:srgbClr val="00BCC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有跌倒的风险</a:t>
            </a:r>
            <a:endParaRPr sz="1500" b="0" dirty="0">
              <a:solidFill>
                <a:srgbClr val="00BCC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1355"/>
          <p:cNvSpPr/>
          <p:nvPr/>
        </p:nvSpPr>
        <p:spPr>
          <a:xfrm>
            <a:off x="6123178" y="3634631"/>
            <a:ext cx="1220597" cy="32316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1800">
                <a:solidFill>
                  <a:srgbClr val="777C87"/>
                </a:solidFill>
                <a:uFill>
                  <a:solidFill>
                    <a:srgbClr val="777C87"/>
                  </a:solidFill>
                </a:u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zh-CN" altLang="en-US" sz="105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产妇贫血及长时间卧床有关</a:t>
            </a:r>
            <a:endParaRPr sz="1050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399841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主要护理措施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370"/>
          <p:cNvGrpSpPr/>
          <p:nvPr/>
        </p:nvGrpSpPr>
        <p:grpSpPr>
          <a:xfrm>
            <a:off x="3163963" y="923925"/>
            <a:ext cx="2816075" cy="2645789"/>
            <a:chOff x="-1" y="-1"/>
            <a:chExt cx="6341643" cy="5810056"/>
          </a:xfrm>
        </p:grpSpPr>
        <p:grpSp>
          <p:nvGrpSpPr>
            <p:cNvPr id="17" name="Group 365"/>
            <p:cNvGrpSpPr/>
            <p:nvPr/>
          </p:nvGrpSpPr>
          <p:grpSpPr>
            <a:xfrm>
              <a:off x="-1" y="-1"/>
              <a:ext cx="6341643" cy="5810056"/>
              <a:chOff x="-1" y="-1"/>
              <a:chExt cx="6341643" cy="5810056"/>
            </a:xfrm>
          </p:grpSpPr>
          <p:sp>
            <p:nvSpPr>
              <p:cNvPr id="22" name="Shape 362"/>
              <p:cNvSpPr/>
              <p:nvPr/>
            </p:nvSpPr>
            <p:spPr>
              <a:xfrm>
                <a:off x="1900820" y="-1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  <a:sym typeface="Helvetica Neue Light"/>
                  </a:rPr>
                  <a:t>加强胎儿宫内监测</a:t>
                </a:r>
                <a:endParaRPr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Helvetica Neue Light"/>
                </a:endParaRPr>
              </a:p>
            </p:txBody>
          </p:sp>
          <p:sp>
            <p:nvSpPr>
              <p:cNvPr id="23" name="Shape 363"/>
              <p:cNvSpPr/>
              <p:nvPr/>
            </p:nvSpPr>
            <p:spPr>
              <a:xfrm>
                <a:off x="3801641" y="3270054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5FCB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  <a:sym typeface="Helvetica Neue Light"/>
                  </a:rPr>
                  <a:t>产后</a:t>
                </a:r>
                <a:endParaRPr lang="en-US" altLang="zh-CN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Helvetica Neue Light"/>
                </a:endParaRPr>
              </a:p>
              <a:p>
                <a:pPr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  <a:sym typeface="Helvetica Neue Light"/>
                  </a:rPr>
                  <a:t>大出血</a:t>
                </a:r>
                <a:endParaRPr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Helvetica Neue Light"/>
                </a:endParaRPr>
              </a:p>
            </p:txBody>
          </p:sp>
          <p:sp>
            <p:nvSpPr>
              <p:cNvPr id="24" name="Shape 364"/>
              <p:cNvSpPr/>
              <p:nvPr/>
            </p:nvSpPr>
            <p:spPr>
              <a:xfrm>
                <a:off x="-1" y="3270054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加强基</a:t>
                </a:r>
                <a:endParaRPr lang="en-US" altLang="zh-CN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础护理</a:t>
                </a:r>
                <a:endParaRPr sz="1800" b="1" dirty="0">
                  <a:solidFill>
                    <a:prstClr val="white"/>
                  </a:solidFill>
                  <a:latin typeface="Lato Light"/>
                  <a:ea typeface="Lato Light"/>
                  <a:cs typeface="Lato Light"/>
                  <a:sym typeface="Helvetica Neue Light"/>
                </a:endParaRPr>
              </a:p>
            </p:txBody>
          </p:sp>
        </p:grpSp>
        <p:grpSp>
          <p:nvGrpSpPr>
            <p:cNvPr id="18" name="Group 369"/>
            <p:cNvGrpSpPr/>
            <p:nvPr/>
          </p:nvGrpSpPr>
          <p:grpSpPr>
            <a:xfrm>
              <a:off x="1734849" y="2567219"/>
              <a:ext cx="2871944" cy="1972836"/>
              <a:chOff x="0" y="-1"/>
              <a:chExt cx="2871944" cy="1972836"/>
            </a:xfrm>
          </p:grpSpPr>
          <p:sp>
            <p:nvSpPr>
              <p:cNvPr id="19" name="Shape 366"/>
              <p:cNvSpPr/>
              <p:nvPr/>
            </p:nvSpPr>
            <p:spPr>
              <a:xfrm flipV="1">
                <a:off x="0" y="0"/>
                <a:ext cx="458944" cy="531870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3000">
                  <a:solidFill>
                    <a:prstClr val="black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20" name="Shape 367"/>
              <p:cNvSpPr/>
              <p:nvPr/>
            </p:nvSpPr>
            <p:spPr>
              <a:xfrm flipH="1" flipV="1">
                <a:off x="2413000" y="-1"/>
                <a:ext cx="458944" cy="531871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3000">
                  <a:solidFill>
                    <a:prstClr val="black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21" name="Shape 368"/>
              <p:cNvSpPr/>
              <p:nvPr/>
            </p:nvSpPr>
            <p:spPr>
              <a:xfrm flipH="1">
                <a:off x="1089605" y="1972834"/>
                <a:ext cx="692733" cy="1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3000">
                  <a:solidFill>
                    <a:prstClr val="black"/>
                  </a:solidFill>
                  <a:latin typeface="Lato Light"/>
                  <a:cs typeface="Lato Light"/>
                </a:endParaRPr>
              </a:p>
            </p:txBody>
          </p:sp>
        </p:grpSp>
      </p:grpSp>
      <p:grpSp>
        <p:nvGrpSpPr>
          <p:cNvPr id="5" name="Group 1"/>
          <p:cNvGrpSpPr/>
          <p:nvPr/>
        </p:nvGrpSpPr>
        <p:grpSpPr>
          <a:xfrm>
            <a:off x="872561" y="4084994"/>
            <a:ext cx="468898" cy="481038"/>
            <a:chOff x="13753042" y="3627092"/>
            <a:chExt cx="1277677" cy="1278175"/>
          </a:xfrm>
        </p:grpSpPr>
        <p:sp>
          <p:nvSpPr>
            <p:cNvPr id="14" name="Oval 39"/>
            <p:cNvSpPr/>
            <p:nvPr/>
          </p:nvSpPr>
          <p:spPr>
            <a:xfrm>
              <a:off x="13753042" y="3627092"/>
              <a:ext cx="1277677" cy="12781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8006"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70"/>
            <p:cNvSpPr>
              <a:spLocks noEditPoints="1"/>
            </p:cNvSpPr>
            <p:nvPr/>
          </p:nvSpPr>
          <p:spPr bwMode="auto">
            <a:xfrm>
              <a:off x="14108455" y="3935195"/>
              <a:ext cx="575225" cy="538990"/>
            </a:xfrm>
            <a:custGeom>
              <a:avLst/>
              <a:gdLst/>
              <a:ahLst/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7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3"/>
          <p:cNvGrpSpPr/>
          <p:nvPr/>
        </p:nvGrpSpPr>
        <p:grpSpPr>
          <a:xfrm>
            <a:off x="3740838" y="4088982"/>
            <a:ext cx="468898" cy="481038"/>
            <a:chOff x="13753041" y="6679909"/>
            <a:chExt cx="1277678" cy="1278175"/>
          </a:xfrm>
        </p:grpSpPr>
        <p:sp>
          <p:nvSpPr>
            <p:cNvPr id="11" name="Oval 41"/>
            <p:cNvSpPr/>
            <p:nvPr/>
          </p:nvSpPr>
          <p:spPr>
            <a:xfrm>
              <a:off x="13753041" y="6679909"/>
              <a:ext cx="1277678" cy="1278175"/>
            </a:xfrm>
            <a:prstGeom prst="ellipse">
              <a:avLst/>
            </a:prstGeom>
            <a:solidFill>
              <a:srgbClr val="5FCB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8006"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31"/>
            <p:cNvSpPr>
              <a:spLocks noEditPoints="1"/>
            </p:cNvSpPr>
            <p:nvPr/>
          </p:nvSpPr>
          <p:spPr bwMode="auto">
            <a:xfrm>
              <a:off x="14138852" y="7005161"/>
              <a:ext cx="568226" cy="489991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0" y="28"/>
                </a:cxn>
                <a:cxn ang="0">
                  <a:pos x="0" y="15"/>
                </a:cxn>
                <a:cxn ang="0">
                  <a:pos x="5" y="9"/>
                </a:cxn>
                <a:cxn ang="0">
                  <a:pos x="18" y="9"/>
                </a:cxn>
                <a:cxn ang="0">
                  <a:pos x="18" y="3"/>
                </a:cxn>
                <a:cxn ang="0">
                  <a:pos x="21" y="0"/>
                </a:cxn>
                <a:cxn ang="0">
                  <a:pos x="42" y="0"/>
                </a:cxn>
                <a:cxn ang="0">
                  <a:pos x="45" y="3"/>
                </a:cxn>
                <a:cxn ang="0">
                  <a:pos x="45" y="9"/>
                </a:cxn>
                <a:cxn ang="0">
                  <a:pos x="58" y="9"/>
                </a:cxn>
                <a:cxn ang="0">
                  <a:pos x="64" y="15"/>
                </a:cxn>
                <a:cxn ang="0">
                  <a:pos x="64" y="28"/>
                </a:cxn>
                <a:cxn ang="0">
                  <a:pos x="64" y="49"/>
                </a:cxn>
                <a:cxn ang="0">
                  <a:pos x="58" y="55"/>
                </a:cxn>
                <a:cxn ang="0">
                  <a:pos x="5" y="55"/>
                </a:cxn>
                <a:cxn ang="0">
                  <a:pos x="0" y="49"/>
                </a:cxn>
                <a:cxn ang="0">
                  <a:pos x="0" y="32"/>
                </a:cxn>
                <a:cxn ang="0">
                  <a:pos x="24" y="32"/>
                </a:cxn>
                <a:cxn ang="0">
                  <a:pos x="24" y="37"/>
                </a:cxn>
                <a:cxn ang="0">
                  <a:pos x="26" y="40"/>
                </a:cxn>
                <a:cxn ang="0">
                  <a:pos x="37" y="40"/>
                </a:cxn>
                <a:cxn ang="0">
                  <a:pos x="40" y="37"/>
                </a:cxn>
                <a:cxn ang="0">
                  <a:pos x="40" y="32"/>
                </a:cxn>
                <a:cxn ang="0">
                  <a:pos x="64" y="32"/>
                </a:cxn>
                <a:cxn ang="0">
                  <a:pos x="64" y="49"/>
                </a:cxn>
                <a:cxn ang="0">
                  <a:pos x="41" y="9"/>
                </a:cxn>
                <a:cxn ang="0">
                  <a:pos x="41" y="4"/>
                </a:cxn>
                <a:cxn ang="0">
                  <a:pos x="23" y="4"/>
                </a:cxn>
                <a:cxn ang="0">
                  <a:pos x="23" y="9"/>
                </a:cxn>
                <a:cxn ang="0">
                  <a:pos x="41" y="9"/>
                </a:cxn>
                <a:cxn ang="0">
                  <a:pos x="36" y="36"/>
                </a:cxn>
                <a:cxn ang="0">
                  <a:pos x="27" y="36"/>
                </a:cxn>
                <a:cxn ang="0">
                  <a:pos x="27" y="32"/>
                </a:cxn>
                <a:cxn ang="0">
                  <a:pos x="36" y="32"/>
                </a:cxn>
                <a:cxn ang="0">
                  <a:pos x="36" y="36"/>
                </a:cxn>
              </a:cxnLst>
              <a:rect l="0" t="0" r="r" b="b"/>
              <a:pathLst>
                <a:path w="64" h="55">
                  <a:moveTo>
                    <a:pt x="64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9"/>
                    <a:pt x="5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"/>
                    <a:pt x="20" y="0"/>
                    <a:pt x="2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1" y="9"/>
                    <a:pt x="64" y="11"/>
                    <a:pt x="64" y="15"/>
                  </a:cubicBezTo>
                  <a:lnTo>
                    <a:pt x="64" y="28"/>
                  </a:lnTo>
                  <a:close/>
                  <a:moveTo>
                    <a:pt x="64" y="49"/>
                  </a:moveTo>
                  <a:cubicBezTo>
                    <a:pt x="64" y="52"/>
                    <a:pt x="61" y="55"/>
                    <a:pt x="58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2"/>
                    <a:pt x="0" y="4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9"/>
                    <a:pt x="25" y="40"/>
                    <a:pt x="2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40" y="39"/>
                    <a:pt x="40" y="3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64" y="32"/>
                    <a:pt x="64" y="32"/>
                    <a:pt x="64" y="32"/>
                  </a:cubicBezTo>
                  <a:lnTo>
                    <a:pt x="64" y="49"/>
                  </a:lnTo>
                  <a:close/>
                  <a:moveTo>
                    <a:pt x="41" y="9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41" y="9"/>
                  </a:lnTo>
                  <a:close/>
                  <a:moveTo>
                    <a:pt x="36" y="36"/>
                  </a:moveTo>
                  <a:cubicBezTo>
                    <a:pt x="27" y="36"/>
                    <a:pt x="27" y="36"/>
                    <a:pt x="27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6" y="32"/>
                    <a:pt x="36" y="32"/>
                    <a:pt x="36" y="32"/>
                  </a:cubicBezTo>
                  <a:lnTo>
                    <a:pt x="36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7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6416005" y="4083141"/>
            <a:ext cx="468898" cy="481038"/>
            <a:chOff x="13753042" y="9604634"/>
            <a:chExt cx="1277677" cy="1278175"/>
          </a:xfrm>
        </p:grpSpPr>
        <p:sp>
          <p:nvSpPr>
            <p:cNvPr id="8" name="Oval 42"/>
            <p:cNvSpPr/>
            <p:nvPr/>
          </p:nvSpPr>
          <p:spPr>
            <a:xfrm>
              <a:off x="13753042" y="9604634"/>
              <a:ext cx="1277677" cy="12781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8006"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Freeform 13"/>
            <p:cNvSpPr>
              <a:spLocks noEditPoints="1"/>
            </p:cNvSpPr>
            <p:nvPr/>
          </p:nvSpPr>
          <p:spPr bwMode="auto">
            <a:xfrm>
              <a:off x="14126650" y="9967121"/>
              <a:ext cx="591434" cy="445446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700">
                <a:solidFill>
                  <a:prstClr val="black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431048" y="3990747"/>
            <a:ext cx="2103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遵医嘱定时监测胎心、产兆，予吸氧；指导孕妇自数胎动。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79988" y="4017877"/>
            <a:ext cx="1859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执行产后大出血抢救预案，做好产妇的心理护理。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022014" y="3990747"/>
            <a:ext cx="1539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满足孕产妇住院期间的基本生活需要。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十字形 72"/>
          <p:cNvSpPr/>
          <p:nvPr/>
        </p:nvSpPr>
        <p:spPr>
          <a:xfrm>
            <a:off x="2227282" y="1136944"/>
            <a:ext cx="2055173" cy="2055173"/>
          </a:xfrm>
          <a:prstGeom prst="plus">
            <a:avLst>
              <a:gd name="adj" fmla="val 30389"/>
            </a:avLst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7" name="十字形 66"/>
          <p:cNvSpPr/>
          <p:nvPr/>
        </p:nvSpPr>
        <p:spPr>
          <a:xfrm>
            <a:off x="2112982" y="2194144"/>
            <a:ext cx="883673" cy="883673"/>
          </a:xfrm>
          <a:prstGeom prst="plus">
            <a:avLst>
              <a:gd name="adj" fmla="val 30389"/>
            </a:avLst>
          </a:prstGeom>
          <a:solidFill>
            <a:srgbClr val="5FCBC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8" name="十字形 67"/>
          <p:cNvSpPr/>
          <p:nvPr/>
        </p:nvSpPr>
        <p:spPr>
          <a:xfrm>
            <a:off x="3258135" y="2055363"/>
            <a:ext cx="525408" cy="525408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9" name="十字形 68"/>
          <p:cNvSpPr/>
          <p:nvPr/>
        </p:nvSpPr>
        <p:spPr>
          <a:xfrm>
            <a:off x="2763416" y="1459887"/>
            <a:ext cx="483155" cy="483155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0" name="十字形 69"/>
          <p:cNvSpPr/>
          <p:nvPr/>
        </p:nvSpPr>
        <p:spPr>
          <a:xfrm>
            <a:off x="3895804" y="1639603"/>
            <a:ext cx="375293" cy="375293"/>
          </a:xfrm>
          <a:prstGeom prst="plus">
            <a:avLst>
              <a:gd name="adj" fmla="val 30389"/>
            </a:avLst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1" name="十字形 70"/>
          <p:cNvSpPr/>
          <p:nvPr/>
        </p:nvSpPr>
        <p:spPr>
          <a:xfrm>
            <a:off x="3466422" y="1161956"/>
            <a:ext cx="267288" cy="267288"/>
          </a:xfrm>
          <a:prstGeom prst="plus">
            <a:avLst>
              <a:gd name="adj" fmla="val 3038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2" name="十字形 71"/>
          <p:cNvSpPr/>
          <p:nvPr/>
        </p:nvSpPr>
        <p:spPr>
          <a:xfrm>
            <a:off x="3975359" y="1133475"/>
            <a:ext cx="216183" cy="216183"/>
          </a:xfrm>
          <a:prstGeom prst="plus">
            <a:avLst>
              <a:gd name="adj" fmla="val 30389"/>
            </a:avLst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96755" y="2055927"/>
            <a:ext cx="2559151" cy="1049689"/>
            <a:chOff x="4457715" y="2055927"/>
            <a:chExt cx="2559151" cy="1049689"/>
          </a:xfrm>
        </p:grpSpPr>
        <p:sp>
          <p:nvSpPr>
            <p:cNvPr id="13" name="iṩľíḓe"/>
            <p:cNvSpPr/>
            <p:nvPr/>
          </p:nvSpPr>
          <p:spPr>
            <a:xfrm>
              <a:off x="4457715" y="2580771"/>
              <a:ext cx="2559151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zh-CN" altLang="en-US" sz="3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主要讨论内容</a:t>
              </a:r>
              <a:endParaRPr lang="zh-CN" altLang="en-US" sz="3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iṩľíḓe"/>
            <p:cNvSpPr/>
            <p:nvPr/>
          </p:nvSpPr>
          <p:spPr>
            <a:xfrm>
              <a:off x="4457715" y="2055927"/>
              <a:ext cx="2559151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FOUR</a:t>
              </a:r>
              <a:endPara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7" grpId="0" animBg="1"/>
      <p:bldP spid="68" grpId="0" animBg="1"/>
      <p:bldP spid="69" grpId="0" animBg="1"/>
      <p:bldP spid="70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399841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主要讨论内容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c69eb51f-793d-4b9c-9cd8-2403d0ec3da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48949" y="1611949"/>
            <a:ext cx="8446103" cy="2607626"/>
            <a:chOff x="1215324" y="2400585"/>
            <a:chExt cx="9949237" cy="3071700"/>
          </a:xfrm>
        </p:grpSpPr>
        <p:grpSp>
          <p:nvGrpSpPr>
            <p:cNvPr id="45" name="ïṣḻïḍè"/>
            <p:cNvGrpSpPr/>
            <p:nvPr/>
          </p:nvGrpSpPr>
          <p:grpSpPr>
            <a:xfrm>
              <a:off x="4458065" y="2420888"/>
              <a:ext cx="1061518" cy="1061518"/>
              <a:chOff x="5015880" y="2348880"/>
              <a:chExt cx="1061518" cy="1061518"/>
            </a:xfrm>
          </p:grpSpPr>
          <p:grpSp>
            <p:nvGrpSpPr>
              <p:cNvPr id="78" name="ïSľíḑé"/>
              <p:cNvGrpSpPr/>
              <p:nvPr/>
            </p:nvGrpSpPr>
            <p:grpSpPr>
              <a:xfrm>
                <a:off x="5015880" y="2348880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80" name="iṣḻîďe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1" name="íṩlïḓé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îṣḷíḑê"/>
                <p:cNvSpPr/>
                <p:nvPr/>
              </p:nvSpPr>
              <p:spPr>
                <a:xfrm>
                  <a:off x="4264748" y="1988839"/>
                  <a:ext cx="2736305" cy="2736306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9" name="ísľîde"/>
              <p:cNvSpPr>
                <a:spLocks noChangeAspect="1"/>
              </p:cNvSpPr>
              <p:nvPr/>
            </p:nvSpPr>
            <p:spPr bwMode="auto">
              <a:xfrm flipV="1">
                <a:off x="5343247" y="2605859"/>
                <a:ext cx="456609" cy="455317"/>
              </a:xfrm>
              <a:custGeom>
                <a:avLst/>
                <a:gdLst>
                  <a:gd name="connsiteX0" fmla="*/ 303461 w 607465"/>
                  <a:gd name="connsiteY0" fmla="*/ 241994 h 605749"/>
                  <a:gd name="connsiteX1" fmla="*/ 354648 w 607465"/>
                  <a:gd name="connsiteY1" fmla="*/ 293112 h 605749"/>
                  <a:gd name="connsiteX2" fmla="*/ 303461 w 607465"/>
                  <a:gd name="connsiteY2" fmla="*/ 344230 h 605749"/>
                  <a:gd name="connsiteX3" fmla="*/ 252274 w 607465"/>
                  <a:gd name="connsiteY3" fmla="*/ 293112 h 605749"/>
                  <a:gd name="connsiteX4" fmla="*/ 303461 w 607465"/>
                  <a:gd name="connsiteY4" fmla="*/ 241994 h 605749"/>
                  <a:gd name="connsiteX5" fmla="*/ 303860 w 607465"/>
                  <a:gd name="connsiteY5" fmla="*/ 130222 h 605749"/>
                  <a:gd name="connsiteX6" fmla="*/ 141170 w 607465"/>
                  <a:gd name="connsiteY6" fmla="*/ 292690 h 605749"/>
                  <a:gd name="connsiteX7" fmla="*/ 303860 w 607465"/>
                  <a:gd name="connsiteY7" fmla="*/ 456018 h 605749"/>
                  <a:gd name="connsiteX8" fmla="*/ 466549 w 607465"/>
                  <a:gd name="connsiteY8" fmla="*/ 292690 h 605749"/>
                  <a:gd name="connsiteX9" fmla="*/ 303860 w 607465"/>
                  <a:gd name="connsiteY9" fmla="*/ 130222 h 605749"/>
                  <a:gd name="connsiteX10" fmla="*/ 390369 w 607465"/>
                  <a:gd name="connsiteY10" fmla="*/ 527 h 605749"/>
                  <a:gd name="connsiteX11" fmla="*/ 418345 w 607465"/>
                  <a:gd name="connsiteY11" fmla="*/ 8156 h 605749"/>
                  <a:gd name="connsiteX12" fmla="*/ 455359 w 607465"/>
                  <a:gd name="connsiteY12" fmla="*/ 34804 h 605749"/>
                  <a:gd name="connsiteX13" fmla="*/ 459663 w 607465"/>
                  <a:gd name="connsiteY13" fmla="*/ 73487 h 605749"/>
                  <a:gd name="connsiteX14" fmla="*/ 450194 w 607465"/>
                  <a:gd name="connsiteY14" fmla="*/ 97556 h 605749"/>
                  <a:gd name="connsiteX15" fmla="*/ 458802 w 607465"/>
                  <a:gd name="connsiteY15" fmla="*/ 131941 h 605749"/>
                  <a:gd name="connsiteX16" fmla="*/ 465688 w 607465"/>
                  <a:gd name="connsiteY16" fmla="*/ 137958 h 605749"/>
                  <a:gd name="connsiteX17" fmla="*/ 500120 w 607465"/>
                  <a:gd name="connsiteY17" fmla="*/ 144835 h 605749"/>
                  <a:gd name="connsiteX18" fmla="*/ 524222 w 607465"/>
                  <a:gd name="connsiteY18" fmla="*/ 134520 h 605749"/>
                  <a:gd name="connsiteX19" fmla="*/ 562958 w 607465"/>
                  <a:gd name="connsiteY19" fmla="*/ 136239 h 605749"/>
                  <a:gd name="connsiteX20" fmla="*/ 594807 w 607465"/>
                  <a:gd name="connsiteY20" fmla="*/ 179220 h 605749"/>
                  <a:gd name="connsiteX21" fmla="*/ 601694 w 607465"/>
                  <a:gd name="connsiteY21" fmla="*/ 222201 h 605749"/>
                  <a:gd name="connsiteX22" fmla="*/ 576731 w 607465"/>
                  <a:gd name="connsiteY22" fmla="*/ 252288 h 605749"/>
                  <a:gd name="connsiteX23" fmla="*/ 549185 w 607465"/>
                  <a:gd name="connsiteY23" fmla="*/ 264323 h 605749"/>
                  <a:gd name="connsiteX24" fmla="*/ 530248 w 607465"/>
                  <a:gd name="connsiteY24" fmla="*/ 283234 h 605749"/>
                  <a:gd name="connsiteX25" fmla="*/ 530248 w 607465"/>
                  <a:gd name="connsiteY25" fmla="*/ 292690 h 605749"/>
                  <a:gd name="connsiteX26" fmla="*/ 530248 w 607465"/>
                  <a:gd name="connsiteY26" fmla="*/ 307303 h 605749"/>
                  <a:gd name="connsiteX27" fmla="*/ 549185 w 607465"/>
                  <a:gd name="connsiteY27" fmla="*/ 328794 h 605749"/>
                  <a:gd name="connsiteX28" fmla="*/ 579313 w 607465"/>
                  <a:gd name="connsiteY28" fmla="*/ 340829 h 605749"/>
                  <a:gd name="connsiteX29" fmla="*/ 605998 w 607465"/>
                  <a:gd name="connsiteY29" fmla="*/ 369196 h 605749"/>
                  <a:gd name="connsiteX30" fmla="*/ 599111 w 607465"/>
                  <a:gd name="connsiteY30" fmla="*/ 425071 h 605749"/>
                  <a:gd name="connsiteX31" fmla="*/ 573288 w 607465"/>
                  <a:gd name="connsiteY31" fmla="*/ 459456 h 605749"/>
                  <a:gd name="connsiteX32" fmla="*/ 533691 w 607465"/>
                  <a:gd name="connsiteY32" fmla="*/ 461175 h 605749"/>
                  <a:gd name="connsiteX33" fmla="*/ 494095 w 607465"/>
                  <a:gd name="connsiteY33" fmla="*/ 446562 h 605749"/>
                  <a:gd name="connsiteX34" fmla="*/ 459663 w 607465"/>
                  <a:gd name="connsiteY34" fmla="*/ 452579 h 605749"/>
                  <a:gd name="connsiteX35" fmla="*/ 453637 w 607465"/>
                  <a:gd name="connsiteY35" fmla="*/ 484385 h 605749"/>
                  <a:gd name="connsiteX36" fmla="*/ 471714 w 607465"/>
                  <a:gd name="connsiteY36" fmla="*/ 525647 h 605749"/>
                  <a:gd name="connsiteX37" fmla="*/ 472575 w 607465"/>
                  <a:gd name="connsiteY37" fmla="*/ 565189 h 605749"/>
                  <a:gd name="connsiteX38" fmla="*/ 435561 w 607465"/>
                  <a:gd name="connsiteY38" fmla="*/ 593557 h 605749"/>
                  <a:gd name="connsiteX39" fmla="*/ 384774 w 607465"/>
                  <a:gd name="connsiteY39" fmla="*/ 602153 h 605749"/>
                  <a:gd name="connsiteX40" fmla="*/ 354646 w 607465"/>
                  <a:gd name="connsiteY40" fmla="*/ 578943 h 605749"/>
                  <a:gd name="connsiteX41" fmla="*/ 332266 w 607465"/>
                  <a:gd name="connsiteY41" fmla="*/ 528226 h 605749"/>
                  <a:gd name="connsiteX42" fmla="*/ 318493 w 607465"/>
                  <a:gd name="connsiteY42" fmla="*/ 508454 h 605749"/>
                  <a:gd name="connsiteX43" fmla="*/ 314189 w 607465"/>
                  <a:gd name="connsiteY43" fmla="*/ 508454 h 605749"/>
                  <a:gd name="connsiteX44" fmla="*/ 303860 w 607465"/>
                  <a:gd name="connsiteY44" fmla="*/ 508454 h 605749"/>
                  <a:gd name="connsiteX45" fmla="*/ 286644 w 607465"/>
                  <a:gd name="connsiteY45" fmla="*/ 528226 h 605749"/>
                  <a:gd name="connsiteX46" fmla="*/ 266846 w 607465"/>
                  <a:gd name="connsiteY46" fmla="*/ 579803 h 605749"/>
                  <a:gd name="connsiteX47" fmla="*/ 238439 w 607465"/>
                  <a:gd name="connsiteY47" fmla="*/ 605591 h 605749"/>
                  <a:gd name="connsiteX48" fmla="*/ 189374 w 607465"/>
                  <a:gd name="connsiteY48" fmla="*/ 596136 h 605749"/>
                  <a:gd name="connsiteX49" fmla="*/ 148917 w 607465"/>
                  <a:gd name="connsiteY49" fmla="*/ 572926 h 605749"/>
                  <a:gd name="connsiteX50" fmla="*/ 146335 w 607465"/>
                  <a:gd name="connsiteY50" fmla="*/ 533383 h 605749"/>
                  <a:gd name="connsiteX51" fmla="*/ 166994 w 607465"/>
                  <a:gd name="connsiteY51" fmla="*/ 479227 h 605749"/>
                  <a:gd name="connsiteX52" fmla="*/ 165272 w 607465"/>
                  <a:gd name="connsiteY52" fmla="*/ 450000 h 605749"/>
                  <a:gd name="connsiteX53" fmla="*/ 136005 w 607465"/>
                  <a:gd name="connsiteY53" fmla="*/ 450000 h 605749"/>
                  <a:gd name="connsiteX54" fmla="*/ 82636 w 607465"/>
                  <a:gd name="connsiteY54" fmla="*/ 474070 h 605749"/>
                  <a:gd name="connsiteX55" fmla="*/ 43900 w 607465"/>
                  <a:gd name="connsiteY55" fmla="*/ 472350 h 605749"/>
                  <a:gd name="connsiteX56" fmla="*/ 15494 w 607465"/>
                  <a:gd name="connsiteY56" fmla="*/ 431089 h 605749"/>
                  <a:gd name="connsiteX57" fmla="*/ 3443 w 607465"/>
                  <a:gd name="connsiteY57" fmla="*/ 386388 h 605749"/>
                  <a:gd name="connsiteX58" fmla="*/ 29267 w 607465"/>
                  <a:gd name="connsiteY58" fmla="*/ 356302 h 605749"/>
                  <a:gd name="connsiteX59" fmla="*/ 80054 w 607465"/>
                  <a:gd name="connsiteY59" fmla="*/ 333952 h 605749"/>
                  <a:gd name="connsiteX60" fmla="*/ 98130 w 607465"/>
                  <a:gd name="connsiteY60" fmla="*/ 310742 h 605749"/>
                  <a:gd name="connsiteX61" fmla="*/ 76610 w 607465"/>
                  <a:gd name="connsiteY61" fmla="*/ 288392 h 605749"/>
                  <a:gd name="connsiteX62" fmla="*/ 26685 w 607465"/>
                  <a:gd name="connsiteY62" fmla="*/ 269480 h 605749"/>
                  <a:gd name="connsiteX63" fmla="*/ 0 w 607465"/>
                  <a:gd name="connsiteY63" fmla="*/ 241113 h 605749"/>
                  <a:gd name="connsiteX64" fmla="*/ 9469 w 607465"/>
                  <a:gd name="connsiteY64" fmla="*/ 192114 h 605749"/>
                  <a:gd name="connsiteX65" fmla="*/ 33571 w 607465"/>
                  <a:gd name="connsiteY65" fmla="*/ 151712 h 605749"/>
                  <a:gd name="connsiteX66" fmla="*/ 72307 w 607465"/>
                  <a:gd name="connsiteY66" fmla="*/ 148274 h 605749"/>
                  <a:gd name="connsiteX67" fmla="*/ 113625 w 607465"/>
                  <a:gd name="connsiteY67" fmla="*/ 163747 h 605749"/>
                  <a:gd name="connsiteX68" fmla="*/ 145474 w 607465"/>
                  <a:gd name="connsiteY68" fmla="*/ 156870 h 605749"/>
                  <a:gd name="connsiteX69" fmla="*/ 148917 w 607465"/>
                  <a:gd name="connsiteY69" fmla="*/ 122485 h 605749"/>
                  <a:gd name="connsiteX70" fmla="*/ 131701 w 607465"/>
                  <a:gd name="connsiteY70" fmla="*/ 84662 h 605749"/>
                  <a:gd name="connsiteX71" fmla="*/ 133423 w 607465"/>
                  <a:gd name="connsiteY71" fmla="*/ 45979 h 605749"/>
                  <a:gd name="connsiteX72" fmla="*/ 174741 w 607465"/>
                  <a:gd name="connsiteY72" fmla="*/ 18471 h 605749"/>
                  <a:gd name="connsiteX73" fmla="*/ 220363 w 607465"/>
                  <a:gd name="connsiteY73" fmla="*/ 6437 h 605749"/>
                  <a:gd name="connsiteX74" fmla="*/ 249630 w 607465"/>
                  <a:gd name="connsiteY74" fmla="*/ 32225 h 605749"/>
                  <a:gd name="connsiteX75" fmla="*/ 262542 w 607465"/>
                  <a:gd name="connsiteY75" fmla="*/ 60593 h 605749"/>
                  <a:gd name="connsiteX76" fmla="*/ 292669 w 607465"/>
                  <a:gd name="connsiteY76" fmla="*/ 76925 h 605749"/>
                  <a:gd name="connsiteX77" fmla="*/ 314189 w 607465"/>
                  <a:gd name="connsiteY77" fmla="*/ 76066 h 605749"/>
                  <a:gd name="connsiteX78" fmla="*/ 316772 w 607465"/>
                  <a:gd name="connsiteY78" fmla="*/ 76066 h 605749"/>
                  <a:gd name="connsiteX79" fmla="*/ 327962 w 607465"/>
                  <a:gd name="connsiteY79" fmla="*/ 56295 h 605749"/>
                  <a:gd name="connsiteX80" fmla="*/ 338291 w 607465"/>
                  <a:gd name="connsiteY80" fmla="*/ 27068 h 605749"/>
                  <a:gd name="connsiteX81" fmla="*/ 367558 w 607465"/>
                  <a:gd name="connsiteY81" fmla="*/ 1279 h 605749"/>
                  <a:gd name="connsiteX82" fmla="*/ 390369 w 607465"/>
                  <a:gd name="connsiteY82" fmla="*/ 527 h 60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607465" h="605749">
                    <a:moveTo>
                      <a:pt x="303461" y="241994"/>
                    </a:moveTo>
                    <a:cubicBezTo>
                      <a:pt x="331731" y="241994"/>
                      <a:pt x="354648" y="264880"/>
                      <a:pt x="354648" y="293112"/>
                    </a:cubicBezTo>
                    <a:cubicBezTo>
                      <a:pt x="354648" y="321344"/>
                      <a:pt x="331731" y="344230"/>
                      <a:pt x="303461" y="344230"/>
                    </a:cubicBezTo>
                    <a:cubicBezTo>
                      <a:pt x="275191" y="344230"/>
                      <a:pt x="252274" y="321344"/>
                      <a:pt x="252274" y="293112"/>
                    </a:cubicBezTo>
                    <a:cubicBezTo>
                      <a:pt x="252274" y="264880"/>
                      <a:pt x="275191" y="241994"/>
                      <a:pt x="303461" y="241994"/>
                    </a:cubicBezTo>
                    <a:close/>
                    <a:moveTo>
                      <a:pt x="303860" y="130222"/>
                    </a:moveTo>
                    <a:cubicBezTo>
                      <a:pt x="213476" y="130222"/>
                      <a:pt x="141170" y="203290"/>
                      <a:pt x="141170" y="292690"/>
                    </a:cubicBezTo>
                    <a:cubicBezTo>
                      <a:pt x="141170" y="382950"/>
                      <a:pt x="213476" y="456018"/>
                      <a:pt x="303860" y="456018"/>
                    </a:cubicBezTo>
                    <a:cubicBezTo>
                      <a:pt x="393382" y="456018"/>
                      <a:pt x="466549" y="382950"/>
                      <a:pt x="466549" y="292690"/>
                    </a:cubicBezTo>
                    <a:cubicBezTo>
                      <a:pt x="466549" y="203290"/>
                      <a:pt x="393382" y="130222"/>
                      <a:pt x="303860" y="130222"/>
                    </a:cubicBezTo>
                    <a:close/>
                    <a:moveTo>
                      <a:pt x="390369" y="527"/>
                    </a:moveTo>
                    <a:cubicBezTo>
                      <a:pt x="398977" y="1494"/>
                      <a:pt x="408446" y="3858"/>
                      <a:pt x="418345" y="8156"/>
                    </a:cubicBezTo>
                    <a:cubicBezTo>
                      <a:pt x="436422" y="15892"/>
                      <a:pt x="448473" y="26208"/>
                      <a:pt x="455359" y="34804"/>
                    </a:cubicBezTo>
                    <a:cubicBezTo>
                      <a:pt x="463967" y="43400"/>
                      <a:pt x="463967" y="62312"/>
                      <a:pt x="459663" y="73487"/>
                    </a:cubicBezTo>
                    <a:lnTo>
                      <a:pt x="450194" y="97556"/>
                    </a:lnTo>
                    <a:cubicBezTo>
                      <a:pt x="445890" y="109591"/>
                      <a:pt x="450194" y="124205"/>
                      <a:pt x="458802" y="131941"/>
                    </a:cubicBezTo>
                    <a:cubicBezTo>
                      <a:pt x="461385" y="133660"/>
                      <a:pt x="463106" y="136239"/>
                      <a:pt x="465688" y="137958"/>
                    </a:cubicBezTo>
                    <a:cubicBezTo>
                      <a:pt x="474296" y="146555"/>
                      <a:pt x="488930" y="149993"/>
                      <a:pt x="500120" y="144835"/>
                    </a:cubicBezTo>
                    <a:lnTo>
                      <a:pt x="524222" y="134520"/>
                    </a:lnTo>
                    <a:cubicBezTo>
                      <a:pt x="534552" y="129362"/>
                      <a:pt x="553489" y="129362"/>
                      <a:pt x="562958" y="136239"/>
                    </a:cubicBezTo>
                    <a:cubicBezTo>
                      <a:pt x="573288" y="143976"/>
                      <a:pt x="586199" y="157730"/>
                      <a:pt x="594807" y="179220"/>
                    </a:cubicBezTo>
                    <a:cubicBezTo>
                      <a:pt x="601694" y="196413"/>
                      <a:pt x="602554" y="211026"/>
                      <a:pt x="601694" y="222201"/>
                    </a:cubicBezTo>
                    <a:cubicBezTo>
                      <a:pt x="600833" y="234236"/>
                      <a:pt x="587921" y="247130"/>
                      <a:pt x="576731" y="252288"/>
                    </a:cubicBezTo>
                    <a:lnTo>
                      <a:pt x="549185" y="264323"/>
                    </a:lnTo>
                    <a:cubicBezTo>
                      <a:pt x="537995" y="269480"/>
                      <a:pt x="530248" y="277217"/>
                      <a:pt x="530248" y="283234"/>
                    </a:cubicBezTo>
                    <a:cubicBezTo>
                      <a:pt x="530248" y="285813"/>
                      <a:pt x="530248" y="289251"/>
                      <a:pt x="530248" y="292690"/>
                    </a:cubicBezTo>
                    <a:cubicBezTo>
                      <a:pt x="530248" y="296988"/>
                      <a:pt x="530248" y="302146"/>
                      <a:pt x="530248" y="307303"/>
                    </a:cubicBezTo>
                    <a:cubicBezTo>
                      <a:pt x="529387" y="315040"/>
                      <a:pt x="537134" y="324496"/>
                      <a:pt x="549185" y="328794"/>
                    </a:cubicBezTo>
                    <a:lnTo>
                      <a:pt x="579313" y="340829"/>
                    </a:lnTo>
                    <a:cubicBezTo>
                      <a:pt x="590503" y="345127"/>
                      <a:pt x="603415" y="357161"/>
                      <a:pt x="605998" y="369196"/>
                    </a:cubicBezTo>
                    <a:cubicBezTo>
                      <a:pt x="608580" y="383810"/>
                      <a:pt x="608580" y="403581"/>
                      <a:pt x="599111" y="425071"/>
                    </a:cubicBezTo>
                    <a:cubicBezTo>
                      <a:pt x="591364" y="442264"/>
                      <a:pt x="581895" y="453439"/>
                      <a:pt x="573288" y="459456"/>
                    </a:cubicBezTo>
                    <a:cubicBezTo>
                      <a:pt x="563819" y="467193"/>
                      <a:pt x="544881" y="465473"/>
                      <a:pt x="533691" y="461175"/>
                    </a:cubicBezTo>
                    <a:lnTo>
                      <a:pt x="494095" y="446562"/>
                    </a:lnTo>
                    <a:cubicBezTo>
                      <a:pt x="482904" y="442264"/>
                      <a:pt x="467410" y="444843"/>
                      <a:pt x="459663" y="452579"/>
                    </a:cubicBezTo>
                    <a:cubicBezTo>
                      <a:pt x="451916" y="459456"/>
                      <a:pt x="448473" y="474070"/>
                      <a:pt x="453637" y="484385"/>
                    </a:cubicBezTo>
                    <a:lnTo>
                      <a:pt x="471714" y="525647"/>
                    </a:lnTo>
                    <a:cubicBezTo>
                      <a:pt x="476879" y="536822"/>
                      <a:pt x="479461" y="555734"/>
                      <a:pt x="472575" y="565189"/>
                    </a:cubicBezTo>
                    <a:cubicBezTo>
                      <a:pt x="466549" y="575505"/>
                      <a:pt x="455359" y="585820"/>
                      <a:pt x="435561" y="593557"/>
                    </a:cubicBezTo>
                    <a:cubicBezTo>
                      <a:pt x="415763" y="601293"/>
                      <a:pt x="397686" y="602153"/>
                      <a:pt x="384774" y="602153"/>
                    </a:cubicBezTo>
                    <a:cubicBezTo>
                      <a:pt x="372723" y="601293"/>
                      <a:pt x="358950" y="589259"/>
                      <a:pt x="354646" y="578943"/>
                    </a:cubicBezTo>
                    <a:lnTo>
                      <a:pt x="332266" y="528226"/>
                    </a:lnTo>
                    <a:cubicBezTo>
                      <a:pt x="327101" y="517910"/>
                      <a:pt x="321075" y="508454"/>
                      <a:pt x="318493" y="508454"/>
                    </a:cubicBezTo>
                    <a:cubicBezTo>
                      <a:pt x="316772" y="508454"/>
                      <a:pt x="315050" y="508454"/>
                      <a:pt x="314189" y="508454"/>
                    </a:cubicBezTo>
                    <a:cubicBezTo>
                      <a:pt x="310746" y="508454"/>
                      <a:pt x="307303" y="508454"/>
                      <a:pt x="303860" y="508454"/>
                    </a:cubicBezTo>
                    <a:cubicBezTo>
                      <a:pt x="298695" y="508454"/>
                      <a:pt x="290948" y="517051"/>
                      <a:pt x="286644" y="528226"/>
                    </a:cubicBezTo>
                    <a:lnTo>
                      <a:pt x="266846" y="579803"/>
                    </a:lnTo>
                    <a:cubicBezTo>
                      <a:pt x="262542" y="590978"/>
                      <a:pt x="250490" y="605591"/>
                      <a:pt x="238439" y="605591"/>
                    </a:cubicBezTo>
                    <a:cubicBezTo>
                      <a:pt x="228110" y="606451"/>
                      <a:pt x="211755" y="603872"/>
                      <a:pt x="189374" y="596136"/>
                    </a:cubicBezTo>
                    <a:cubicBezTo>
                      <a:pt x="168715" y="589259"/>
                      <a:pt x="156664" y="580663"/>
                      <a:pt x="148917" y="572926"/>
                    </a:cubicBezTo>
                    <a:cubicBezTo>
                      <a:pt x="141170" y="564330"/>
                      <a:pt x="142031" y="544558"/>
                      <a:pt x="146335" y="533383"/>
                    </a:cubicBezTo>
                    <a:lnTo>
                      <a:pt x="166994" y="479227"/>
                    </a:lnTo>
                    <a:cubicBezTo>
                      <a:pt x="171298" y="467193"/>
                      <a:pt x="170437" y="455158"/>
                      <a:pt x="165272" y="450000"/>
                    </a:cubicBezTo>
                    <a:cubicBezTo>
                      <a:pt x="160107" y="444843"/>
                      <a:pt x="147195" y="444843"/>
                      <a:pt x="136005" y="450000"/>
                    </a:cubicBezTo>
                    <a:lnTo>
                      <a:pt x="82636" y="474070"/>
                    </a:lnTo>
                    <a:cubicBezTo>
                      <a:pt x="71446" y="479227"/>
                      <a:pt x="52508" y="480947"/>
                      <a:pt x="43900" y="472350"/>
                    </a:cubicBezTo>
                    <a:cubicBezTo>
                      <a:pt x="35292" y="465473"/>
                      <a:pt x="25824" y="452579"/>
                      <a:pt x="15494" y="431089"/>
                    </a:cubicBezTo>
                    <a:cubicBezTo>
                      <a:pt x="6026" y="411317"/>
                      <a:pt x="3443" y="396704"/>
                      <a:pt x="3443" y="386388"/>
                    </a:cubicBezTo>
                    <a:cubicBezTo>
                      <a:pt x="4304" y="374354"/>
                      <a:pt x="18077" y="361460"/>
                      <a:pt x="29267" y="356302"/>
                    </a:cubicBezTo>
                    <a:lnTo>
                      <a:pt x="80054" y="333952"/>
                    </a:lnTo>
                    <a:cubicBezTo>
                      <a:pt x="90383" y="328794"/>
                      <a:pt x="98991" y="318479"/>
                      <a:pt x="98130" y="310742"/>
                    </a:cubicBezTo>
                    <a:cubicBezTo>
                      <a:pt x="97270" y="302146"/>
                      <a:pt x="87801" y="292690"/>
                      <a:pt x="76610" y="288392"/>
                    </a:cubicBezTo>
                    <a:lnTo>
                      <a:pt x="26685" y="269480"/>
                    </a:lnTo>
                    <a:cubicBezTo>
                      <a:pt x="15494" y="265182"/>
                      <a:pt x="861" y="253147"/>
                      <a:pt x="0" y="241113"/>
                    </a:cubicBezTo>
                    <a:cubicBezTo>
                      <a:pt x="0" y="229938"/>
                      <a:pt x="1722" y="214465"/>
                      <a:pt x="9469" y="192114"/>
                    </a:cubicBezTo>
                    <a:cubicBezTo>
                      <a:pt x="17216" y="170624"/>
                      <a:pt x="25824" y="158589"/>
                      <a:pt x="33571" y="151712"/>
                    </a:cubicBezTo>
                    <a:cubicBezTo>
                      <a:pt x="42179" y="143116"/>
                      <a:pt x="61116" y="143976"/>
                      <a:pt x="72307" y="148274"/>
                    </a:cubicBezTo>
                    <a:lnTo>
                      <a:pt x="113625" y="163747"/>
                    </a:lnTo>
                    <a:cubicBezTo>
                      <a:pt x="124815" y="168045"/>
                      <a:pt x="138588" y="164607"/>
                      <a:pt x="145474" y="156870"/>
                    </a:cubicBezTo>
                    <a:cubicBezTo>
                      <a:pt x="152360" y="148274"/>
                      <a:pt x="154082" y="133660"/>
                      <a:pt x="148917" y="122485"/>
                    </a:cubicBezTo>
                    <a:lnTo>
                      <a:pt x="131701" y="84662"/>
                    </a:lnTo>
                    <a:cubicBezTo>
                      <a:pt x="127397" y="73487"/>
                      <a:pt x="125676" y="54575"/>
                      <a:pt x="133423" y="45979"/>
                    </a:cubicBezTo>
                    <a:cubicBezTo>
                      <a:pt x="141170" y="38243"/>
                      <a:pt x="153221" y="27927"/>
                      <a:pt x="174741" y="18471"/>
                    </a:cubicBezTo>
                    <a:cubicBezTo>
                      <a:pt x="194539" y="9015"/>
                      <a:pt x="209172" y="6437"/>
                      <a:pt x="220363" y="6437"/>
                    </a:cubicBezTo>
                    <a:cubicBezTo>
                      <a:pt x="232414" y="6437"/>
                      <a:pt x="244465" y="21050"/>
                      <a:pt x="249630" y="32225"/>
                    </a:cubicBezTo>
                    <a:lnTo>
                      <a:pt x="262542" y="60593"/>
                    </a:lnTo>
                    <a:cubicBezTo>
                      <a:pt x="267706" y="71768"/>
                      <a:pt x="280618" y="78645"/>
                      <a:pt x="292669" y="76925"/>
                    </a:cubicBezTo>
                    <a:cubicBezTo>
                      <a:pt x="299556" y="76925"/>
                      <a:pt x="306442" y="76066"/>
                      <a:pt x="314189" y="76066"/>
                    </a:cubicBezTo>
                    <a:cubicBezTo>
                      <a:pt x="315050" y="76066"/>
                      <a:pt x="315911" y="76066"/>
                      <a:pt x="316772" y="76066"/>
                    </a:cubicBezTo>
                    <a:cubicBezTo>
                      <a:pt x="318493" y="76066"/>
                      <a:pt x="323658" y="67470"/>
                      <a:pt x="327962" y="56295"/>
                    </a:cubicBezTo>
                    <a:lnTo>
                      <a:pt x="338291" y="27068"/>
                    </a:lnTo>
                    <a:cubicBezTo>
                      <a:pt x="342595" y="15892"/>
                      <a:pt x="355507" y="2998"/>
                      <a:pt x="367558" y="1279"/>
                    </a:cubicBezTo>
                    <a:cubicBezTo>
                      <a:pt x="374014" y="-10"/>
                      <a:pt x="381761" y="-440"/>
                      <a:pt x="390369" y="5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iśḷiḋé"/>
            <p:cNvGrpSpPr/>
            <p:nvPr/>
          </p:nvGrpSpPr>
          <p:grpSpPr>
            <a:xfrm>
              <a:off x="6670898" y="2400585"/>
              <a:ext cx="1061518" cy="1061518"/>
              <a:chOff x="6117115" y="2348880"/>
              <a:chExt cx="1061518" cy="1061518"/>
            </a:xfrm>
          </p:grpSpPr>
          <p:grpSp>
            <p:nvGrpSpPr>
              <p:cNvPr id="73" name="iśļïďè"/>
              <p:cNvGrpSpPr/>
              <p:nvPr/>
            </p:nvGrpSpPr>
            <p:grpSpPr>
              <a:xfrm rot="10800000">
                <a:off x="6117115" y="2348880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75" name="iŝḷíḍè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5FCB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ïšliḓé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iŝḷîdê"/>
                <p:cNvSpPr/>
                <p:nvPr/>
              </p:nvSpPr>
              <p:spPr>
                <a:xfrm>
                  <a:off x="4264748" y="1988840"/>
                  <a:ext cx="2736304" cy="2736304"/>
                </a:xfrm>
                <a:prstGeom prst="ellipse">
                  <a:avLst/>
                </a:prstGeom>
                <a:solidFill>
                  <a:srgbClr val="5FCB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4" name="íṧḻïḍé"/>
              <p:cNvSpPr>
                <a:spLocks noChangeAspect="1"/>
              </p:cNvSpPr>
              <p:nvPr/>
            </p:nvSpPr>
            <p:spPr bwMode="auto">
              <a:xfrm>
                <a:off x="6426243" y="2604910"/>
                <a:ext cx="510497" cy="46527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ïṩḻíďè"/>
            <p:cNvGrpSpPr/>
            <p:nvPr/>
          </p:nvGrpSpPr>
          <p:grpSpPr>
            <a:xfrm>
              <a:off x="6706649" y="4362225"/>
              <a:ext cx="1061518" cy="1061518"/>
              <a:chOff x="6122546" y="3522676"/>
              <a:chExt cx="1061518" cy="1061518"/>
            </a:xfrm>
          </p:grpSpPr>
          <p:grpSp>
            <p:nvGrpSpPr>
              <p:cNvPr id="68" name="îṣļïḓé"/>
              <p:cNvGrpSpPr/>
              <p:nvPr/>
            </p:nvGrpSpPr>
            <p:grpSpPr>
              <a:xfrm rot="10800000">
                <a:off x="6122546" y="3522676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70" name="íṡḷîḍê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5FCB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íṥļïḑè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" name="iṧḻïďê"/>
                <p:cNvSpPr/>
                <p:nvPr/>
              </p:nvSpPr>
              <p:spPr>
                <a:xfrm>
                  <a:off x="4264748" y="1988839"/>
                  <a:ext cx="2736305" cy="2736305"/>
                </a:xfrm>
                <a:prstGeom prst="ellipse">
                  <a:avLst/>
                </a:prstGeom>
                <a:solidFill>
                  <a:srgbClr val="5FCB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9" name="íṥḷiḋê"/>
              <p:cNvSpPr>
                <a:spLocks noChangeAspect="1"/>
              </p:cNvSpPr>
              <p:nvPr/>
            </p:nvSpPr>
            <p:spPr bwMode="auto">
              <a:xfrm>
                <a:off x="6427410" y="3933056"/>
                <a:ext cx="342114" cy="323360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işliďè"/>
            <p:cNvGrpSpPr/>
            <p:nvPr/>
          </p:nvGrpSpPr>
          <p:grpSpPr>
            <a:xfrm>
              <a:off x="4385689" y="4362225"/>
              <a:ext cx="1061518" cy="1061518"/>
              <a:chOff x="5034651" y="3522676"/>
              <a:chExt cx="1061518" cy="1061518"/>
            </a:xfrm>
          </p:grpSpPr>
          <p:grpSp>
            <p:nvGrpSpPr>
              <p:cNvPr id="63" name="iSḷïḍê"/>
              <p:cNvGrpSpPr/>
              <p:nvPr/>
            </p:nvGrpSpPr>
            <p:grpSpPr>
              <a:xfrm>
                <a:off x="5034651" y="3522676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65" name="išḻíḋe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i$ľiḋe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îṡľíḓe"/>
                <p:cNvSpPr/>
                <p:nvPr/>
              </p:nvSpPr>
              <p:spPr>
                <a:xfrm>
                  <a:off x="4264748" y="1988840"/>
                  <a:ext cx="2736304" cy="273630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4" name="ïṡ1íḍè"/>
              <p:cNvSpPr>
                <a:spLocks noChangeAspect="1"/>
              </p:cNvSpPr>
              <p:nvPr/>
            </p:nvSpPr>
            <p:spPr bwMode="auto">
              <a:xfrm>
                <a:off x="5322353" y="3933057"/>
                <a:ext cx="550567" cy="310736"/>
              </a:xfrm>
              <a:custGeom>
                <a:avLst/>
                <a:gdLst>
                  <a:gd name="T0" fmla="*/ 5639 w 6827"/>
                  <a:gd name="T1" fmla="*/ 1484 h 3859"/>
                  <a:gd name="T2" fmla="*/ 5302 w 6827"/>
                  <a:gd name="T3" fmla="*/ 1533 h 3859"/>
                  <a:gd name="T4" fmla="*/ 3413 w 6827"/>
                  <a:gd name="T5" fmla="*/ 0 h 3859"/>
                  <a:gd name="T6" fmla="*/ 1525 w 6827"/>
                  <a:gd name="T7" fmla="*/ 1533 h 3859"/>
                  <a:gd name="T8" fmla="*/ 1187 w 6827"/>
                  <a:gd name="T9" fmla="*/ 1484 h 3859"/>
                  <a:gd name="T10" fmla="*/ 0 w 6827"/>
                  <a:gd name="T11" fmla="*/ 2671 h 3859"/>
                  <a:gd name="T12" fmla="*/ 1187 w 6827"/>
                  <a:gd name="T13" fmla="*/ 3859 h 3859"/>
                  <a:gd name="T14" fmla="*/ 5639 w 6827"/>
                  <a:gd name="T15" fmla="*/ 3859 h 3859"/>
                  <a:gd name="T16" fmla="*/ 6827 w 6827"/>
                  <a:gd name="T17" fmla="*/ 2671 h 3859"/>
                  <a:gd name="T18" fmla="*/ 5639 w 6827"/>
                  <a:gd name="T19" fmla="*/ 1484 h 3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27" h="3859">
                    <a:moveTo>
                      <a:pt x="5639" y="1484"/>
                    </a:moveTo>
                    <a:cubicBezTo>
                      <a:pt x="5522" y="1484"/>
                      <a:pt x="5409" y="1501"/>
                      <a:pt x="5302" y="1533"/>
                    </a:cubicBezTo>
                    <a:cubicBezTo>
                      <a:pt x="5119" y="658"/>
                      <a:pt x="4343" y="0"/>
                      <a:pt x="3413" y="0"/>
                    </a:cubicBezTo>
                    <a:cubicBezTo>
                      <a:pt x="2484" y="0"/>
                      <a:pt x="1708" y="658"/>
                      <a:pt x="1525" y="1533"/>
                    </a:cubicBezTo>
                    <a:cubicBezTo>
                      <a:pt x="1418" y="1501"/>
                      <a:pt x="1305" y="1484"/>
                      <a:pt x="1187" y="1484"/>
                    </a:cubicBezTo>
                    <a:cubicBezTo>
                      <a:pt x="532" y="1484"/>
                      <a:pt x="0" y="2016"/>
                      <a:pt x="0" y="2671"/>
                    </a:cubicBezTo>
                    <a:cubicBezTo>
                      <a:pt x="0" y="3327"/>
                      <a:pt x="532" y="3859"/>
                      <a:pt x="1187" y="3859"/>
                    </a:cubicBezTo>
                    <a:lnTo>
                      <a:pt x="5639" y="3859"/>
                    </a:lnTo>
                    <a:cubicBezTo>
                      <a:pt x="6295" y="3859"/>
                      <a:pt x="6827" y="3327"/>
                      <a:pt x="6827" y="2671"/>
                    </a:cubicBezTo>
                    <a:cubicBezTo>
                      <a:pt x="6827" y="2016"/>
                      <a:pt x="6295" y="1484"/>
                      <a:pt x="5639" y="14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9" name="直接连接符 48"/>
            <p:cNvCxnSpPr>
              <a:stCxn id="80" idx="5"/>
              <a:endCxn id="70" idx="5"/>
            </p:cNvCxnSpPr>
            <p:nvPr/>
          </p:nvCxnSpPr>
          <p:spPr>
            <a:xfrm>
              <a:off x="5364127" y="3326950"/>
              <a:ext cx="1497978" cy="1190731"/>
            </a:xfrm>
            <a:prstGeom prst="line">
              <a:avLst/>
            </a:prstGeom>
            <a:ln w="952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65" idx="7"/>
              <a:endCxn id="75" idx="7"/>
            </p:cNvCxnSpPr>
            <p:nvPr/>
          </p:nvCxnSpPr>
          <p:spPr>
            <a:xfrm flipV="1">
              <a:off x="5291751" y="3306647"/>
              <a:ext cx="1534603" cy="1211034"/>
            </a:xfrm>
            <a:prstGeom prst="line">
              <a:avLst/>
            </a:prstGeom>
            <a:ln w="952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íŝļíḓe"/>
            <p:cNvGrpSpPr/>
            <p:nvPr/>
          </p:nvGrpSpPr>
          <p:grpSpPr>
            <a:xfrm>
              <a:off x="1292718" y="2541469"/>
              <a:ext cx="2990357" cy="907356"/>
              <a:chOff x="682970" y="2071105"/>
              <a:chExt cx="4014859" cy="907356"/>
            </a:xfrm>
          </p:grpSpPr>
          <p:sp>
            <p:nvSpPr>
              <p:cNvPr id="61" name="ïṣḻïḑê"/>
              <p:cNvSpPr txBox="1"/>
              <p:nvPr/>
            </p:nvSpPr>
            <p:spPr>
              <a:xfrm>
                <a:off x="682970" y="2500830"/>
                <a:ext cx="3822651" cy="477631"/>
              </a:xfrm>
              <a:prstGeom prst="rect">
                <a:avLst/>
              </a:prstGeom>
              <a:noFill/>
            </p:spPr>
            <p:txBody>
              <a:bodyPr wrap="square" lIns="40500" tIns="0" rIns="40500" bIns="0">
                <a:noAutofit/>
              </a:bodyPr>
              <a:lstStyle/>
              <a:p>
                <a:pPr algn="r" defTabSz="51435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ïS1ïḍé"/>
              <p:cNvSpPr/>
              <p:nvPr/>
            </p:nvSpPr>
            <p:spPr>
              <a:xfrm>
                <a:off x="1409728" y="2071105"/>
                <a:ext cx="3288101" cy="246221"/>
              </a:xfrm>
              <a:prstGeom prst="rect">
                <a:avLst/>
              </a:prstGeom>
            </p:spPr>
            <p:txBody>
              <a:bodyPr wrap="none" lIns="40500" tIns="0" rIns="40500" bIns="0">
                <a:no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5B9BD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产妇出血量的评估方法</a:t>
                </a:r>
                <a:endParaRPr lang="zh-CN" altLang="en-US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" name="işļîďe"/>
            <p:cNvGrpSpPr/>
            <p:nvPr/>
          </p:nvGrpSpPr>
          <p:grpSpPr>
            <a:xfrm>
              <a:off x="1215324" y="4493613"/>
              <a:ext cx="3178448" cy="911992"/>
              <a:chOff x="581335" y="2024966"/>
              <a:chExt cx="4267391" cy="911992"/>
            </a:xfrm>
          </p:grpSpPr>
          <p:sp>
            <p:nvSpPr>
              <p:cNvPr id="59" name="ïSľíḑè"/>
              <p:cNvSpPr txBox="1"/>
              <p:nvPr/>
            </p:nvSpPr>
            <p:spPr>
              <a:xfrm>
                <a:off x="581335" y="2459327"/>
                <a:ext cx="3866205" cy="477631"/>
              </a:xfrm>
              <a:prstGeom prst="rect">
                <a:avLst/>
              </a:prstGeom>
              <a:noFill/>
            </p:spPr>
            <p:txBody>
              <a:bodyPr wrap="square" lIns="40500" tIns="0" rIns="40500" bIns="0">
                <a:noAutofit/>
              </a:bodyPr>
              <a:lstStyle/>
              <a:p>
                <a:pPr algn="r" defTabSz="51435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ïsļïḋé"/>
              <p:cNvSpPr/>
              <p:nvPr/>
            </p:nvSpPr>
            <p:spPr>
              <a:xfrm>
                <a:off x="1560625" y="2024966"/>
                <a:ext cx="3288101" cy="246221"/>
              </a:xfrm>
              <a:prstGeom prst="rect">
                <a:avLst/>
              </a:prstGeom>
            </p:spPr>
            <p:txBody>
              <a:bodyPr wrap="none" lIns="40500" tIns="0" rIns="40500" bIns="0">
                <a:noAutofit/>
              </a:bodyPr>
              <a:lstStyle/>
              <a:p>
                <a:pPr algn="ctr">
                  <a:lnSpc>
                    <a:spcPct val="150000"/>
                  </a:lnSpc>
                  <a:buClr>
                    <a:prstClr val="black"/>
                  </a:buClr>
                </a:pPr>
                <a:r>
                  <a:rPr lang="zh-CN" altLang="en-US" b="1" dirty="0">
                    <a:solidFill>
                      <a:srgbClr val="5B9BD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危重病人交接班流程</a:t>
                </a:r>
                <a:endParaRPr lang="zh-CN" altLang="en-US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3" name="íś1iḓê"/>
            <p:cNvGrpSpPr/>
            <p:nvPr/>
          </p:nvGrpSpPr>
          <p:grpSpPr>
            <a:xfrm>
              <a:off x="8177473" y="4584817"/>
              <a:ext cx="2987088" cy="887468"/>
              <a:chOff x="488534" y="2116170"/>
              <a:chExt cx="4010471" cy="887468"/>
            </a:xfrm>
          </p:grpSpPr>
          <p:sp>
            <p:nvSpPr>
              <p:cNvPr id="57" name="íşḷîḋê"/>
              <p:cNvSpPr txBox="1"/>
              <p:nvPr/>
            </p:nvSpPr>
            <p:spPr>
              <a:xfrm>
                <a:off x="488534" y="2526007"/>
                <a:ext cx="4010471" cy="477631"/>
              </a:xfrm>
              <a:prstGeom prst="rect">
                <a:avLst/>
              </a:prstGeom>
              <a:noFill/>
            </p:spPr>
            <p:txBody>
              <a:bodyPr wrap="square" lIns="40500" tIns="0" rIns="40500" bIns="0">
                <a:noAutofit/>
              </a:bodyPr>
              <a:lstStyle/>
              <a:p>
                <a:pPr defTabSz="51435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îŝľîḍé"/>
              <p:cNvSpPr/>
              <p:nvPr/>
            </p:nvSpPr>
            <p:spPr>
              <a:xfrm>
                <a:off x="488534" y="2116170"/>
                <a:ext cx="3288101" cy="246221"/>
              </a:xfrm>
              <a:prstGeom prst="rect">
                <a:avLst/>
              </a:prstGeom>
            </p:spPr>
            <p:txBody>
              <a:bodyPr wrap="none" lIns="40500" tIns="0" rIns="40500" bIns="0">
                <a:noAutofit/>
              </a:bodyPr>
              <a:lstStyle/>
              <a:p>
                <a:r>
                  <a:rPr lang="zh-CN" altLang="en-US" b="1" dirty="0">
                    <a:solidFill>
                      <a:srgbClr val="00B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尿少的原因分析</a:t>
                </a:r>
                <a:endParaRPr lang="zh-CN" altLang="en-US" b="1" dirty="0">
                  <a:solidFill>
                    <a:srgbClr val="00B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isļiḋe"/>
            <p:cNvGrpSpPr/>
            <p:nvPr/>
          </p:nvGrpSpPr>
          <p:grpSpPr>
            <a:xfrm>
              <a:off x="8066735" y="2474633"/>
              <a:ext cx="2977491" cy="954645"/>
              <a:chOff x="375623" y="2047445"/>
              <a:chExt cx="3997586" cy="954645"/>
            </a:xfrm>
          </p:grpSpPr>
          <p:sp>
            <p:nvSpPr>
              <p:cNvPr id="55" name="í$ļîḋe"/>
              <p:cNvSpPr txBox="1"/>
              <p:nvPr/>
            </p:nvSpPr>
            <p:spPr>
              <a:xfrm>
                <a:off x="375623" y="2524459"/>
                <a:ext cx="3997586" cy="477631"/>
              </a:xfrm>
              <a:prstGeom prst="rect">
                <a:avLst/>
              </a:prstGeom>
              <a:noFill/>
            </p:spPr>
            <p:txBody>
              <a:bodyPr wrap="square" lIns="40500" tIns="0" rIns="40500" bIns="0">
                <a:noAutofit/>
              </a:bodyPr>
              <a:lstStyle/>
              <a:p>
                <a:pPr defTabSz="51435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ïŝ1ïḍé"/>
              <p:cNvSpPr/>
              <p:nvPr/>
            </p:nvSpPr>
            <p:spPr>
              <a:xfrm>
                <a:off x="375623" y="2047445"/>
                <a:ext cx="3288101" cy="246221"/>
              </a:xfrm>
              <a:prstGeom prst="rect">
                <a:avLst/>
              </a:prstGeom>
            </p:spPr>
            <p:txBody>
              <a:bodyPr wrap="none" lIns="40500" tIns="0" rIns="40500" bIns="0">
                <a:noAutofit/>
              </a:bodyPr>
              <a:lstStyle/>
              <a:p>
                <a:pPr>
                  <a:lnSpc>
                    <a:spcPct val="150000"/>
                  </a:lnSpc>
                  <a:buClr>
                    <a:prstClr val="black"/>
                  </a:buClr>
                </a:pPr>
                <a:r>
                  <a:rPr lang="zh-CN" altLang="en-US" b="1" dirty="0">
                    <a:solidFill>
                      <a:srgbClr val="00B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大出血病人液体复苏</a:t>
                </a:r>
                <a:endParaRPr lang="zh-CN" altLang="en-US" b="1" dirty="0">
                  <a:solidFill>
                    <a:srgbClr val="00B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635585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出血量的评估方法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 2181"/>
          <p:cNvSpPr/>
          <p:nvPr/>
        </p:nvSpPr>
        <p:spPr>
          <a:xfrm>
            <a:off x="6533657" y="2126202"/>
            <a:ext cx="1323882" cy="479034"/>
          </a:xfrm>
          <a:prstGeom prst="rect">
            <a:avLst/>
          </a:prstGeom>
          <a:solidFill>
            <a:srgbClr val="C0D3EB">
              <a:alpha val="7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5" name="Shape 2182"/>
          <p:cNvSpPr/>
          <p:nvPr/>
        </p:nvSpPr>
        <p:spPr>
          <a:xfrm>
            <a:off x="4762498" y="2126202"/>
            <a:ext cx="1382798" cy="479034"/>
          </a:xfrm>
          <a:prstGeom prst="rect">
            <a:avLst/>
          </a:prstGeom>
          <a:solidFill>
            <a:srgbClr val="C0D3EB">
              <a:alpha val="7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6" name="Shape 2183"/>
          <p:cNvSpPr/>
          <p:nvPr/>
        </p:nvSpPr>
        <p:spPr>
          <a:xfrm>
            <a:off x="2991969" y="2126202"/>
            <a:ext cx="1382798" cy="479034"/>
          </a:xfrm>
          <a:prstGeom prst="rect">
            <a:avLst/>
          </a:prstGeom>
          <a:solidFill>
            <a:srgbClr val="C0D3EB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7" name="Shape 2184"/>
          <p:cNvSpPr/>
          <p:nvPr/>
        </p:nvSpPr>
        <p:spPr>
          <a:xfrm>
            <a:off x="1218547" y="2126202"/>
            <a:ext cx="1382798" cy="479034"/>
          </a:xfrm>
          <a:prstGeom prst="rect">
            <a:avLst/>
          </a:prstGeom>
          <a:solidFill>
            <a:srgbClr val="C0D3EB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>
              <a:solidFill>
                <a:prstClr val="black"/>
              </a:solidFill>
            </a:endParaRPr>
          </a:p>
        </p:txBody>
      </p:sp>
      <p:grpSp>
        <p:nvGrpSpPr>
          <p:cNvPr id="12" name="Group 5"/>
          <p:cNvGrpSpPr/>
          <p:nvPr/>
        </p:nvGrpSpPr>
        <p:grpSpPr>
          <a:xfrm>
            <a:off x="1003111" y="2223574"/>
            <a:ext cx="1606688" cy="910382"/>
            <a:chOff x="1523999" y="3164267"/>
            <a:chExt cx="2142251" cy="1213842"/>
          </a:xfrm>
        </p:grpSpPr>
        <p:sp>
          <p:nvSpPr>
            <p:cNvPr id="40" name="Shape 2191"/>
            <p:cNvSpPr/>
            <p:nvPr/>
          </p:nvSpPr>
          <p:spPr>
            <a:xfrm>
              <a:off x="1523999" y="3164267"/>
              <a:ext cx="2142251" cy="1213842"/>
            </a:xfrm>
            <a:prstGeom prst="rect">
              <a:avLst/>
            </a:prstGeom>
            <a:solidFill>
              <a:srgbClr val="5B9BD5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" name="Shape 2225"/>
            <p:cNvSpPr/>
            <p:nvPr/>
          </p:nvSpPr>
          <p:spPr>
            <a:xfrm>
              <a:off x="2180097" y="3421085"/>
              <a:ext cx="442166" cy="293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2772868" y="2223574"/>
            <a:ext cx="1606688" cy="910382"/>
            <a:chOff x="3883676" y="3164267"/>
            <a:chExt cx="2142250" cy="1213842"/>
          </a:xfrm>
        </p:grpSpPr>
        <p:sp>
          <p:nvSpPr>
            <p:cNvPr id="38" name="Shape 2190"/>
            <p:cNvSpPr/>
            <p:nvPr/>
          </p:nvSpPr>
          <p:spPr>
            <a:xfrm>
              <a:off x="3883676" y="3164267"/>
              <a:ext cx="2142250" cy="1213842"/>
            </a:xfrm>
            <a:prstGeom prst="rect">
              <a:avLst/>
            </a:prstGeom>
            <a:solidFill>
              <a:srgbClr val="5FCBCA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" name="Shape 2226"/>
            <p:cNvSpPr/>
            <p:nvPr/>
          </p:nvSpPr>
          <p:spPr>
            <a:xfrm>
              <a:off x="4632768" y="3425071"/>
              <a:ext cx="326255" cy="33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9"/>
          <p:cNvGrpSpPr/>
          <p:nvPr/>
        </p:nvGrpSpPr>
        <p:grpSpPr>
          <a:xfrm>
            <a:off x="4543398" y="2214049"/>
            <a:ext cx="1606688" cy="910382"/>
            <a:chOff x="6244382" y="3151567"/>
            <a:chExt cx="2142250" cy="1213842"/>
          </a:xfrm>
        </p:grpSpPr>
        <p:sp>
          <p:nvSpPr>
            <p:cNvPr id="34" name="Shape 2189"/>
            <p:cNvSpPr/>
            <p:nvPr/>
          </p:nvSpPr>
          <p:spPr>
            <a:xfrm>
              <a:off x="6244382" y="3151567"/>
              <a:ext cx="2142250" cy="1213842"/>
            </a:xfrm>
            <a:prstGeom prst="rect">
              <a:avLst/>
            </a:prstGeom>
            <a:solidFill>
              <a:srgbClr val="5B9BD5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35" name="Group 2229"/>
            <p:cNvGrpSpPr/>
            <p:nvPr/>
          </p:nvGrpSpPr>
          <p:grpSpPr>
            <a:xfrm>
              <a:off x="6959362" y="3401057"/>
              <a:ext cx="237987" cy="333867"/>
              <a:chOff x="-1" y="0"/>
              <a:chExt cx="473204" cy="663847"/>
            </a:xfrm>
            <a:solidFill>
              <a:schemeClr val="accent1"/>
            </a:solidFill>
          </p:grpSpPr>
          <p:sp>
            <p:nvSpPr>
              <p:cNvPr id="36" name="Shape 2227"/>
              <p:cNvSpPr/>
              <p:nvPr/>
            </p:nvSpPr>
            <p:spPr>
              <a:xfrm>
                <a:off x="141458" y="565821"/>
                <a:ext cx="190286" cy="98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07" extrusionOk="0">
                    <a:moveTo>
                      <a:pt x="0" y="15280"/>
                    </a:moveTo>
                    <a:cubicBezTo>
                      <a:pt x="3026" y="19049"/>
                      <a:pt x="6533" y="21600"/>
                      <a:pt x="10798" y="21396"/>
                    </a:cubicBezTo>
                    <a:cubicBezTo>
                      <a:pt x="15067" y="21600"/>
                      <a:pt x="18574" y="19049"/>
                      <a:pt x="21600" y="15280"/>
                    </a:cubicBez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15280"/>
                      <a:pt x="0" y="1528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Shape 2228"/>
              <p:cNvSpPr/>
              <p:nvPr/>
            </p:nvSpPr>
            <p:spPr>
              <a:xfrm>
                <a:off x="-1" y="0"/>
                <a:ext cx="473204" cy="537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2" h="21600" extrusionOk="0">
                    <a:moveTo>
                      <a:pt x="14290" y="21600"/>
                    </a:moveTo>
                    <a:cubicBezTo>
                      <a:pt x="14290" y="15680"/>
                      <a:pt x="21116" y="13789"/>
                      <a:pt x="20605" y="7894"/>
                    </a:cubicBezTo>
                    <a:cubicBezTo>
                      <a:pt x="20282" y="4174"/>
                      <a:pt x="17549" y="0"/>
                      <a:pt x="10315" y="0"/>
                    </a:cubicBezTo>
                    <a:cubicBezTo>
                      <a:pt x="3083" y="0"/>
                      <a:pt x="350" y="4174"/>
                      <a:pt x="27" y="7894"/>
                    </a:cubicBezTo>
                    <a:cubicBezTo>
                      <a:pt x="-484" y="13789"/>
                      <a:pt x="6342" y="15680"/>
                      <a:pt x="6342" y="21600"/>
                    </a:cubicBezTo>
                    <a:cubicBezTo>
                      <a:pt x="6342" y="21600"/>
                      <a:pt x="14290" y="21600"/>
                      <a:pt x="14290" y="21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" name="Group 10"/>
          <p:cNvGrpSpPr/>
          <p:nvPr/>
        </p:nvGrpSpPr>
        <p:grpSpPr>
          <a:xfrm>
            <a:off x="6318717" y="2214049"/>
            <a:ext cx="1542395" cy="910382"/>
            <a:chOff x="8611474" y="3151567"/>
            <a:chExt cx="2056526" cy="1213842"/>
          </a:xfrm>
          <a:solidFill>
            <a:srgbClr val="5FCBCA"/>
          </a:solidFill>
        </p:grpSpPr>
        <p:sp>
          <p:nvSpPr>
            <p:cNvPr id="32" name="Shape 2188"/>
            <p:cNvSpPr/>
            <p:nvPr/>
          </p:nvSpPr>
          <p:spPr>
            <a:xfrm>
              <a:off x="8611474" y="3151567"/>
              <a:ext cx="2056526" cy="121384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" name="Shape 2230"/>
            <p:cNvSpPr/>
            <p:nvPr/>
          </p:nvSpPr>
          <p:spPr>
            <a:xfrm>
              <a:off x="9310255" y="3401057"/>
              <a:ext cx="333840" cy="33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 Placeholder 20"/>
          <p:cNvSpPr>
            <a:spLocks noGrp="1"/>
          </p:cNvSpPr>
          <p:nvPr/>
        </p:nvSpPr>
        <p:spPr>
          <a:xfrm>
            <a:off x="1398488" y="2789873"/>
            <a:ext cx="815933" cy="247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称重法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Placeholder 20"/>
          <p:cNvSpPr>
            <a:spLocks noGrp="1"/>
          </p:cNvSpPr>
          <p:nvPr/>
        </p:nvSpPr>
        <p:spPr>
          <a:xfrm>
            <a:off x="3250263" y="2758566"/>
            <a:ext cx="815933" cy="247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容积法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Placeholder 20"/>
          <p:cNvSpPr>
            <a:spLocks noGrp="1"/>
          </p:cNvSpPr>
          <p:nvPr/>
        </p:nvSpPr>
        <p:spPr>
          <a:xfrm>
            <a:off x="5010502" y="2758566"/>
            <a:ext cx="815933" cy="247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面积法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 Placeholder 20"/>
          <p:cNvSpPr>
            <a:spLocks noGrp="1"/>
          </p:cNvSpPr>
          <p:nvPr/>
        </p:nvSpPr>
        <p:spPr>
          <a:xfrm>
            <a:off x="6613661" y="2761884"/>
            <a:ext cx="1069908" cy="247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休克指数法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370443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出血量的评估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47"/>
          <p:cNvSpPr txBox="1"/>
          <p:nvPr/>
        </p:nvSpPr>
        <p:spPr>
          <a:xfrm>
            <a:off x="998895" y="1464911"/>
            <a:ext cx="1488849" cy="328925"/>
          </a:xfrm>
          <a:prstGeom prst="rect">
            <a:avLst/>
          </a:prstGeom>
          <a:noFill/>
        </p:spPr>
        <p:txBody>
          <a:bodyPr wrap="none" lIns="51425" tIns="25712" rIns="51425" bIns="2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产妇出血情况</a:t>
            </a:r>
            <a:endParaRPr lang="id-ID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35" name="TextBox 48"/>
          <p:cNvSpPr txBox="1"/>
          <p:nvPr/>
        </p:nvSpPr>
        <p:spPr>
          <a:xfrm>
            <a:off x="959267" y="3293722"/>
            <a:ext cx="3473751" cy="682099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注：机体充足的代偿功能使产妇出血量在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1000mL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内生命体征基本稳定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血红蛋白和红细胞压积无明显改变。结合产妇产后生命体征、血红蛋白、尿量等的变化情况您认为：</a:t>
            </a:r>
            <a:endParaRPr lang="en-US" sz="105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graphicFrame>
        <p:nvGraphicFramePr>
          <p:cNvPr id="49" name="表格 48"/>
          <p:cNvGraphicFramePr>
            <a:graphicFrameLocks noGrp="1"/>
          </p:cNvGraphicFramePr>
          <p:nvPr/>
        </p:nvGraphicFramePr>
        <p:xfrm>
          <a:off x="989071" y="1841391"/>
          <a:ext cx="3373324" cy="1375322"/>
        </p:xfrm>
        <a:graphic>
          <a:graphicData uri="http://schemas.openxmlformats.org/drawingml/2006/table">
            <a:tbl>
              <a:tblPr/>
              <a:tblGrid>
                <a:gridCol w="715619"/>
                <a:gridCol w="712745"/>
                <a:gridCol w="713463"/>
                <a:gridCol w="409541"/>
                <a:gridCol w="410978"/>
                <a:gridCol w="410978"/>
              </a:tblGrid>
              <a:tr h="336713">
                <a:tc row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产时（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ml）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4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第四产程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3982">
                <a:tc vMerge="1">
                  <a:tcPr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cPr/>
                </a:tc>
              </a:tr>
              <a:tr h="351109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3518">
                <a:tc gridSpan="6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合计：产后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小时累积失血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910ml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8" marR="4808" marT="480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0" name="矩形 49"/>
          <p:cNvSpPr/>
          <p:nvPr/>
        </p:nvSpPr>
        <p:spPr>
          <a:xfrm>
            <a:off x="998895" y="4056401"/>
            <a:ext cx="3491508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b="1" i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该产妇出血量评估是否准确？</a:t>
            </a:r>
            <a:endParaRPr lang="en-US" altLang="zh-CN" sz="2100" b="1" i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78938" y="1793837"/>
            <a:ext cx="3539973" cy="2654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805319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大出血病人液体复苏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4572000" y="1977130"/>
            <a:ext cx="3432103" cy="1614812"/>
            <a:chOff x="7845711" y="1736883"/>
            <a:chExt cx="6101514" cy="2870778"/>
          </a:xfrm>
        </p:grpSpPr>
        <p:grpSp>
          <p:nvGrpSpPr>
            <p:cNvPr id="5" name="Group 35"/>
            <p:cNvGrpSpPr/>
            <p:nvPr/>
          </p:nvGrpSpPr>
          <p:grpSpPr>
            <a:xfrm>
              <a:off x="7845711" y="1736883"/>
              <a:ext cx="6101514" cy="2870778"/>
              <a:chOff x="7541907" y="1631853"/>
              <a:chExt cx="7051362" cy="2870778"/>
            </a:xfrm>
          </p:grpSpPr>
          <p:sp>
            <p:nvSpPr>
              <p:cNvPr id="7" name="Rectangle 29"/>
              <p:cNvSpPr/>
              <p:nvPr/>
            </p:nvSpPr>
            <p:spPr>
              <a:xfrm>
                <a:off x="7541912" y="1631853"/>
                <a:ext cx="7051357" cy="2870778"/>
              </a:xfrm>
              <a:prstGeom prst="rect">
                <a:avLst/>
              </a:prstGeom>
              <a:noFill/>
              <a:ln w="28575" cap="flat" cmpd="sng" algn="ctr">
                <a:solidFill>
                  <a:srgbClr val="5FCBC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5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Rectangle 33"/>
              <p:cNvSpPr/>
              <p:nvPr/>
            </p:nvSpPr>
            <p:spPr>
              <a:xfrm>
                <a:off x="7541907" y="1631854"/>
                <a:ext cx="7051360" cy="943654"/>
              </a:xfrm>
              <a:prstGeom prst="rect">
                <a:avLst/>
              </a:prstGeom>
              <a:solidFill>
                <a:srgbClr val="5FCB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50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补液的两个目标</a:t>
                </a:r>
                <a:endParaRPr lang="en-GB" sz="15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34"/>
            <p:cNvSpPr/>
            <p:nvPr/>
          </p:nvSpPr>
          <p:spPr>
            <a:xfrm>
              <a:off x="8054395" y="2814555"/>
              <a:ext cx="5684145" cy="1477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两个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：收缩压＞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100mmHg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＜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100/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endPara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两个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：尿量＞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30ml/h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，红细胞压积＞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en-GB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ïSļïḍê"/>
          <p:cNvSpPr/>
          <p:nvPr/>
        </p:nvSpPr>
        <p:spPr bwMode="auto">
          <a:xfrm>
            <a:off x="1310255" y="175144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</a:endParaRPr>
          </a:p>
        </p:txBody>
      </p:sp>
      <p:sp>
        <p:nvSpPr>
          <p:cNvPr id="19" name="iṡ1îḑe"/>
          <p:cNvSpPr/>
          <p:nvPr/>
        </p:nvSpPr>
        <p:spPr bwMode="auto">
          <a:xfrm>
            <a:off x="1310255" y="257593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5B9BD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</a:endParaRPr>
          </a:p>
        </p:txBody>
      </p:sp>
      <p:sp>
        <p:nvSpPr>
          <p:cNvPr id="20" name="î$ḻiḓê"/>
          <p:cNvSpPr/>
          <p:nvPr/>
        </p:nvSpPr>
        <p:spPr bwMode="auto">
          <a:xfrm>
            <a:off x="1310255" y="3342813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5B9BD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</a:endParaRPr>
          </a:p>
        </p:txBody>
      </p:sp>
      <p:grpSp>
        <p:nvGrpSpPr>
          <p:cNvPr id="35" name="Group 26"/>
          <p:cNvGrpSpPr/>
          <p:nvPr/>
        </p:nvGrpSpPr>
        <p:grpSpPr>
          <a:xfrm flipH="1">
            <a:off x="1814589" y="1645012"/>
            <a:ext cx="1039036" cy="553999"/>
            <a:chOff x="9134620" y="2228945"/>
            <a:chExt cx="3256081" cy="984887"/>
          </a:xfrm>
        </p:grpSpPr>
        <p:sp>
          <p:nvSpPr>
            <p:cNvPr id="36" name="TextBox 27"/>
            <p:cNvSpPr txBox="1"/>
            <p:nvPr/>
          </p:nvSpPr>
          <p:spPr>
            <a:xfrm>
              <a:off x="9400766" y="2228945"/>
              <a:ext cx="2989935" cy="574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500" b="1" dirty="0">
                  <a:solidFill>
                    <a:srgbClr val="0F6F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双管补液</a:t>
              </a:r>
              <a:endParaRPr lang="en-GB" sz="1500" b="1" dirty="0">
                <a:solidFill>
                  <a:srgbClr val="0F6F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28"/>
            <p:cNvSpPr/>
            <p:nvPr/>
          </p:nvSpPr>
          <p:spPr>
            <a:xfrm>
              <a:off x="9134620" y="2762426"/>
              <a:ext cx="3256081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双静脉通道</a:t>
              </a:r>
              <a:endParaRPr lang="en-GB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26"/>
          <p:cNvGrpSpPr/>
          <p:nvPr/>
        </p:nvGrpSpPr>
        <p:grpSpPr>
          <a:xfrm flipH="1">
            <a:off x="1814589" y="2486160"/>
            <a:ext cx="983331" cy="513603"/>
            <a:chOff x="7292088" y="2170225"/>
            <a:chExt cx="4589231" cy="913070"/>
          </a:xfrm>
        </p:grpSpPr>
        <p:sp>
          <p:nvSpPr>
            <p:cNvPr id="39" name="TextBox 27"/>
            <p:cNvSpPr txBox="1"/>
            <p:nvPr/>
          </p:nvSpPr>
          <p:spPr>
            <a:xfrm>
              <a:off x="8326226" y="2170225"/>
              <a:ext cx="3555093" cy="574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500" b="1" dirty="0">
                  <a:solidFill>
                    <a:srgbClr val="0F6F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补什么</a:t>
              </a:r>
              <a:endParaRPr lang="en-GB" sz="1500" b="1" dirty="0">
                <a:solidFill>
                  <a:srgbClr val="0F6F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Rectangle 28"/>
            <p:cNvSpPr/>
            <p:nvPr/>
          </p:nvSpPr>
          <p:spPr>
            <a:xfrm>
              <a:off x="7292088" y="2631890"/>
              <a:ext cx="4476415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晶体加胶体</a:t>
              </a:r>
              <a:endParaRPr lang="en-GB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26"/>
          <p:cNvGrpSpPr/>
          <p:nvPr/>
        </p:nvGrpSpPr>
        <p:grpSpPr>
          <a:xfrm flipH="1">
            <a:off x="1814590" y="3238156"/>
            <a:ext cx="2109710" cy="543361"/>
            <a:chOff x="7240470" y="2117323"/>
            <a:chExt cx="8490787" cy="965975"/>
          </a:xfrm>
        </p:grpSpPr>
        <p:sp>
          <p:nvSpPr>
            <p:cNvPr id="42" name="TextBox 27"/>
            <p:cNvSpPr txBox="1"/>
            <p:nvPr/>
          </p:nvSpPr>
          <p:spPr>
            <a:xfrm>
              <a:off x="12665513" y="2117323"/>
              <a:ext cx="3065744" cy="574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500" b="1" dirty="0">
                  <a:solidFill>
                    <a:srgbClr val="0F6F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补液量</a:t>
              </a:r>
              <a:endParaRPr lang="en-GB" sz="1500" b="1" dirty="0">
                <a:solidFill>
                  <a:srgbClr val="0F6F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28"/>
            <p:cNvSpPr/>
            <p:nvPr/>
          </p:nvSpPr>
          <p:spPr>
            <a:xfrm>
              <a:off x="7240470" y="2631892"/>
              <a:ext cx="8490787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补充量</a:t>
              </a:r>
              <a:r>
                <a:rPr lang="en-US" altLang="zh-CN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累计失血</a:t>
              </a:r>
              <a:r>
                <a:rPr lang="en-US" altLang="zh-CN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继续丢失量</a:t>
              </a:r>
              <a:endParaRPr lang="en-GB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6048375" cy="5143500"/>
          </a:xfrm>
          <a:prstGeom prst="rect">
            <a:avLst/>
          </a:prstGeom>
        </p:spPr>
      </p:pic>
      <p:grpSp>
        <p:nvGrpSpPr>
          <p:cNvPr id="50" name="îṧḻiḋè"/>
          <p:cNvGrpSpPr/>
          <p:nvPr/>
        </p:nvGrpSpPr>
        <p:grpSpPr>
          <a:xfrm>
            <a:off x="989019" y="3337525"/>
            <a:ext cx="1118082" cy="1113248"/>
            <a:chOff x="1055440" y="2492894"/>
            <a:chExt cx="1490776" cy="1484330"/>
          </a:xfrm>
        </p:grpSpPr>
        <p:sp>
          <p:nvSpPr>
            <p:cNvPr id="88" name="îṡľide"/>
            <p:cNvSpPr/>
            <p:nvPr/>
          </p:nvSpPr>
          <p:spPr bwMode="auto">
            <a:xfrm>
              <a:off x="1116752" y="2550984"/>
              <a:ext cx="1368152" cy="1368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9" name="íšľíḋê"/>
            <p:cNvGrpSpPr/>
            <p:nvPr/>
          </p:nvGrpSpPr>
          <p:grpSpPr>
            <a:xfrm>
              <a:off x="1231311" y="2811725"/>
              <a:ext cx="1118760" cy="854786"/>
              <a:chOff x="1231311" y="2931342"/>
              <a:chExt cx="1118760" cy="854786"/>
            </a:xfrm>
          </p:grpSpPr>
          <p:sp>
            <p:nvSpPr>
              <p:cNvPr id="95" name="í$ḻíḍê"/>
              <p:cNvSpPr txBox="1"/>
              <p:nvPr/>
            </p:nvSpPr>
            <p:spPr>
              <a:xfrm>
                <a:off x="1231311" y="3546895"/>
                <a:ext cx="1118760" cy="23923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lnSpcReduction="10000"/>
              </a:bodyPr>
              <a:lstStyle/>
              <a:p>
                <a:pPr algn="ctr"/>
                <a:r>
                  <a:rPr lang="en-US" altLang="zh-CN" sz="12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  <a:endParaRPr lang="en-US" altLang="zh-CN" sz="12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îSḷiḑe"/>
              <p:cNvSpPr txBox="1"/>
              <p:nvPr/>
            </p:nvSpPr>
            <p:spPr>
              <a:xfrm>
                <a:off x="1231311" y="2931342"/>
                <a:ext cx="1118760" cy="61555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dist"/>
                <a:r>
                  <a:rPr lang="zh-CN" altLang="en-US" sz="30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  <a:endParaRPr lang="zh-CN" altLang="en-US" sz="3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0" name="ïşlïdè"/>
            <p:cNvGrpSpPr/>
            <p:nvPr/>
          </p:nvGrpSpPr>
          <p:grpSpPr>
            <a:xfrm>
              <a:off x="1055440" y="2492894"/>
              <a:ext cx="1490776" cy="1484330"/>
              <a:chOff x="1055440" y="2061455"/>
              <a:chExt cx="1924092" cy="1915772"/>
            </a:xfrm>
          </p:grpSpPr>
          <p:sp>
            <p:nvSpPr>
              <p:cNvPr id="91" name="iṣḷîḍè"/>
              <p:cNvSpPr/>
              <p:nvPr/>
            </p:nvSpPr>
            <p:spPr bwMode="auto">
              <a:xfrm>
                <a:off x="1055440" y="3605606"/>
                <a:ext cx="371621" cy="371621"/>
              </a:xfrm>
              <a:prstGeom prst="corner">
                <a:avLst>
                  <a:gd name="adj1" fmla="val 2751"/>
                  <a:gd name="adj2" fmla="val 2752"/>
                </a:avLst>
              </a:prstGeom>
              <a:solidFill>
                <a:schemeClr val="tx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îṥliḍê"/>
              <p:cNvSpPr/>
              <p:nvPr/>
            </p:nvSpPr>
            <p:spPr bwMode="auto">
              <a:xfrm flipH="1">
                <a:off x="2607911" y="3605606"/>
                <a:ext cx="371621" cy="371621"/>
              </a:xfrm>
              <a:prstGeom prst="corner">
                <a:avLst>
                  <a:gd name="adj1" fmla="val 2751"/>
                  <a:gd name="adj2" fmla="val 2752"/>
                </a:avLst>
              </a:prstGeom>
              <a:solidFill>
                <a:schemeClr val="tx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îsļîďè"/>
              <p:cNvSpPr/>
              <p:nvPr/>
            </p:nvSpPr>
            <p:spPr bwMode="auto">
              <a:xfrm flipV="1">
                <a:off x="1055440" y="2061455"/>
                <a:ext cx="371621" cy="371621"/>
              </a:xfrm>
              <a:prstGeom prst="corner">
                <a:avLst>
                  <a:gd name="adj1" fmla="val 2751"/>
                  <a:gd name="adj2" fmla="val 2752"/>
                </a:avLst>
              </a:prstGeom>
              <a:solidFill>
                <a:schemeClr val="tx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iśḻïḍê"/>
              <p:cNvSpPr/>
              <p:nvPr/>
            </p:nvSpPr>
            <p:spPr bwMode="auto">
              <a:xfrm flipH="1" flipV="1">
                <a:off x="2607911" y="2061455"/>
                <a:ext cx="371621" cy="371621"/>
              </a:xfrm>
              <a:prstGeom prst="corner">
                <a:avLst>
                  <a:gd name="adj1" fmla="val 2751"/>
                  <a:gd name="adj2" fmla="val 2752"/>
                </a:avLst>
              </a:prstGeom>
              <a:solidFill>
                <a:schemeClr val="tx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658544" y="1035789"/>
            <a:ext cx="3794811" cy="3096194"/>
            <a:chOff x="4658544" y="1035789"/>
            <a:chExt cx="3794811" cy="3096194"/>
          </a:xfrm>
        </p:grpSpPr>
        <p:grpSp>
          <p:nvGrpSpPr>
            <p:cNvPr id="51" name="îšḷîḋê"/>
            <p:cNvGrpSpPr/>
            <p:nvPr/>
          </p:nvGrpSpPr>
          <p:grpSpPr>
            <a:xfrm>
              <a:off x="4658544" y="1035789"/>
              <a:ext cx="790287" cy="3096194"/>
              <a:chOff x="5499640" y="809552"/>
              <a:chExt cx="1053716" cy="4128259"/>
            </a:xfrm>
            <a:solidFill>
              <a:schemeClr val="accent1"/>
            </a:solidFill>
          </p:grpSpPr>
          <p:grpSp>
            <p:nvGrpSpPr>
              <p:cNvPr id="67" name="işḻîḍé"/>
              <p:cNvGrpSpPr/>
              <p:nvPr/>
            </p:nvGrpSpPr>
            <p:grpSpPr>
              <a:xfrm>
                <a:off x="5499640" y="809552"/>
                <a:ext cx="1053716" cy="796348"/>
                <a:chOff x="5499640" y="809552"/>
                <a:chExt cx="1053716" cy="796348"/>
              </a:xfrm>
              <a:grpFill/>
            </p:grpSpPr>
            <p:grpSp>
              <p:nvGrpSpPr>
                <p:cNvPr id="84" name="îṩḷïḑê"/>
                <p:cNvGrpSpPr/>
                <p:nvPr/>
              </p:nvGrpSpPr>
              <p:grpSpPr>
                <a:xfrm>
                  <a:off x="5499640" y="809552"/>
                  <a:ext cx="1053716" cy="796348"/>
                  <a:chOff x="5442181" y="937304"/>
                  <a:chExt cx="1168633" cy="883197"/>
                </a:xfrm>
                <a:grpFill/>
              </p:grpSpPr>
              <p:sp>
                <p:nvSpPr>
                  <p:cNvPr id="86" name="iŝľiḋé"/>
                  <p:cNvSpPr/>
                  <p:nvPr/>
                </p:nvSpPr>
                <p:spPr bwMode="auto">
                  <a:xfrm rot="20310135">
                    <a:off x="5489840" y="1191518"/>
                    <a:ext cx="1073314" cy="628983"/>
                  </a:xfrm>
                  <a:prstGeom prst="parallelogram">
                    <a:avLst>
                      <a:gd name="adj" fmla="val 41103"/>
                    </a:avLst>
                  </a:prstGeom>
                  <a:grpFill/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1800" b="1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87" name="Straight Connector 16"/>
                  <p:cNvCxnSpPr/>
                  <p:nvPr/>
                </p:nvCxnSpPr>
                <p:spPr>
                  <a:xfrm flipV="1">
                    <a:off x="5442181" y="937304"/>
                    <a:ext cx="1168633" cy="460284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accent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íṧḷíde"/>
                <p:cNvSpPr/>
                <p:nvPr/>
              </p:nvSpPr>
              <p:spPr bwMode="auto">
                <a:xfrm>
                  <a:off x="5774469" y="1143385"/>
                  <a:ext cx="504056" cy="351128"/>
                </a:xfrm>
                <a:prstGeom prst="rect">
                  <a:avLst/>
                </a:prstGeom>
                <a:noFill/>
                <a:ln w="19050">
                  <a:noFill/>
                  <a:round/>
                </a:ln>
              </p:spPr>
              <p:txBody>
                <a:bodyPr rot="0" spcFirstLastPara="0" vert="horz" wrap="none" lIns="68580" tIns="34290" rIns="68580" bIns="34290" anchor="ctr" anchorCtr="1" forceAA="0" compatLnSpc="1">
                  <a:noAutofit/>
                </a:bodyPr>
                <a:lstStyle/>
                <a:p>
                  <a:pPr algn="ctr"/>
                  <a:r>
                    <a:rPr lang="en-US" altLang="zh-CN" sz="1800" b="1" dirty="0">
                      <a:solidFill>
                        <a:prstClr val="white">
                          <a:lumMod val="100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  <a:endParaRPr lang="en-US" altLang="zh-CN" sz="1800" b="1" dirty="0">
                    <a:solidFill>
                      <a:prstClr val="white">
                        <a:lumMod val="10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8" name="îšliḋè"/>
              <p:cNvGrpSpPr/>
              <p:nvPr/>
            </p:nvGrpSpPr>
            <p:grpSpPr>
              <a:xfrm>
                <a:off x="5499640" y="1920189"/>
                <a:ext cx="1053716" cy="796348"/>
                <a:chOff x="5499640" y="1920189"/>
                <a:chExt cx="1053716" cy="796348"/>
              </a:xfrm>
              <a:grpFill/>
            </p:grpSpPr>
            <p:sp>
              <p:nvSpPr>
                <p:cNvPr id="81" name="í$ḻiḑé"/>
                <p:cNvSpPr/>
                <p:nvPr/>
              </p:nvSpPr>
              <p:spPr bwMode="auto">
                <a:xfrm rot="20310135">
                  <a:off x="5542612" y="2149405"/>
                  <a:ext cx="967770" cy="567132"/>
                </a:xfrm>
                <a:prstGeom prst="parallelogram">
                  <a:avLst>
                    <a:gd name="adj" fmla="val 41103"/>
                  </a:avLst>
                </a:prstGeom>
                <a:solidFill>
                  <a:srgbClr val="5FCBCA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8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82" name="Straight Connector 21"/>
                <p:cNvCxnSpPr/>
                <p:nvPr/>
              </p:nvCxnSpPr>
              <p:spPr>
                <a:xfrm flipV="1">
                  <a:off x="5499640" y="1920189"/>
                  <a:ext cx="1053716" cy="415022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rgbClr val="5FCBC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ïsḷïďè"/>
                <p:cNvSpPr/>
                <p:nvPr/>
              </p:nvSpPr>
              <p:spPr bwMode="auto">
                <a:xfrm>
                  <a:off x="5774469" y="2253546"/>
                  <a:ext cx="504056" cy="351128"/>
                </a:xfrm>
                <a:prstGeom prst="rect">
                  <a:avLst/>
                </a:prstGeom>
                <a:noFill/>
                <a:ln w="19050">
                  <a:noFill/>
                  <a:round/>
                </a:ln>
              </p:spPr>
              <p:txBody>
                <a:bodyPr rot="0" spcFirstLastPara="0" vert="horz" wrap="none" lIns="68580" tIns="34290" rIns="68580" bIns="34290" anchor="ctr" anchorCtr="1" forceAA="0" compatLnSpc="1">
                  <a:noAutofit/>
                </a:bodyPr>
                <a:lstStyle/>
                <a:p>
                  <a:pPr algn="ctr"/>
                  <a:r>
                    <a:rPr lang="en-US" altLang="zh-CN" sz="1800" b="1" dirty="0">
                      <a:solidFill>
                        <a:prstClr val="white">
                          <a:lumMod val="100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</a:t>
                  </a:r>
                  <a:endParaRPr lang="en-US" altLang="zh-CN" sz="1800" b="1" dirty="0">
                    <a:solidFill>
                      <a:prstClr val="white">
                        <a:lumMod val="10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9" name="íṡļíḋê"/>
              <p:cNvGrpSpPr/>
              <p:nvPr/>
            </p:nvGrpSpPr>
            <p:grpSpPr>
              <a:xfrm>
                <a:off x="5499640" y="3030826"/>
                <a:ext cx="1053716" cy="796348"/>
                <a:chOff x="5499640" y="3030826"/>
                <a:chExt cx="1053716" cy="796348"/>
              </a:xfrm>
              <a:grpFill/>
            </p:grpSpPr>
            <p:sp>
              <p:nvSpPr>
                <p:cNvPr id="78" name="í$1ídè"/>
                <p:cNvSpPr/>
                <p:nvPr/>
              </p:nvSpPr>
              <p:spPr bwMode="auto">
                <a:xfrm rot="20310135">
                  <a:off x="5542612" y="3260042"/>
                  <a:ext cx="967770" cy="567132"/>
                </a:xfrm>
                <a:prstGeom prst="parallelogram">
                  <a:avLst>
                    <a:gd name="adj" fmla="val 41103"/>
                  </a:avLst>
                </a:prstGeom>
                <a:grpFill/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8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79" name="Straight Connector 23"/>
                <p:cNvCxnSpPr/>
                <p:nvPr/>
              </p:nvCxnSpPr>
              <p:spPr>
                <a:xfrm flipV="1">
                  <a:off x="5499640" y="3030826"/>
                  <a:ext cx="1053716" cy="415022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í$lïḑê"/>
                <p:cNvSpPr/>
                <p:nvPr/>
              </p:nvSpPr>
              <p:spPr bwMode="auto">
                <a:xfrm>
                  <a:off x="5774469" y="3363707"/>
                  <a:ext cx="504056" cy="351128"/>
                </a:xfrm>
                <a:prstGeom prst="rect">
                  <a:avLst/>
                </a:prstGeom>
                <a:noFill/>
                <a:ln w="19050">
                  <a:noFill/>
                  <a:round/>
                </a:ln>
              </p:spPr>
              <p:txBody>
                <a:bodyPr rot="0" spcFirstLastPara="0" vert="horz" wrap="none" lIns="68580" tIns="34290" rIns="68580" bIns="34290" anchor="ctr" anchorCtr="1" forceAA="0" compatLnSpc="1">
                  <a:noAutofit/>
                </a:bodyPr>
                <a:lstStyle/>
                <a:p>
                  <a:pPr algn="ctr"/>
                  <a:r>
                    <a:rPr lang="en-US" altLang="zh-CN" sz="1800" b="1" dirty="0">
                      <a:solidFill>
                        <a:prstClr val="white">
                          <a:lumMod val="100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03</a:t>
                  </a:r>
                  <a:endParaRPr lang="en-US" altLang="zh-CN" sz="1800" b="1" dirty="0">
                    <a:solidFill>
                      <a:prstClr val="white">
                        <a:lumMod val="10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0" name="îSlïḓe"/>
              <p:cNvGrpSpPr/>
              <p:nvPr/>
            </p:nvGrpSpPr>
            <p:grpSpPr>
              <a:xfrm>
                <a:off x="5499640" y="4141463"/>
                <a:ext cx="1053716" cy="796348"/>
                <a:chOff x="5499640" y="4141463"/>
                <a:chExt cx="1053716" cy="796348"/>
              </a:xfrm>
              <a:grpFill/>
            </p:grpSpPr>
            <p:sp>
              <p:nvSpPr>
                <p:cNvPr id="75" name="ïṩľîḓé"/>
                <p:cNvSpPr/>
                <p:nvPr/>
              </p:nvSpPr>
              <p:spPr bwMode="auto">
                <a:xfrm rot="20310135">
                  <a:off x="5542612" y="4370679"/>
                  <a:ext cx="967770" cy="567132"/>
                </a:xfrm>
                <a:prstGeom prst="parallelogram">
                  <a:avLst>
                    <a:gd name="adj" fmla="val 41103"/>
                  </a:avLst>
                </a:prstGeom>
                <a:solidFill>
                  <a:srgbClr val="5FCBCA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8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76" name="Straight Connector 25"/>
                <p:cNvCxnSpPr/>
                <p:nvPr/>
              </p:nvCxnSpPr>
              <p:spPr>
                <a:xfrm flipV="1">
                  <a:off x="5499640" y="4141463"/>
                  <a:ext cx="1053716" cy="415022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rgbClr val="5FCBC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iS1ídê"/>
                <p:cNvSpPr/>
                <p:nvPr/>
              </p:nvSpPr>
              <p:spPr bwMode="auto">
                <a:xfrm>
                  <a:off x="5774469" y="4473868"/>
                  <a:ext cx="504056" cy="351128"/>
                </a:xfrm>
                <a:prstGeom prst="rect">
                  <a:avLst/>
                </a:prstGeom>
                <a:noFill/>
                <a:ln w="19050">
                  <a:noFill/>
                  <a:round/>
                </a:ln>
              </p:spPr>
              <p:txBody>
                <a:bodyPr rot="0" spcFirstLastPara="0" vert="horz" wrap="none" lIns="68580" tIns="34290" rIns="68580" bIns="34290" anchor="ctr" anchorCtr="1" forceAA="0" compatLnSpc="1">
                  <a:noAutofit/>
                </a:bodyPr>
                <a:lstStyle/>
                <a:p>
                  <a:pPr algn="ctr"/>
                  <a:r>
                    <a:rPr lang="en-US" altLang="zh-CN" sz="1800" b="1" dirty="0">
                      <a:solidFill>
                        <a:prstClr val="white">
                          <a:lumMod val="100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04</a:t>
                  </a:r>
                  <a:endParaRPr lang="en-US" altLang="zh-CN" sz="1800" b="1" dirty="0">
                    <a:solidFill>
                      <a:prstClr val="white">
                        <a:lumMod val="10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98" name="iṩľíḓe"/>
            <p:cNvSpPr/>
            <p:nvPr/>
          </p:nvSpPr>
          <p:spPr>
            <a:xfrm>
              <a:off x="5654953" y="1084632"/>
              <a:ext cx="1776599" cy="52484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8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患者基本信息</a:t>
              </a:r>
              <a:endParaRPr lang="zh-CN" altLang="en-US" sz="18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îŝļídè"/>
            <p:cNvSpPr/>
            <p:nvPr/>
          </p:nvSpPr>
          <p:spPr>
            <a:xfrm>
              <a:off x="5654953" y="1923126"/>
              <a:ext cx="2798402" cy="52484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8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住院期间主要诊疗过程</a:t>
              </a:r>
              <a:endParaRPr lang="zh-CN" altLang="en-US" sz="18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i$ḷïḓe"/>
            <p:cNvSpPr/>
            <p:nvPr/>
          </p:nvSpPr>
          <p:spPr>
            <a:xfrm>
              <a:off x="5654953" y="2761494"/>
              <a:ext cx="2378073" cy="52484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8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主要护理诊断与护理措施</a:t>
              </a:r>
              <a:endParaRPr lang="zh-CN" altLang="en-US" sz="18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iSlïḓê"/>
            <p:cNvSpPr/>
            <p:nvPr/>
          </p:nvSpPr>
          <p:spPr>
            <a:xfrm>
              <a:off x="5654953" y="3599863"/>
              <a:ext cx="2245337" cy="52484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8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主要讨论内容</a:t>
              </a:r>
              <a:endParaRPr lang="zh-CN" altLang="en-US" sz="18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941050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大出血病人的补液原则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07274" y="937232"/>
            <a:ext cx="4702780" cy="9826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652360" y="1801456"/>
            <a:ext cx="5839280" cy="311713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941050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大出血病人的补液原则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720538" y="2331444"/>
            <a:ext cx="4523810" cy="18003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01768" y="1806531"/>
            <a:ext cx="2004961" cy="369332"/>
          </a:xfrm>
          <a:prstGeom prst="rect">
            <a:avLst/>
          </a:prstGeom>
          <a:solidFill>
            <a:srgbClr val="5FCBCA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晶体液扩容方案：</a:t>
            </a:r>
            <a:endParaRPr lang="en-US" altLang="zh-CN" sz="1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íşḻïḑe"/>
          <p:cNvGrpSpPr/>
          <p:nvPr/>
        </p:nvGrpSpPr>
        <p:grpSpPr>
          <a:xfrm>
            <a:off x="717092" y="2059520"/>
            <a:ext cx="2761362" cy="1572451"/>
            <a:chOff x="6074475" y="1849851"/>
            <a:chExt cx="4909087" cy="2795468"/>
          </a:xfrm>
        </p:grpSpPr>
        <p:grpSp>
          <p:nvGrpSpPr>
            <p:cNvPr id="7" name="íśľîḍé"/>
            <p:cNvGrpSpPr/>
            <p:nvPr/>
          </p:nvGrpSpPr>
          <p:grpSpPr>
            <a:xfrm>
              <a:off x="6074475" y="1849851"/>
              <a:ext cx="4909087" cy="2795468"/>
              <a:chOff x="2448694" y="1658840"/>
              <a:chExt cx="7294610" cy="4153896"/>
            </a:xfrm>
          </p:grpSpPr>
          <p:grpSp>
            <p:nvGrpSpPr>
              <p:cNvPr id="9" name="íṣlîḑe"/>
              <p:cNvGrpSpPr/>
              <p:nvPr/>
            </p:nvGrpSpPr>
            <p:grpSpPr bwMode="auto">
              <a:xfrm>
                <a:off x="2448694" y="1658840"/>
                <a:ext cx="7294610" cy="4153896"/>
                <a:chOff x="8540751" y="4843463"/>
                <a:chExt cx="8012112" cy="4562475"/>
              </a:xfrm>
              <a:effectLst/>
            </p:grpSpPr>
            <p:sp>
              <p:nvSpPr>
                <p:cNvPr id="11" name="íSḻîḋè"/>
                <p:cNvSpPr/>
                <p:nvPr/>
              </p:nvSpPr>
              <p:spPr bwMode="auto">
                <a:xfrm>
                  <a:off x="9321800" y="4843463"/>
                  <a:ext cx="6480176" cy="4421188"/>
                </a:xfrm>
                <a:custGeom>
                  <a:avLst/>
                  <a:gdLst>
                    <a:gd name="T0" fmla="*/ 17508 w 18000"/>
                    <a:gd name="T1" fmla="*/ 12280 h 12281"/>
                    <a:gd name="T2" fmla="*/ 491 w 18000"/>
                    <a:gd name="T3" fmla="*/ 12280 h 12281"/>
                    <a:gd name="T4" fmla="*/ 0 w 18000"/>
                    <a:gd name="T5" fmla="*/ 11792 h 12281"/>
                    <a:gd name="T6" fmla="*/ 0 w 18000"/>
                    <a:gd name="T7" fmla="*/ 488 h 12281"/>
                    <a:gd name="T8" fmla="*/ 491 w 18000"/>
                    <a:gd name="T9" fmla="*/ 0 h 12281"/>
                    <a:gd name="T10" fmla="*/ 17508 w 18000"/>
                    <a:gd name="T11" fmla="*/ 0 h 12281"/>
                    <a:gd name="T12" fmla="*/ 17999 w 18000"/>
                    <a:gd name="T13" fmla="*/ 488 h 12281"/>
                    <a:gd name="T14" fmla="*/ 17999 w 18000"/>
                    <a:gd name="T15" fmla="*/ 11792 h 12281"/>
                    <a:gd name="T16" fmla="*/ 17508 w 18000"/>
                    <a:gd name="T17" fmla="*/ 12280 h 122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000"/>
                    <a:gd name="T28" fmla="*/ 0 h 12281"/>
                    <a:gd name="T29" fmla="*/ 18000 w 18000"/>
                    <a:gd name="T30" fmla="*/ 12281 h 122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000" h="12281">
                      <a:moveTo>
                        <a:pt x="17508" y="12280"/>
                      </a:moveTo>
                      <a:lnTo>
                        <a:pt x="491" y="12280"/>
                      </a:lnTo>
                      <a:cubicBezTo>
                        <a:pt x="220" y="12280"/>
                        <a:pt x="0" y="12061"/>
                        <a:pt x="0" y="11792"/>
                      </a:cubicBezTo>
                      <a:lnTo>
                        <a:pt x="0" y="488"/>
                      </a:lnTo>
                      <a:cubicBezTo>
                        <a:pt x="0" y="219"/>
                        <a:pt x="220" y="0"/>
                        <a:pt x="491" y="0"/>
                      </a:cubicBezTo>
                      <a:lnTo>
                        <a:pt x="17508" y="0"/>
                      </a:lnTo>
                      <a:cubicBezTo>
                        <a:pt x="17779" y="0"/>
                        <a:pt x="17999" y="219"/>
                        <a:pt x="17999" y="488"/>
                      </a:cubicBezTo>
                      <a:lnTo>
                        <a:pt x="17999" y="11792"/>
                      </a:lnTo>
                      <a:cubicBezTo>
                        <a:pt x="17999" y="12061"/>
                        <a:pt x="17779" y="12280"/>
                        <a:pt x="17508" y="12280"/>
                      </a:cubicBez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ïśḷîde"/>
                <p:cNvSpPr/>
                <p:nvPr/>
              </p:nvSpPr>
              <p:spPr bwMode="auto">
                <a:xfrm>
                  <a:off x="8542336" y="9169402"/>
                  <a:ext cx="8008936" cy="142874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iṩľïḍé"/>
                <p:cNvSpPr/>
                <p:nvPr/>
              </p:nvSpPr>
              <p:spPr bwMode="auto">
                <a:xfrm>
                  <a:off x="8542339" y="9169399"/>
                  <a:ext cx="8008939" cy="236539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noFill/>
                <a:ln w="10080">
                  <a:solidFill>
                    <a:schemeClr val="tx2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îṩlíde"/>
                <p:cNvSpPr/>
                <p:nvPr/>
              </p:nvSpPr>
              <p:spPr bwMode="auto">
                <a:xfrm>
                  <a:off x="8540751" y="9312275"/>
                  <a:ext cx="8012112" cy="93663"/>
                </a:xfrm>
                <a:custGeom>
                  <a:avLst/>
                  <a:gdLst>
                    <a:gd name="T0" fmla="*/ 0 w 22256"/>
                    <a:gd name="T1" fmla="*/ 0 h 262"/>
                    <a:gd name="T2" fmla="*/ 870 w 22256"/>
                    <a:gd name="T3" fmla="*/ 261 h 262"/>
                    <a:gd name="T4" fmla="*/ 21418 w 22256"/>
                    <a:gd name="T5" fmla="*/ 261 h 262"/>
                    <a:gd name="T6" fmla="*/ 22255 w 22256"/>
                    <a:gd name="T7" fmla="*/ 0 h 262"/>
                    <a:gd name="T8" fmla="*/ 0 w 22256"/>
                    <a:gd name="T9" fmla="*/ 0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256"/>
                    <a:gd name="T16" fmla="*/ 0 h 262"/>
                    <a:gd name="T17" fmla="*/ 22256 w 22256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256" h="262">
                      <a:moveTo>
                        <a:pt x="0" y="0"/>
                      </a:moveTo>
                      <a:cubicBezTo>
                        <a:pt x="0" y="0"/>
                        <a:pt x="462" y="261"/>
                        <a:pt x="870" y="261"/>
                      </a:cubicBezTo>
                      <a:lnTo>
                        <a:pt x="21418" y="261"/>
                      </a:lnTo>
                      <a:cubicBezTo>
                        <a:pt x="21898" y="261"/>
                        <a:pt x="22255" y="0"/>
                        <a:pt x="22255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ï$ḻíďe"/>
                <p:cNvSpPr/>
                <p:nvPr/>
              </p:nvSpPr>
              <p:spPr bwMode="auto">
                <a:xfrm>
                  <a:off x="11979275" y="9167813"/>
                  <a:ext cx="1141413" cy="88900"/>
                </a:xfrm>
                <a:custGeom>
                  <a:avLst/>
                  <a:gdLst>
                    <a:gd name="T0" fmla="*/ 0 w 3171"/>
                    <a:gd name="T1" fmla="*/ 0 h 249"/>
                    <a:gd name="T2" fmla="*/ 349 w 3171"/>
                    <a:gd name="T3" fmla="*/ 248 h 249"/>
                    <a:gd name="T4" fmla="*/ 2821 w 3171"/>
                    <a:gd name="T5" fmla="*/ 248 h 249"/>
                    <a:gd name="T6" fmla="*/ 3170 w 3171"/>
                    <a:gd name="T7" fmla="*/ 0 h 249"/>
                    <a:gd name="T8" fmla="*/ 0 w 317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1"/>
                    <a:gd name="T16" fmla="*/ 0 h 249"/>
                    <a:gd name="T17" fmla="*/ 3171 w 317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1" h="249">
                      <a:moveTo>
                        <a:pt x="0" y="0"/>
                      </a:moveTo>
                      <a:cubicBezTo>
                        <a:pt x="49" y="144"/>
                        <a:pt x="187" y="248"/>
                        <a:pt x="349" y="248"/>
                      </a:cubicBezTo>
                      <a:lnTo>
                        <a:pt x="2821" y="248"/>
                      </a:lnTo>
                      <a:cubicBezTo>
                        <a:pt x="2983" y="248"/>
                        <a:pt x="3120" y="144"/>
                        <a:pt x="3170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íṡḷíḋê"/>
                <p:cNvSpPr/>
                <p:nvPr/>
              </p:nvSpPr>
              <p:spPr bwMode="auto">
                <a:xfrm>
                  <a:off x="12571413" y="4937125"/>
                  <a:ext cx="38100" cy="36513"/>
                </a:xfrm>
                <a:custGeom>
                  <a:avLst/>
                  <a:gdLst>
                    <a:gd name="T0" fmla="*/ 51 w 104"/>
                    <a:gd name="T1" fmla="*/ 102 h 103"/>
                    <a:gd name="T2" fmla="*/ 0 w 104"/>
                    <a:gd name="T3" fmla="*/ 51 h 103"/>
                    <a:gd name="T4" fmla="*/ 51 w 104"/>
                    <a:gd name="T5" fmla="*/ 0 h 103"/>
                    <a:gd name="T6" fmla="*/ 103 w 104"/>
                    <a:gd name="T7" fmla="*/ 51 h 103"/>
                    <a:gd name="T8" fmla="*/ 51 w 104"/>
                    <a:gd name="T9" fmla="*/ 102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3"/>
                    <a:gd name="T17" fmla="*/ 104 w 104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3">
                      <a:moveTo>
                        <a:pt x="51" y="102"/>
                      </a:moveTo>
                      <a:cubicBezTo>
                        <a:pt x="23" y="102"/>
                        <a:pt x="0" y="79"/>
                        <a:pt x="0" y="51"/>
                      </a:cubicBezTo>
                      <a:cubicBezTo>
                        <a:pt x="0" y="22"/>
                        <a:pt x="23" y="0"/>
                        <a:pt x="51" y="0"/>
                      </a:cubicBezTo>
                      <a:cubicBezTo>
                        <a:pt x="80" y="0"/>
                        <a:pt x="103" y="22"/>
                        <a:pt x="103" y="51"/>
                      </a:cubicBezTo>
                      <a:cubicBezTo>
                        <a:pt x="103" y="79"/>
                        <a:pt x="80" y="102"/>
                        <a:pt x="51" y="10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íślîḓé"/>
              <p:cNvSpPr/>
              <p:nvPr/>
            </p:nvSpPr>
            <p:spPr>
              <a:xfrm>
                <a:off x="3387047" y="1980045"/>
                <a:ext cx="5417906" cy="34178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î$ḻíḓe"/>
            <p:cNvSpPr/>
            <p:nvPr/>
          </p:nvSpPr>
          <p:spPr>
            <a:xfrm>
              <a:off x="6705961" y="2061151"/>
              <a:ext cx="3646113" cy="2289776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862469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危重病人交接班流程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158692d9-542a-4297-b288-8c9cb8d4e8a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" y="1437848"/>
            <a:ext cx="9144000" cy="3170965"/>
            <a:chOff x="1" y="1916832"/>
            <a:chExt cx="12192000" cy="4227953"/>
          </a:xfrm>
        </p:grpSpPr>
        <p:sp>
          <p:nvSpPr>
            <p:cNvPr id="39" name="îSļîḍé"/>
            <p:cNvSpPr/>
            <p:nvPr/>
          </p:nvSpPr>
          <p:spPr>
            <a:xfrm>
              <a:off x="1" y="4382708"/>
              <a:ext cx="12192000" cy="1762077"/>
            </a:xfrm>
            <a:prstGeom prst="trapezoid">
              <a:avLst>
                <a:gd name="adj" fmla="val 9966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íślïdè"/>
            <p:cNvGrpSpPr/>
            <p:nvPr/>
          </p:nvGrpSpPr>
          <p:grpSpPr>
            <a:xfrm>
              <a:off x="4669152" y="1916832"/>
              <a:ext cx="2853697" cy="3161994"/>
              <a:chOff x="4669152" y="2204864"/>
              <a:chExt cx="2853697" cy="3161994"/>
            </a:xfrm>
          </p:grpSpPr>
          <p:sp>
            <p:nvSpPr>
              <p:cNvPr id="63" name="îṧľîďè"/>
              <p:cNvSpPr/>
              <p:nvPr/>
            </p:nvSpPr>
            <p:spPr>
              <a:xfrm>
                <a:off x="4669152" y="2204864"/>
                <a:ext cx="2853695" cy="3161994"/>
              </a:xfrm>
              <a:prstGeom prst="snip1Rect">
                <a:avLst>
                  <a:gd name="adj" fmla="val 29383"/>
                </a:avLst>
              </a:prstGeom>
              <a:solidFill>
                <a:schemeClr val="bg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4" name="íṡlïdé"/>
              <p:cNvGrpSpPr/>
              <p:nvPr/>
            </p:nvGrpSpPr>
            <p:grpSpPr>
              <a:xfrm>
                <a:off x="5015963" y="2391311"/>
                <a:ext cx="2160077" cy="1737714"/>
                <a:chOff x="574750" y="3604680"/>
                <a:chExt cx="1893859" cy="1737714"/>
              </a:xfrm>
            </p:grpSpPr>
            <p:sp>
              <p:nvSpPr>
                <p:cNvPr id="68" name="iśľíḋé"/>
                <p:cNvSpPr txBox="1"/>
                <p:nvPr/>
              </p:nvSpPr>
              <p:spPr bwMode="auto">
                <a:xfrm>
                  <a:off x="574751" y="3975504"/>
                  <a:ext cx="1893857" cy="251912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defRPr/>
                  </a:pPr>
                  <a:r>
                    <a:rPr lang="zh-CN" altLang="en-US" sz="1400" b="1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400" b="1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îṡļíḑé"/>
                <p:cNvSpPr txBox="1"/>
                <p:nvPr/>
              </p:nvSpPr>
              <p:spPr bwMode="auto">
                <a:xfrm>
                  <a:off x="574750" y="4431820"/>
                  <a:ext cx="1893859" cy="910574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  <a:b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如需更改请在（设置形状格式）菜单下（文本选项）中调整</a:t>
                  </a:r>
                  <a:endParaRPr lang="zh-CN" altLang="en-US" sz="7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í$ľïḍe"/>
                <p:cNvSpPr txBox="1"/>
                <p:nvPr/>
              </p:nvSpPr>
              <p:spPr bwMode="auto">
                <a:xfrm>
                  <a:off x="574751" y="3604680"/>
                  <a:ext cx="1893857" cy="251912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defRPr/>
                  </a:pPr>
                  <a:r>
                    <a:rPr lang="en-US" sz="1400" b="1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 02</a:t>
                  </a:r>
                  <a:endParaRPr lang="en-US" sz="1400" b="1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5" name="ï$ļîḍé"/>
              <p:cNvSpPr/>
              <p:nvPr/>
            </p:nvSpPr>
            <p:spPr>
              <a:xfrm>
                <a:off x="4669153" y="5243677"/>
                <a:ext cx="2853695" cy="123181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i$ļîḑé"/>
              <p:cNvSpPr/>
              <p:nvPr/>
            </p:nvSpPr>
            <p:spPr bwMode="auto">
              <a:xfrm>
                <a:off x="6802874" y="2204864"/>
                <a:ext cx="719975" cy="719975"/>
              </a:xfrm>
              <a:custGeom>
                <a:avLst/>
                <a:gdLst>
                  <a:gd name="T0" fmla="*/ 608 w 608"/>
                  <a:gd name="T1" fmla="*/ 0 h 608"/>
                  <a:gd name="T2" fmla="*/ 0 w 608"/>
                  <a:gd name="T3" fmla="*/ 0 h 608"/>
                  <a:gd name="T4" fmla="*/ 608 w 608"/>
                  <a:gd name="T5" fmla="*/ 608 h 608"/>
                  <a:gd name="T6" fmla="*/ 608 w 608"/>
                  <a:gd name="T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vert="horz" wrap="square" lIns="91440" tIns="45720" rIns="91440" bIns="45720" anchor="t" anchorCtr="0" compatLnSpc="1">
                <a:normAutofit/>
              </a:bodyPr>
              <a:lstStyle/>
              <a:p>
                <a:pPr algn="r"/>
                <a:r>
                  <a:rPr lang="en-US" altLang="zh-CN" sz="1500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1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íṧlîḑè"/>
            <p:cNvGrpSpPr/>
            <p:nvPr/>
          </p:nvGrpSpPr>
          <p:grpSpPr>
            <a:xfrm>
              <a:off x="1356784" y="1916832"/>
              <a:ext cx="2853697" cy="3161994"/>
              <a:chOff x="1356784" y="2204864"/>
              <a:chExt cx="2853697" cy="3161994"/>
            </a:xfrm>
          </p:grpSpPr>
          <p:grpSp>
            <p:nvGrpSpPr>
              <p:cNvPr id="53" name="ï$lidê"/>
              <p:cNvGrpSpPr/>
              <p:nvPr/>
            </p:nvGrpSpPr>
            <p:grpSpPr>
              <a:xfrm>
                <a:off x="1356784" y="2204864"/>
                <a:ext cx="2853697" cy="3161994"/>
                <a:chOff x="247577" y="3140968"/>
                <a:chExt cx="2501994" cy="2772295"/>
              </a:xfrm>
            </p:grpSpPr>
            <p:sp>
              <p:nvSpPr>
                <p:cNvPr id="60" name="íṥ1iḋé"/>
                <p:cNvSpPr/>
                <p:nvPr/>
              </p:nvSpPr>
              <p:spPr>
                <a:xfrm>
                  <a:off x="247577" y="3140968"/>
                  <a:ext cx="2501992" cy="2772295"/>
                </a:xfrm>
                <a:prstGeom prst="snip1Rect">
                  <a:avLst>
                    <a:gd name="adj" fmla="val 29383"/>
                  </a:avLst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" name="isľïḓé"/>
                <p:cNvSpPr/>
                <p:nvPr/>
              </p:nvSpPr>
              <p:spPr>
                <a:xfrm>
                  <a:off x="247578" y="5805263"/>
                  <a:ext cx="2501992" cy="108000"/>
                </a:xfrm>
                <a:prstGeom prst="rect">
                  <a:avLst/>
                </a:prstGeom>
                <a:solidFill>
                  <a:srgbClr val="5FCBCA"/>
                </a:solidFill>
                <a:ln w="3175">
                  <a:noFill/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ïṥļiḋé"/>
                <p:cNvSpPr/>
                <p:nvPr/>
              </p:nvSpPr>
              <p:spPr bwMode="auto">
                <a:xfrm>
                  <a:off x="2118329" y="3140968"/>
                  <a:ext cx="631242" cy="631242"/>
                </a:xfrm>
                <a:custGeom>
                  <a:avLst/>
                  <a:gdLst>
                    <a:gd name="T0" fmla="*/ 608 w 608"/>
                    <a:gd name="T1" fmla="*/ 0 h 608"/>
                    <a:gd name="T2" fmla="*/ 0 w 608"/>
                    <a:gd name="T3" fmla="*/ 0 h 608"/>
                    <a:gd name="T4" fmla="*/ 608 w 608"/>
                    <a:gd name="T5" fmla="*/ 608 h 608"/>
                    <a:gd name="T6" fmla="*/ 608 w 608"/>
                    <a:gd name="T7" fmla="*/ 0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8" h="608">
                      <a:moveTo>
                        <a:pt x="608" y="0"/>
                      </a:moveTo>
                      <a:lnTo>
                        <a:pt x="0" y="0"/>
                      </a:lnTo>
                      <a:lnTo>
                        <a:pt x="608" y="608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rgbClr val="5FCBCA"/>
                </a:solidFill>
                <a:ln w="3175">
                  <a:noFill/>
                  <a:prstDash val="solid"/>
                  <a:round/>
                </a:ln>
                <a:effectLst/>
              </p:spPr>
              <p:txBody>
                <a:bodyPr vert="horz" wrap="square" lIns="91440" tIns="45720" rIns="91440" bIns="45720" anchor="t" anchorCtr="0" compatLnSpc="1">
                  <a:normAutofit/>
                </a:bodyPr>
                <a:lstStyle/>
                <a:p>
                  <a:pPr algn="r"/>
                  <a:r>
                    <a:rPr lang="en-US" altLang="ko-KR" sz="1500" b="1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endParaRPr lang="en-US" altLang="ko-KR" sz="15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4" name="ïSḷïḋe"/>
              <p:cNvGrpSpPr/>
              <p:nvPr/>
            </p:nvGrpSpPr>
            <p:grpSpPr>
              <a:xfrm>
                <a:off x="1703595" y="2391808"/>
                <a:ext cx="2160077" cy="1737217"/>
                <a:chOff x="574750" y="3605177"/>
                <a:chExt cx="1893859" cy="1737217"/>
              </a:xfrm>
            </p:grpSpPr>
            <p:sp>
              <p:nvSpPr>
                <p:cNvPr id="56" name="ïśḻiḍe"/>
                <p:cNvSpPr txBox="1"/>
                <p:nvPr/>
              </p:nvSpPr>
              <p:spPr bwMode="auto">
                <a:xfrm>
                  <a:off x="574751" y="3980694"/>
                  <a:ext cx="1893857" cy="251912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defRPr/>
                  </a:pPr>
                  <a:r>
                    <a:rPr lang="zh-CN" altLang="en-US" sz="1400" b="1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400" b="1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ïšḻïḍè"/>
                <p:cNvSpPr txBox="1"/>
                <p:nvPr/>
              </p:nvSpPr>
              <p:spPr bwMode="auto">
                <a:xfrm>
                  <a:off x="574750" y="4431820"/>
                  <a:ext cx="1893859" cy="910574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  <a:b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如需更改请在（设置形状格式）菜单下（文本选项）中调整</a:t>
                  </a:r>
                  <a:endParaRPr lang="zh-CN" altLang="en-US" sz="7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íṡ1ïḓe"/>
                <p:cNvSpPr txBox="1"/>
                <p:nvPr/>
              </p:nvSpPr>
              <p:spPr bwMode="auto">
                <a:xfrm>
                  <a:off x="574751" y="3605177"/>
                  <a:ext cx="1893857" cy="251912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defRPr/>
                  </a:pPr>
                  <a:r>
                    <a:rPr lang="en-US" sz="1400" b="1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 01</a:t>
                  </a:r>
                  <a:endParaRPr lang="en-US" sz="1400" b="1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2" name="ïŝlíḑè"/>
            <p:cNvGrpSpPr/>
            <p:nvPr/>
          </p:nvGrpSpPr>
          <p:grpSpPr>
            <a:xfrm>
              <a:off x="7981520" y="1916832"/>
              <a:ext cx="2853697" cy="3161994"/>
              <a:chOff x="7981520" y="2204864"/>
              <a:chExt cx="2853697" cy="3161994"/>
            </a:xfrm>
          </p:grpSpPr>
          <p:grpSp>
            <p:nvGrpSpPr>
              <p:cNvPr id="43" name="íṩḻîḍè"/>
              <p:cNvGrpSpPr/>
              <p:nvPr/>
            </p:nvGrpSpPr>
            <p:grpSpPr>
              <a:xfrm>
                <a:off x="7981520" y="2204864"/>
                <a:ext cx="2853697" cy="3161994"/>
                <a:chOff x="247577" y="3140968"/>
                <a:chExt cx="2501994" cy="2772295"/>
              </a:xfrm>
            </p:grpSpPr>
            <p:sp>
              <p:nvSpPr>
                <p:cNvPr id="50" name="ïSľïḑê"/>
                <p:cNvSpPr/>
                <p:nvPr/>
              </p:nvSpPr>
              <p:spPr>
                <a:xfrm>
                  <a:off x="247577" y="3140968"/>
                  <a:ext cx="2501992" cy="2772295"/>
                </a:xfrm>
                <a:prstGeom prst="snip1Rect">
                  <a:avLst>
                    <a:gd name="adj" fmla="val 29383"/>
                  </a:avLst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iS1ïďè"/>
                <p:cNvSpPr/>
                <p:nvPr/>
              </p:nvSpPr>
              <p:spPr>
                <a:xfrm>
                  <a:off x="247578" y="5805263"/>
                  <a:ext cx="2501992" cy="108000"/>
                </a:xfrm>
                <a:prstGeom prst="rect">
                  <a:avLst/>
                </a:prstGeom>
                <a:solidFill>
                  <a:srgbClr val="C0D3EB"/>
                </a:solidFill>
                <a:ln w="3175">
                  <a:noFill/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ï$lïdè"/>
                <p:cNvSpPr/>
                <p:nvPr/>
              </p:nvSpPr>
              <p:spPr bwMode="auto">
                <a:xfrm>
                  <a:off x="2118329" y="3140968"/>
                  <a:ext cx="631242" cy="631242"/>
                </a:xfrm>
                <a:custGeom>
                  <a:avLst/>
                  <a:gdLst>
                    <a:gd name="T0" fmla="*/ 608 w 608"/>
                    <a:gd name="T1" fmla="*/ 0 h 608"/>
                    <a:gd name="T2" fmla="*/ 0 w 608"/>
                    <a:gd name="T3" fmla="*/ 0 h 608"/>
                    <a:gd name="T4" fmla="*/ 608 w 608"/>
                    <a:gd name="T5" fmla="*/ 608 h 608"/>
                    <a:gd name="T6" fmla="*/ 608 w 608"/>
                    <a:gd name="T7" fmla="*/ 0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8" h="608">
                      <a:moveTo>
                        <a:pt x="608" y="0"/>
                      </a:moveTo>
                      <a:lnTo>
                        <a:pt x="0" y="0"/>
                      </a:lnTo>
                      <a:lnTo>
                        <a:pt x="608" y="608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rgbClr val="C0D3EB"/>
                </a:solidFill>
                <a:ln w="3175">
                  <a:noFill/>
                  <a:prstDash val="solid"/>
                  <a:round/>
                </a:ln>
                <a:effectLst/>
              </p:spPr>
              <p:txBody>
                <a:bodyPr vert="horz" wrap="square" lIns="91440" tIns="45720" rIns="91440" bIns="45720" anchor="t" anchorCtr="0" compatLnSpc="1">
                  <a:normAutofit/>
                </a:bodyPr>
                <a:lstStyle/>
                <a:p>
                  <a:pPr algn="r"/>
                  <a:r>
                    <a:rPr lang="en-US" altLang="ko-KR" sz="15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</a:t>
                  </a:r>
                  <a:endParaRPr lang="en-US" altLang="ko-KR" sz="15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4" name="îş1ïḋé"/>
              <p:cNvGrpSpPr/>
              <p:nvPr/>
            </p:nvGrpSpPr>
            <p:grpSpPr>
              <a:xfrm>
                <a:off x="8328331" y="2391311"/>
                <a:ext cx="2160077" cy="1737714"/>
                <a:chOff x="574750" y="3604680"/>
                <a:chExt cx="1893859" cy="1737714"/>
              </a:xfrm>
            </p:grpSpPr>
            <p:sp>
              <p:nvSpPr>
                <p:cNvPr id="46" name="îsḷïḓé"/>
                <p:cNvSpPr txBox="1"/>
                <p:nvPr/>
              </p:nvSpPr>
              <p:spPr bwMode="auto">
                <a:xfrm>
                  <a:off x="574751" y="3975504"/>
                  <a:ext cx="1893857" cy="251912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defRPr/>
                  </a:pPr>
                  <a:r>
                    <a:rPr lang="zh-CN" altLang="en-US" sz="1400" b="1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400" b="1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ísḻïḓê"/>
                <p:cNvSpPr txBox="1"/>
                <p:nvPr/>
              </p:nvSpPr>
              <p:spPr bwMode="auto">
                <a:xfrm>
                  <a:off x="574750" y="4431820"/>
                  <a:ext cx="1893859" cy="910574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  <a:b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如需更改请在（设置形状格式）菜单下（文本选项）中调整</a:t>
                  </a:r>
                  <a:endParaRPr lang="zh-CN" altLang="en-US" sz="7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îşliďè"/>
                <p:cNvSpPr txBox="1"/>
                <p:nvPr/>
              </p:nvSpPr>
              <p:spPr bwMode="auto">
                <a:xfrm>
                  <a:off x="574751" y="3604680"/>
                  <a:ext cx="1893857" cy="251912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defRPr/>
                  </a:pPr>
                  <a:r>
                    <a:rPr lang="en-US" sz="1400" b="1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 03</a:t>
                  </a:r>
                  <a:endParaRPr lang="en-US" sz="1400" b="1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-47625"/>
            <a:ext cx="9153525" cy="5200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1995487" y="-1995486"/>
            <a:ext cx="5153027" cy="9143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123950"/>
            <a:ext cx="9144000" cy="2657475"/>
          </a:xfrm>
          <a:prstGeom prst="rect">
            <a:avLst/>
          </a:prstGeom>
          <a:solidFill>
            <a:srgbClr val="2E75B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654093" y="227320"/>
            <a:ext cx="4206568" cy="4206568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 w="127000">
            <a:solidFill>
              <a:srgbClr val="73A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 rot="2668799">
            <a:off x="7253506" y="3228713"/>
            <a:ext cx="609600" cy="609600"/>
            <a:chOff x="622300" y="2157414"/>
            <a:chExt cx="1219200" cy="1219200"/>
          </a:xfrm>
          <a:solidFill>
            <a:srgbClr val="99EBE1"/>
          </a:solidFill>
        </p:grpSpPr>
        <p:sp>
          <p:nvSpPr>
            <p:cNvPr id="6" name="矩形 5"/>
            <p:cNvSpPr/>
            <p:nvPr/>
          </p:nvSpPr>
          <p:spPr>
            <a:xfrm>
              <a:off x="622300" y="2527300"/>
              <a:ext cx="1219200" cy="479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622299" y="2516189"/>
              <a:ext cx="1219200" cy="501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14325" y="2929355"/>
            <a:ext cx="32867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科室：妇科      汇报</a:t>
            </a:r>
            <a:r>
              <a:rPr lang="zh-CN" altLang="en-US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8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sz="18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4326" y="1716882"/>
            <a:ext cx="2262158" cy="1041684"/>
            <a:chOff x="314326" y="1716882"/>
            <a:chExt cx="2262158" cy="1041684"/>
          </a:xfrm>
        </p:grpSpPr>
        <p:sp>
          <p:nvSpPr>
            <p:cNvPr id="11" name="矩形 10"/>
            <p:cNvSpPr/>
            <p:nvPr/>
          </p:nvSpPr>
          <p:spPr>
            <a:xfrm>
              <a:off x="314326" y="2042985"/>
              <a:ext cx="2262158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谢谢观看</a:t>
              </a:r>
              <a:endParaRPr lang="zh-CN" altLang="en-US" sz="40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53122" y="1716882"/>
              <a:ext cx="13360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 you</a:t>
              </a:r>
              <a:endPara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十字形 72"/>
          <p:cNvSpPr/>
          <p:nvPr/>
        </p:nvSpPr>
        <p:spPr>
          <a:xfrm>
            <a:off x="2288242" y="1136944"/>
            <a:ext cx="2055173" cy="2055173"/>
          </a:xfrm>
          <a:prstGeom prst="plus">
            <a:avLst>
              <a:gd name="adj" fmla="val 30389"/>
            </a:avLst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43415" y="1953808"/>
            <a:ext cx="2559151" cy="1049690"/>
            <a:chOff x="4343415" y="1953808"/>
            <a:chExt cx="2559151" cy="1049690"/>
          </a:xfrm>
        </p:grpSpPr>
        <p:sp>
          <p:nvSpPr>
            <p:cNvPr id="65" name="iṩľíḓe"/>
            <p:cNvSpPr/>
            <p:nvPr/>
          </p:nvSpPr>
          <p:spPr>
            <a:xfrm>
              <a:off x="4343415" y="2478653"/>
              <a:ext cx="2559151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zh-CN" altLang="en-US" sz="3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患者基本信息</a:t>
              </a:r>
              <a:endParaRPr lang="zh-CN" altLang="en-US" sz="3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iṩľíḓe"/>
            <p:cNvSpPr/>
            <p:nvPr/>
          </p:nvSpPr>
          <p:spPr>
            <a:xfrm>
              <a:off x="4343415" y="1953808"/>
              <a:ext cx="2559151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ONE</a:t>
              </a:r>
              <a:endPara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十字形 66"/>
          <p:cNvSpPr/>
          <p:nvPr/>
        </p:nvSpPr>
        <p:spPr>
          <a:xfrm>
            <a:off x="2173942" y="2194144"/>
            <a:ext cx="883673" cy="883673"/>
          </a:xfrm>
          <a:prstGeom prst="plus">
            <a:avLst>
              <a:gd name="adj" fmla="val 30389"/>
            </a:avLst>
          </a:prstGeom>
          <a:solidFill>
            <a:srgbClr val="5FCBC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8" name="十字形 67"/>
          <p:cNvSpPr/>
          <p:nvPr/>
        </p:nvSpPr>
        <p:spPr>
          <a:xfrm>
            <a:off x="3319095" y="2055363"/>
            <a:ext cx="525408" cy="525408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9" name="十字形 68"/>
          <p:cNvSpPr/>
          <p:nvPr/>
        </p:nvSpPr>
        <p:spPr>
          <a:xfrm>
            <a:off x="2824376" y="1459887"/>
            <a:ext cx="483155" cy="483155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0" name="十字形 69"/>
          <p:cNvSpPr/>
          <p:nvPr/>
        </p:nvSpPr>
        <p:spPr>
          <a:xfrm>
            <a:off x="3956764" y="1639603"/>
            <a:ext cx="375293" cy="375293"/>
          </a:xfrm>
          <a:prstGeom prst="plus">
            <a:avLst>
              <a:gd name="adj" fmla="val 30389"/>
            </a:avLst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1" name="十字形 70"/>
          <p:cNvSpPr/>
          <p:nvPr/>
        </p:nvSpPr>
        <p:spPr>
          <a:xfrm>
            <a:off x="3527382" y="1161956"/>
            <a:ext cx="267288" cy="267288"/>
          </a:xfrm>
          <a:prstGeom prst="plus">
            <a:avLst>
              <a:gd name="adj" fmla="val 3038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2" name="十字形 71"/>
          <p:cNvSpPr/>
          <p:nvPr/>
        </p:nvSpPr>
        <p:spPr>
          <a:xfrm>
            <a:off x="4036319" y="1133475"/>
            <a:ext cx="216183" cy="216183"/>
          </a:xfrm>
          <a:prstGeom prst="plus">
            <a:avLst>
              <a:gd name="adj" fmla="val 30389"/>
            </a:avLst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7" grpId="0" animBg="1"/>
      <p:bldP spid="68" grpId="0" animBg="1"/>
      <p:bldP spid="69" grpId="0" animBg="1"/>
      <p:bldP spid="70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12" name="iṩľíḓe"/>
          <p:cNvSpPr/>
          <p:nvPr/>
        </p:nvSpPr>
        <p:spPr>
          <a:xfrm>
            <a:off x="397160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患者基本信息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51429" y="1530114"/>
            <a:ext cx="2220397" cy="3002110"/>
          </a:xfrm>
          <a:prstGeom prst="rect">
            <a:avLst/>
          </a:prstGeom>
        </p:spPr>
      </p:pic>
      <p:sp>
        <p:nvSpPr>
          <p:cNvPr id="14" name="Rectangle 8"/>
          <p:cNvSpPr/>
          <p:nvPr/>
        </p:nvSpPr>
        <p:spPr>
          <a:xfrm>
            <a:off x="3733503" y="1454288"/>
            <a:ext cx="2410123" cy="13388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3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</a:t>
            </a: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：女</a:t>
            </a:r>
            <a:endParaRPr lang="en-US" altLang="zh-CN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：职员</a:t>
            </a:r>
            <a:endParaRPr lang="en-US" altLang="zh-CN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医保</a:t>
            </a: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：职工医保</a:t>
            </a:r>
            <a:endParaRPr lang="en-US" altLang="zh-CN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</a:t>
            </a: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：社会支持系统良好</a:t>
            </a:r>
            <a:endParaRPr lang="zh-CN" altLang="en-US" dirty="0">
              <a:solidFill>
                <a:srgbClr val="4583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3733503" y="2796931"/>
            <a:ext cx="4391323" cy="1762192"/>
          </a:xfrm>
          <a:prstGeom prst="rect">
            <a:avLst/>
          </a:prstGeom>
          <a:noFill/>
          <a:ln w="9525">
            <a:noFill/>
            <a:prstDash val="lgDash"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主诉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因“停经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zh-CN" altLang="en-US" sz="12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2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周，阴道血性分泌物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1+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小时”于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入院诊断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zh-CN" altLang="en-US" sz="12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2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周孕</a:t>
            </a:r>
            <a:r>
              <a:rPr lang="en-US" altLang="zh-CN" sz="1200" baseline="-25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</a:t>
            </a:r>
            <a:r>
              <a:rPr lang="en-US" altLang="zh-CN" sz="1200" baseline="-25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先兆临产；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妊娠合并甲状腺功能减退。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出院诊断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周孕</a:t>
            </a:r>
            <a:r>
              <a:rPr lang="en-US" altLang="zh-CN" sz="1200" baseline="-25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</a:t>
            </a:r>
            <a:r>
              <a:rPr lang="en-US" altLang="zh-CN" sz="1200" baseline="-25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LOA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顺产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产后出血 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胎盘粘连 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妊娠合并甲状腺功能减退。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十字形 15"/>
          <p:cNvSpPr/>
          <p:nvPr/>
        </p:nvSpPr>
        <p:spPr>
          <a:xfrm>
            <a:off x="2889724" y="1454288"/>
            <a:ext cx="375293" cy="375293"/>
          </a:xfrm>
          <a:prstGeom prst="plus">
            <a:avLst>
              <a:gd name="adj" fmla="val 30389"/>
            </a:avLst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8" name="iṩľíḓe"/>
          <p:cNvSpPr/>
          <p:nvPr/>
        </p:nvSpPr>
        <p:spPr>
          <a:xfrm>
            <a:off x="397160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患者基本信息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6709" y="1339075"/>
            <a:ext cx="2966741" cy="2969372"/>
            <a:chOff x="1461991" y="1722787"/>
            <a:chExt cx="3955654" cy="3959163"/>
          </a:xfrm>
        </p:grpSpPr>
        <p:grpSp>
          <p:nvGrpSpPr>
            <p:cNvPr id="22" name="îṣ1îdé"/>
            <p:cNvGrpSpPr/>
            <p:nvPr/>
          </p:nvGrpSpPr>
          <p:grpSpPr>
            <a:xfrm>
              <a:off x="2595934" y="1982501"/>
              <a:ext cx="2821711" cy="3699449"/>
              <a:chOff x="12795250" y="366713"/>
              <a:chExt cx="2738438" cy="3589337"/>
            </a:xfrm>
          </p:grpSpPr>
          <p:sp>
            <p:nvSpPr>
              <p:cNvPr id="33" name="íšḷiḍè"/>
              <p:cNvSpPr/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îšḷidè"/>
              <p:cNvSpPr/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íṥľíḍe"/>
              <p:cNvSpPr/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işḷïḑé"/>
              <p:cNvSpPr/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ïṩľîḓé"/>
              <p:cNvSpPr/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ís1îde"/>
              <p:cNvSpPr/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îşľïde"/>
              <p:cNvSpPr/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íṧľîďê"/>
              <p:cNvSpPr/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îslîďê"/>
              <p:cNvSpPr/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ïṩliḋê"/>
              <p:cNvSpPr/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ïSliḓe"/>
              <p:cNvSpPr/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iŝļíḑé"/>
              <p:cNvSpPr/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îSḻîḍê"/>
              <p:cNvSpPr/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ísļíďé"/>
              <p:cNvSpPr/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íšliḓé"/>
              <p:cNvSpPr/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ïṥḷíde"/>
              <p:cNvSpPr/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ïś1íḑe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íśļîďê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ï$1îḓe"/>
              <p:cNvSpPr/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íṩ1îḓê"/>
              <p:cNvSpPr/>
              <p:nvPr/>
            </p:nvSpPr>
            <p:spPr bwMode="auto">
              <a:xfrm>
                <a:off x="13682662" y="366713"/>
                <a:ext cx="944563" cy="29051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íṩḻîḓe"/>
            <p:cNvGrpSpPr/>
            <p:nvPr/>
          </p:nvGrpSpPr>
          <p:grpSpPr>
            <a:xfrm>
              <a:off x="3495331" y="1722787"/>
              <a:ext cx="990116" cy="536098"/>
              <a:chOff x="17801829" y="5891398"/>
              <a:chExt cx="954592" cy="51686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1" name="ïşḻïḑe"/>
              <p:cNvSpPr/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î$ḻïďe"/>
              <p:cNvSpPr/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íṣ1îdé"/>
            <p:cNvGrpSpPr/>
            <p:nvPr/>
          </p:nvGrpSpPr>
          <p:grpSpPr>
            <a:xfrm rot="1080935">
              <a:off x="1461991" y="2627844"/>
              <a:ext cx="2659342" cy="947941"/>
              <a:chOff x="485775" y="495300"/>
              <a:chExt cx="5238750" cy="1866901"/>
            </a:xfrm>
          </p:grpSpPr>
          <p:sp>
            <p:nvSpPr>
              <p:cNvPr id="25" name="îşļídé"/>
              <p:cNvSpPr/>
              <p:nvPr/>
            </p:nvSpPr>
            <p:spPr bwMode="auto">
              <a:xfrm>
                <a:off x="4603750" y="1674813"/>
                <a:ext cx="1120775" cy="687388"/>
              </a:xfrm>
              <a:custGeom>
                <a:avLst/>
                <a:gdLst>
                  <a:gd name="T0" fmla="*/ 6 w 117"/>
                  <a:gd name="T1" fmla="*/ 29 h 71"/>
                  <a:gd name="T2" fmla="*/ 0 w 117"/>
                  <a:gd name="T3" fmla="*/ 58 h 71"/>
                  <a:gd name="T4" fmla="*/ 63 w 117"/>
                  <a:gd name="T5" fmla="*/ 71 h 71"/>
                  <a:gd name="T6" fmla="*/ 115 w 117"/>
                  <a:gd name="T7" fmla="*/ 55 h 71"/>
                  <a:gd name="T8" fmla="*/ 115 w 117"/>
                  <a:gd name="T9" fmla="*/ 55 h 71"/>
                  <a:gd name="T10" fmla="*/ 115 w 117"/>
                  <a:gd name="T11" fmla="*/ 53 h 71"/>
                  <a:gd name="T12" fmla="*/ 68 w 117"/>
                  <a:gd name="T13" fmla="*/ 43 h 71"/>
                  <a:gd name="T14" fmla="*/ 62 w 117"/>
                  <a:gd name="T15" fmla="*/ 46 h 71"/>
                  <a:gd name="T16" fmla="*/ 57 w 117"/>
                  <a:gd name="T17" fmla="*/ 39 h 71"/>
                  <a:gd name="T18" fmla="*/ 64 w 117"/>
                  <a:gd name="T19" fmla="*/ 35 h 71"/>
                  <a:gd name="T20" fmla="*/ 68 w 117"/>
                  <a:gd name="T21" fmla="*/ 40 h 71"/>
                  <a:gd name="T22" fmla="*/ 116 w 117"/>
                  <a:gd name="T23" fmla="*/ 50 h 71"/>
                  <a:gd name="T24" fmla="*/ 117 w 117"/>
                  <a:gd name="T25" fmla="*/ 48 h 71"/>
                  <a:gd name="T26" fmla="*/ 117 w 117"/>
                  <a:gd name="T27" fmla="*/ 48 h 71"/>
                  <a:gd name="T28" fmla="*/ 75 w 117"/>
                  <a:gd name="T29" fmla="*/ 13 h 71"/>
                  <a:gd name="T30" fmla="*/ 12 w 117"/>
                  <a:gd name="T31" fmla="*/ 0 h 71"/>
                  <a:gd name="T32" fmla="*/ 6 w 117"/>
                  <a:gd name="T33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71">
                    <a:moveTo>
                      <a:pt x="6" y="29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76" y="58"/>
                      <a:pt x="95" y="51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5"/>
                      <a:pt x="64" y="47"/>
                      <a:pt x="62" y="46"/>
                    </a:cubicBezTo>
                    <a:cubicBezTo>
                      <a:pt x="59" y="45"/>
                      <a:pt x="57" y="42"/>
                      <a:pt x="57" y="39"/>
                    </a:cubicBezTo>
                    <a:cubicBezTo>
                      <a:pt x="58" y="36"/>
                      <a:pt x="61" y="34"/>
                      <a:pt x="64" y="35"/>
                    </a:cubicBezTo>
                    <a:cubicBezTo>
                      <a:pt x="67" y="36"/>
                      <a:pt x="68" y="38"/>
                      <a:pt x="68" y="4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97" y="44"/>
                      <a:pt x="82" y="30"/>
                      <a:pt x="75" y="13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6" y="2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iṣḻíḋé"/>
              <p:cNvSpPr/>
              <p:nvPr/>
            </p:nvSpPr>
            <p:spPr bwMode="auto">
              <a:xfrm>
                <a:off x="1549400" y="989013"/>
                <a:ext cx="3351213" cy="1335088"/>
              </a:xfrm>
              <a:custGeom>
                <a:avLst/>
                <a:gdLst>
                  <a:gd name="T0" fmla="*/ 2111 w 2111"/>
                  <a:gd name="T1" fmla="*/ 420 h 841"/>
                  <a:gd name="T2" fmla="*/ 2027 w 2111"/>
                  <a:gd name="T3" fmla="*/ 841 h 841"/>
                  <a:gd name="T4" fmla="*/ 0 w 2111"/>
                  <a:gd name="T5" fmla="*/ 426 h 841"/>
                  <a:gd name="T6" fmla="*/ 84 w 2111"/>
                  <a:gd name="T7" fmla="*/ 0 h 841"/>
                  <a:gd name="T8" fmla="*/ 2111 w 2111"/>
                  <a:gd name="T9" fmla="*/ 42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1" h="841">
                    <a:moveTo>
                      <a:pt x="2111" y="420"/>
                    </a:moveTo>
                    <a:lnTo>
                      <a:pt x="2027" y="841"/>
                    </a:lnTo>
                    <a:lnTo>
                      <a:pt x="0" y="426"/>
                    </a:lnTo>
                    <a:lnTo>
                      <a:pt x="84" y="0"/>
                    </a:lnTo>
                    <a:lnTo>
                      <a:pt x="2111" y="4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î$ḷïdé"/>
              <p:cNvSpPr/>
              <p:nvPr/>
            </p:nvSpPr>
            <p:spPr bwMode="auto">
              <a:xfrm>
                <a:off x="1414463" y="958850"/>
                <a:ext cx="3352800" cy="1344613"/>
              </a:xfrm>
              <a:custGeom>
                <a:avLst/>
                <a:gdLst>
                  <a:gd name="T0" fmla="*/ 2112 w 2112"/>
                  <a:gd name="T1" fmla="*/ 421 h 847"/>
                  <a:gd name="T2" fmla="*/ 2027 w 2112"/>
                  <a:gd name="T3" fmla="*/ 847 h 847"/>
                  <a:gd name="T4" fmla="*/ 0 w 2112"/>
                  <a:gd name="T5" fmla="*/ 427 h 847"/>
                  <a:gd name="T6" fmla="*/ 85 w 2112"/>
                  <a:gd name="T7" fmla="*/ 0 h 847"/>
                  <a:gd name="T8" fmla="*/ 2112 w 2112"/>
                  <a:gd name="T9" fmla="*/ 42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2" h="847">
                    <a:moveTo>
                      <a:pt x="2112" y="421"/>
                    </a:moveTo>
                    <a:lnTo>
                      <a:pt x="2027" y="847"/>
                    </a:lnTo>
                    <a:lnTo>
                      <a:pt x="0" y="427"/>
                    </a:lnTo>
                    <a:lnTo>
                      <a:pt x="85" y="0"/>
                    </a:lnTo>
                    <a:lnTo>
                      <a:pt x="2112" y="42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ïsļíḑé"/>
              <p:cNvSpPr/>
              <p:nvPr/>
            </p:nvSpPr>
            <p:spPr bwMode="auto">
              <a:xfrm>
                <a:off x="485775" y="736600"/>
                <a:ext cx="536575" cy="862013"/>
              </a:xfrm>
              <a:custGeom>
                <a:avLst/>
                <a:gdLst>
                  <a:gd name="T0" fmla="*/ 37 w 56"/>
                  <a:gd name="T1" fmla="*/ 88 h 89"/>
                  <a:gd name="T2" fmla="*/ 39 w 56"/>
                  <a:gd name="T3" fmla="*/ 89 h 89"/>
                  <a:gd name="T4" fmla="*/ 56 w 56"/>
                  <a:gd name="T5" fmla="*/ 5 h 89"/>
                  <a:gd name="T6" fmla="*/ 54 w 56"/>
                  <a:gd name="T7" fmla="*/ 4 h 89"/>
                  <a:gd name="T8" fmla="*/ 5 w 56"/>
                  <a:gd name="T9" fmla="*/ 38 h 89"/>
                  <a:gd name="T10" fmla="*/ 37 w 56"/>
                  <a:gd name="T11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9">
                    <a:moveTo>
                      <a:pt x="37" y="88"/>
                    </a:moveTo>
                    <a:cubicBezTo>
                      <a:pt x="39" y="89"/>
                      <a:pt x="39" y="89"/>
                      <a:pt x="39" y="89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32" y="0"/>
                      <a:pt x="10" y="15"/>
                      <a:pt x="5" y="38"/>
                    </a:cubicBezTo>
                    <a:cubicBezTo>
                      <a:pt x="0" y="61"/>
                      <a:pt x="15" y="83"/>
                      <a:pt x="37" y="8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íṡḷídé"/>
              <p:cNvSpPr/>
              <p:nvPr/>
            </p:nvSpPr>
            <p:spPr bwMode="auto">
              <a:xfrm>
                <a:off x="858838" y="495300"/>
                <a:ext cx="2087563" cy="1373188"/>
              </a:xfrm>
              <a:custGeom>
                <a:avLst/>
                <a:gdLst>
                  <a:gd name="T0" fmla="*/ 17 w 218"/>
                  <a:gd name="T1" fmla="*/ 30 h 142"/>
                  <a:gd name="T2" fmla="*/ 0 w 218"/>
                  <a:gd name="T3" fmla="*/ 114 h 142"/>
                  <a:gd name="T4" fmla="*/ 137 w 218"/>
                  <a:gd name="T5" fmla="*/ 142 h 142"/>
                  <a:gd name="T6" fmla="*/ 145 w 218"/>
                  <a:gd name="T7" fmla="*/ 136 h 142"/>
                  <a:gd name="T8" fmla="*/ 159 w 218"/>
                  <a:gd name="T9" fmla="*/ 65 h 142"/>
                  <a:gd name="T10" fmla="*/ 154 w 218"/>
                  <a:gd name="T11" fmla="*/ 58 h 142"/>
                  <a:gd name="T12" fmla="*/ 31 w 218"/>
                  <a:gd name="T13" fmla="*/ 32 h 142"/>
                  <a:gd name="T14" fmla="*/ 54 w 218"/>
                  <a:gd name="T15" fmla="*/ 18 h 142"/>
                  <a:gd name="T16" fmla="*/ 206 w 218"/>
                  <a:gd name="T17" fmla="*/ 49 h 142"/>
                  <a:gd name="T18" fmla="*/ 206 w 218"/>
                  <a:gd name="T19" fmla="*/ 49 h 142"/>
                  <a:gd name="T20" fmla="*/ 216 w 218"/>
                  <a:gd name="T21" fmla="*/ 44 h 142"/>
                  <a:gd name="T22" fmla="*/ 216 w 218"/>
                  <a:gd name="T23" fmla="*/ 44 h 142"/>
                  <a:gd name="T24" fmla="*/ 218 w 218"/>
                  <a:gd name="T25" fmla="*/ 36 h 142"/>
                  <a:gd name="T26" fmla="*/ 57 w 218"/>
                  <a:gd name="T27" fmla="*/ 3 h 142"/>
                  <a:gd name="T28" fmla="*/ 17 w 218"/>
                  <a:gd name="T29" fmla="*/ 3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142">
                    <a:moveTo>
                      <a:pt x="17" y="3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40" y="142"/>
                      <a:pt x="144" y="140"/>
                      <a:pt x="145" y="136"/>
                    </a:cubicBezTo>
                    <a:cubicBezTo>
                      <a:pt x="159" y="65"/>
                      <a:pt x="159" y="65"/>
                      <a:pt x="159" y="65"/>
                    </a:cubicBezTo>
                    <a:cubicBezTo>
                      <a:pt x="160" y="62"/>
                      <a:pt x="158" y="58"/>
                      <a:pt x="154" y="58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3" y="22"/>
                      <a:pt x="44" y="15"/>
                      <a:pt x="54" y="18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10" y="49"/>
                      <a:pt x="215" y="47"/>
                      <a:pt x="216" y="44"/>
                    </a:cubicBezTo>
                    <a:cubicBezTo>
                      <a:pt x="216" y="44"/>
                      <a:pt x="216" y="44"/>
                      <a:pt x="216" y="44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9" y="0"/>
                      <a:pt x="21" y="1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ïSľïďé"/>
              <p:cNvSpPr/>
              <p:nvPr/>
            </p:nvSpPr>
            <p:spPr bwMode="auto">
              <a:xfrm>
                <a:off x="993775" y="804863"/>
                <a:ext cx="344488" cy="850900"/>
              </a:xfrm>
              <a:custGeom>
                <a:avLst/>
                <a:gdLst>
                  <a:gd name="T0" fmla="*/ 114 w 217"/>
                  <a:gd name="T1" fmla="*/ 536 h 536"/>
                  <a:gd name="T2" fmla="*/ 217 w 217"/>
                  <a:gd name="T3" fmla="*/ 24 h 536"/>
                  <a:gd name="T4" fmla="*/ 102 w 217"/>
                  <a:gd name="T5" fmla="*/ 0 h 536"/>
                  <a:gd name="T6" fmla="*/ 0 w 217"/>
                  <a:gd name="T7" fmla="*/ 512 h 536"/>
                  <a:gd name="T8" fmla="*/ 114 w 217"/>
                  <a:gd name="T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536">
                    <a:moveTo>
                      <a:pt x="114" y="536"/>
                    </a:moveTo>
                    <a:lnTo>
                      <a:pt x="217" y="24"/>
                    </a:lnTo>
                    <a:lnTo>
                      <a:pt x="102" y="0"/>
                    </a:lnTo>
                    <a:lnTo>
                      <a:pt x="0" y="512"/>
                    </a:lnTo>
                    <a:lnTo>
                      <a:pt x="114" y="53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72" name="直接连接符 71"/>
          <p:cNvCxnSpPr/>
          <p:nvPr/>
        </p:nvCxnSpPr>
        <p:spPr>
          <a:xfrm>
            <a:off x="4290361" y="2823761"/>
            <a:ext cx="3453464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4212436" y="1467349"/>
            <a:ext cx="3653489" cy="118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5FCB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既往病史</a:t>
            </a:r>
            <a:endParaRPr lang="zh-CN" altLang="en-US" sz="2400" b="1" dirty="0">
              <a:solidFill>
                <a:srgbClr val="5FCB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孕半年前检查发现并诊断甲状腺功能减退，孕期一直口服优甲乐，余无特殊；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月行人流一次；无食物、药物过敏史；个人史、月经史、家族史无特殊。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212436" y="2934099"/>
            <a:ext cx="3653489" cy="1673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5FCB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现病史</a:t>
            </a:r>
            <a:endParaRPr lang="zh-CN" altLang="en-US" sz="2400" b="1" dirty="0">
              <a:solidFill>
                <a:srgbClr val="5FCB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曾于孕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en-US" altLang="zh-CN" sz="1050" baseline="30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周出现阴道流血，约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10ml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，予以地屈孕酮保胎治疗；孕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en-US" altLang="zh-CN" sz="1050" baseline="30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+5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周阴道有少量血性分泌物。孕期规律产检：</a:t>
            </a:r>
            <a:r>
              <a:rPr lang="en-US" altLang="zh-CN" sz="1050" dirty="0" err="1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HBsAg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孕中期胎盘下缘达到宫颈内口，孕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周彩超提示胎盘下缘距宫颈内口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3.4cm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。孕晚期无阴道流血、流液，无头昏眼花等症状，无皮肤瘙痒等。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397160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入院查体情况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Chart 5"/>
          <p:cNvGraphicFramePr/>
          <p:nvPr/>
        </p:nvGraphicFramePr>
        <p:xfrm>
          <a:off x="2966187" y="1730509"/>
          <a:ext cx="2948838" cy="245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Rectangle 6"/>
          <p:cNvSpPr/>
          <p:nvPr/>
        </p:nvSpPr>
        <p:spPr>
          <a:xfrm>
            <a:off x="0" y="1876425"/>
            <a:ext cx="4419600" cy="190500"/>
          </a:xfrm>
          <a:prstGeom prst="rect">
            <a:avLst/>
          </a:prstGeom>
          <a:solidFill>
            <a:srgbClr val="5FCB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4533900" y="3848100"/>
            <a:ext cx="4610100" cy="190500"/>
          </a:xfrm>
          <a:prstGeom prst="rect">
            <a:avLst/>
          </a:prstGeom>
          <a:solidFill>
            <a:srgbClr val="2E75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54334" y="2264253"/>
            <a:ext cx="2371598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280"/>
              </a:spcBef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一般体检：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280"/>
              </a:spcBef>
            </a:pP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280"/>
              </a:spcBef>
            </a:pP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T37℃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P88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R20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分，血压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133/91mmHg;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一般情况好，心肺无异常。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944402" y="2153453"/>
            <a:ext cx="2742398" cy="162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280"/>
              </a:spcBef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专科检查：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280"/>
              </a:spcBef>
            </a:pP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280"/>
              </a:spcBef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胎心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分，宫高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35cm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，腹围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104cm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。骨盆测量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25-28-20-8.5cm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，宫口未开，宫颈评分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0+2+0+2+1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分，扪及不规律宫缩，胎膜未破，估计胎儿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3400g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十字形 72"/>
          <p:cNvSpPr/>
          <p:nvPr/>
        </p:nvSpPr>
        <p:spPr>
          <a:xfrm>
            <a:off x="1869142" y="1136944"/>
            <a:ext cx="2055173" cy="2055173"/>
          </a:xfrm>
          <a:prstGeom prst="plus">
            <a:avLst>
              <a:gd name="adj" fmla="val 30389"/>
            </a:avLst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7" name="十字形 66"/>
          <p:cNvSpPr/>
          <p:nvPr/>
        </p:nvSpPr>
        <p:spPr>
          <a:xfrm>
            <a:off x="1754842" y="2194144"/>
            <a:ext cx="883673" cy="883673"/>
          </a:xfrm>
          <a:prstGeom prst="plus">
            <a:avLst>
              <a:gd name="adj" fmla="val 30389"/>
            </a:avLst>
          </a:prstGeom>
          <a:solidFill>
            <a:srgbClr val="5FCBC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8" name="十字形 67"/>
          <p:cNvSpPr/>
          <p:nvPr/>
        </p:nvSpPr>
        <p:spPr>
          <a:xfrm>
            <a:off x="2899995" y="2055363"/>
            <a:ext cx="525408" cy="525408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9" name="十字形 68"/>
          <p:cNvSpPr/>
          <p:nvPr/>
        </p:nvSpPr>
        <p:spPr>
          <a:xfrm>
            <a:off x="2405276" y="1459887"/>
            <a:ext cx="483155" cy="483155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0" name="十字形 69"/>
          <p:cNvSpPr/>
          <p:nvPr/>
        </p:nvSpPr>
        <p:spPr>
          <a:xfrm>
            <a:off x="3537664" y="1639603"/>
            <a:ext cx="375293" cy="375293"/>
          </a:xfrm>
          <a:prstGeom prst="plus">
            <a:avLst>
              <a:gd name="adj" fmla="val 30389"/>
            </a:avLst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1" name="十字形 70"/>
          <p:cNvSpPr/>
          <p:nvPr/>
        </p:nvSpPr>
        <p:spPr>
          <a:xfrm>
            <a:off x="3108282" y="1161956"/>
            <a:ext cx="267288" cy="267288"/>
          </a:xfrm>
          <a:prstGeom prst="plus">
            <a:avLst>
              <a:gd name="adj" fmla="val 3038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2" name="十字形 71"/>
          <p:cNvSpPr/>
          <p:nvPr/>
        </p:nvSpPr>
        <p:spPr>
          <a:xfrm>
            <a:off x="3617219" y="1133475"/>
            <a:ext cx="216183" cy="216183"/>
          </a:xfrm>
          <a:prstGeom prst="plus">
            <a:avLst>
              <a:gd name="adj" fmla="val 30389"/>
            </a:avLst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038615" y="2014896"/>
            <a:ext cx="2559152" cy="1049689"/>
            <a:chOff x="3876689" y="2074977"/>
            <a:chExt cx="2559152" cy="1049689"/>
          </a:xfrm>
        </p:grpSpPr>
        <p:sp>
          <p:nvSpPr>
            <p:cNvPr id="13" name="iṩľíḓe"/>
            <p:cNvSpPr/>
            <p:nvPr/>
          </p:nvSpPr>
          <p:spPr>
            <a:xfrm>
              <a:off x="3876689" y="2599821"/>
              <a:ext cx="2559152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r>
                <a:rPr lang="zh-CN" altLang="en-US" sz="3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住院期间主要诊疗过程</a:t>
              </a:r>
              <a:endParaRPr lang="zh-CN" altLang="en-US" sz="3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iṩľíḓe"/>
            <p:cNvSpPr/>
            <p:nvPr/>
          </p:nvSpPr>
          <p:spPr>
            <a:xfrm>
              <a:off x="3876690" y="2074977"/>
              <a:ext cx="2559151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TWO</a:t>
              </a:r>
              <a:endPara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7" grpId="0" animBg="1"/>
      <p:bldP spid="68" grpId="0" animBg="1"/>
      <p:bldP spid="69" grpId="0" animBg="1"/>
      <p:bldP spid="70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960625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住院期间主要诊疗过程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îṩḻiḍé"/>
          <p:cNvGrpSpPr>
            <a:grpSpLocks noChangeAspect="1"/>
          </p:cNvGrpSpPr>
          <p:nvPr/>
        </p:nvGrpSpPr>
        <p:grpSpPr>
          <a:xfrm>
            <a:off x="896907" y="1461680"/>
            <a:ext cx="2822005" cy="2770635"/>
            <a:chOff x="3575720" y="954596"/>
            <a:chExt cx="5040560" cy="4948808"/>
          </a:xfrm>
        </p:grpSpPr>
        <p:sp>
          <p:nvSpPr>
            <p:cNvPr id="24" name="isļïďé"/>
            <p:cNvSpPr/>
            <p:nvPr/>
          </p:nvSpPr>
          <p:spPr>
            <a:xfrm>
              <a:off x="3575720" y="954596"/>
              <a:ext cx="2448272" cy="2404492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iSḻíḋe"/>
            <p:cNvSpPr/>
            <p:nvPr/>
          </p:nvSpPr>
          <p:spPr>
            <a:xfrm>
              <a:off x="6168008" y="954596"/>
              <a:ext cx="2448272" cy="2404492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ïṥľîḑé"/>
            <p:cNvSpPr/>
            <p:nvPr/>
          </p:nvSpPr>
          <p:spPr>
            <a:xfrm>
              <a:off x="3575720" y="3498912"/>
              <a:ext cx="2448272" cy="2404492"/>
            </a:xfrm>
            <a:prstGeom prst="rect">
              <a:avLst/>
            </a:prstGeom>
            <a:blipFill>
              <a:blip r:embed="rId4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iṥļîḓê"/>
            <p:cNvSpPr/>
            <p:nvPr/>
          </p:nvSpPr>
          <p:spPr>
            <a:xfrm>
              <a:off x="6168008" y="3498912"/>
              <a:ext cx="2448272" cy="2404492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íšļíḋê"/>
            <p:cNvSpPr/>
            <p:nvPr/>
          </p:nvSpPr>
          <p:spPr>
            <a:xfrm>
              <a:off x="5011416" y="2366446"/>
              <a:ext cx="2169168" cy="2149095"/>
            </a:xfrm>
            <a:prstGeom prst="rect">
              <a:avLst/>
            </a:prstGeom>
            <a:solidFill>
              <a:srgbClr val="5FCBCA">
                <a:alpha val="89000"/>
              </a:srgbClr>
            </a:solidFill>
            <a:ln w="101600"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íşlíḑè"/>
          <p:cNvSpPr txBox="1"/>
          <p:nvPr/>
        </p:nvSpPr>
        <p:spPr>
          <a:xfrm>
            <a:off x="4448175" y="2252117"/>
            <a:ext cx="4200525" cy="20076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产妇于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2:18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在会阴侧切下分娩一活女婴，重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2980g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，评分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10-10-10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分；胎儿娩出后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分钟累积出血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200ml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，胎盘与宫腔部分粘连，行人工剥离胎盘术，胎盘胎膜娩出不完整，在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超引导下钳夹清宫，子宫下段收缩差，立即建立静脉双通道，并通知医生，持续双合诊按摩子宫，遵医嘱予欣母沛、缩宫素促进子宫收缩，加快补液速度，急查血常规、凝血项等。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960625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住院期间主要诊疗过程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82478" y="1599351"/>
            <a:ext cx="7867162" cy="2766818"/>
            <a:chOff x="1167761" y="1548268"/>
            <a:chExt cx="6985298" cy="2456674"/>
          </a:xfrm>
        </p:grpSpPr>
        <p:sp>
          <p:nvSpPr>
            <p:cNvPr id="4" name="Freeform 5"/>
            <p:cNvSpPr/>
            <p:nvPr/>
          </p:nvSpPr>
          <p:spPr bwMode="auto">
            <a:xfrm flipV="1">
              <a:off x="7017262" y="2369526"/>
              <a:ext cx="808961" cy="624200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5FCBCA">
                <a:alpha val="75000"/>
              </a:srgb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 flipV="1">
              <a:off x="6188854" y="2369526"/>
              <a:ext cx="808961" cy="624200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8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rgbClr val="5FCBCA">
                <a:alpha val="75000"/>
              </a:srgb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 flipV="1">
              <a:off x="5395768" y="2369526"/>
              <a:ext cx="808961" cy="624200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6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6" y="146"/>
                    <a:pt x="226" y="146"/>
                    <a:pt x="226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5FCBCA">
                <a:alpha val="75000"/>
              </a:srgb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 flipV="1">
              <a:off x="4563611" y="2369526"/>
              <a:ext cx="808961" cy="624200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9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rgbClr val="5FCBCA">
                <a:alpha val="75000"/>
              </a:srgb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 flipV="1">
              <a:off x="3766300" y="2369526"/>
              <a:ext cx="807298" cy="624200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 flipV="1">
              <a:off x="2937364" y="2369526"/>
              <a:ext cx="808961" cy="624200"/>
            </a:xfrm>
            <a:custGeom>
              <a:avLst/>
              <a:gdLst>
                <a:gd name="T0" fmla="*/ 5 w 324"/>
                <a:gd name="T1" fmla="*/ 248 h 248"/>
                <a:gd name="T2" fmla="*/ 77 w 324"/>
                <a:gd name="T3" fmla="*/ 248 h 248"/>
                <a:gd name="T4" fmla="*/ 149 w 324"/>
                <a:gd name="T5" fmla="*/ 248 h 248"/>
                <a:gd name="T6" fmla="*/ 172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9 w 324"/>
                <a:gd name="T13" fmla="*/ 146 h 248"/>
                <a:gd name="T14" fmla="*/ 5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5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5" y="248"/>
                  </a:moveTo>
                  <a:cubicBezTo>
                    <a:pt x="77" y="248"/>
                    <a:pt x="77" y="248"/>
                    <a:pt x="77" y="248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72" y="248"/>
                    <a:pt x="172" y="248"/>
                    <a:pt x="172" y="248"/>
                  </a:cubicBezTo>
                  <a:cubicBezTo>
                    <a:pt x="172" y="163"/>
                    <a:pt x="240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4" y="0"/>
                    <a:pt x="138" y="60"/>
                    <a:pt x="99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2" y="248"/>
                    <a:pt x="5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 flipV="1">
              <a:off x="2145048" y="2369526"/>
              <a:ext cx="807298" cy="624200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 flipV="1">
              <a:off x="1317778" y="2369526"/>
              <a:ext cx="808961" cy="624200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8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grpSp>
          <p:nvGrpSpPr>
            <p:cNvPr id="12" name="Group 2311"/>
            <p:cNvGrpSpPr/>
            <p:nvPr/>
          </p:nvGrpSpPr>
          <p:grpSpPr>
            <a:xfrm>
              <a:off x="1884663" y="2130724"/>
              <a:ext cx="504321" cy="504321"/>
              <a:chOff x="0" y="0"/>
              <a:chExt cx="2919053" cy="2919053"/>
            </a:xfrm>
          </p:grpSpPr>
          <p:sp>
            <p:nvSpPr>
              <p:cNvPr id="13" name="Shape 2309"/>
              <p:cNvSpPr/>
              <p:nvPr/>
            </p:nvSpPr>
            <p:spPr>
              <a:xfrm>
                <a:off x="0" y="0"/>
                <a:ext cx="2919053" cy="2919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CEC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Shape 2310"/>
              <p:cNvSpPr/>
              <p:nvPr/>
            </p:nvSpPr>
            <p:spPr>
              <a:xfrm>
                <a:off x="832076" y="1008773"/>
                <a:ext cx="1147076" cy="1020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6" h="21471" extrusionOk="0">
                    <a:moveTo>
                      <a:pt x="2906" y="19280"/>
                    </a:moveTo>
                    <a:cubicBezTo>
                      <a:pt x="2683" y="19534"/>
                      <a:pt x="2683" y="19946"/>
                      <a:pt x="2906" y="20200"/>
                    </a:cubicBezTo>
                    <a:lnTo>
                      <a:pt x="3930" y="21326"/>
                    </a:lnTo>
                    <a:cubicBezTo>
                      <a:pt x="4154" y="21580"/>
                      <a:pt x="4510" y="21473"/>
                      <a:pt x="4734" y="21220"/>
                    </a:cubicBezTo>
                    <a:lnTo>
                      <a:pt x="10017" y="15372"/>
                    </a:lnTo>
                    <a:lnTo>
                      <a:pt x="8398" y="13299"/>
                    </a:lnTo>
                    <a:cubicBezTo>
                      <a:pt x="8398" y="13299"/>
                      <a:pt x="2906" y="19280"/>
                      <a:pt x="2906" y="19280"/>
                    </a:cubicBezTo>
                    <a:close/>
                    <a:moveTo>
                      <a:pt x="21387" y="2723"/>
                    </a:moveTo>
                    <a:cubicBezTo>
                      <a:pt x="21307" y="2125"/>
                      <a:pt x="21031" y="2252"/>
                      <a:pt x="20888" y="2505"/>
                    </a:cubicBezTo>
                    <a:cubicBezTo>
                      <a:pt x="20746" y="2758"/>
                      <a:pt x="20111" y="3840"/>
                      <a:pt x="19852" y="4329"/>
                    </a:cubicBezTo>
                    <a:cubicBezTo>
                      <a:pt x="19593" y="4815"/>
                      <a:pt x="18956" y="5772"/>
                      <a:pt x="17770" y="4826"/>
                    </a:cubicBezTo>
                    <a:cubicBezTo>
                      <a:pt x="16533" y="3843"/>
                      <a:pt x="16963" y="3157"/>
                      <a:pt x="17179" y="2694"/>
                    </a:cubicBezTo>
                    <a:cubicBezTo>
                      <a:pt x="17395" y="2232"/>
                      <a:pt x="18059" y="931"/>
                      <a:pt x="18155" y="768"/>
                    </a:cubicBezTo>
                    <a:cubicBezTo>
                      <a:pt x="18251" y="605"/>
                      <a:pt x="18139" y="129"/>
                      <a:pt x="17756" y="329"/>
                    </a:cubicBezTo>
                    <a:cubicBezTo>
                      <a:pt x="17372" y="527"/>
                      <a:pt x="15039" y="1572"/>
                      <a:pt x="14715" y="3066"/>
                    </a:cubicBezTo>
                    <a:cubicBezTo>
                      <a:pt x="14386" y="4590"/>
                      <a:pt x="14993" y="5950"/>
                      <a:pt x="13800" y="7301"/>
                    </a:cubicBezTo>
                    <a:lnTo>
                      <a:pt x="12355" y="8998"/>
                    </a:lnTo>
                    <a:lnTo>
                      <a:pt x="13806" y="10898"/>
                    </a:lnTo>
                    <a:lnTo>
                      <a:pt x="15589" y="8995"/>
                    </a:lnTo>
                    <a:cubicBezTo>
                      <a:pt x="16013" y="8514"/>
                      <a:pt x="16919" y="8048"/>
                      <a:pt x="17740" y="8257"/>
                    </a:cubicBezTo>
                    <a:cubicBezTo>
                      <a:pt x="19498" y="8705"/>
                      <a:pt x="20456" y="7962"/>
                      <a:pt x="21035" y="6733"/>
                    </a:cubicBezTo>
                    <a:cubicBezTo>
                      <a:pt x="21552" y="5635"/>
                      <a:pt x="21466" y="3322"/>
                      <a:pt x="21387" y="2723"/>
                    </a:cubicBezTo>
                    <a:close/>
                    <a:moveTo>
                      <a:pt x="9478" y="7592"/>
                    </a:moveTo>
                    <a:cubicBezTo>
                      <a:pt x="9350" y="7424"/>
                      <a:pt x="9189" y="7421"/>
                      <a:pt x="9050" y="7558"/>
                    </a:cubicBezTo>
                    <a:lnTo>
                      <a:pt x="7506" y="9074"/>
                    </a:lnTo>
                    <a:cubicBezTo>
                      <a:pt x="7384" y="9194"/>
                      <a:pt x="7369" y="9419"/>
                      <a:pt x="7477" y="9559"/>
                    </a:cubicBezTo>
                    <a:lnTo>
                      <a:pt x="16408" y="20996"/>
                    </a:lnTo>
                    <a:cubicBezTo>
                      <a:pt x="16616" y="21268"/>
                      <a:pt x="16979" y="21295"/>
                      <a:pt x="17217" y="21061"/>
                    </a:cubicBezTo>
                    <a:lnTo>
                      <a:pt x="18263" y="20076"/>
                    </a:lnTo>
                    <a:cubicBezTo>
                      <a:pt x="18500" y="19839"/>
                      <a:pt x="18526" y="19429"/>
                      <a:pt x="18317" y="19158"/>
                    </a:cubicBezTo>
                    <a:cubicBezTo>
                      <a:pt x="18317" y="19158"/>
                      <a:pt x="9478" y="7592"/>
                      <a:pt x="9478" y="7592"/>
                    </a:cubicBezTo>
                    <a:close/>
                    <a:moveTo>
                      <a:pt x="3331" y="6965"/>
                    </a:moveTo>
                    <a:cubicBezTo>
                      <a:pt x="4336" y="6088"/>
                      <a:pt x="5170" y="6693"/>
                      <a:pt x="6282" y="8142"/>
                    </a:cubicBezTo>
                    <a:cubicBezTo>
                      <a:pt x="6408" y="8304"/>
                      <a:pt x="6575" y="8114"/>
                      <a:pt x="6671" y="8021"/>
                    </a:cubicBezTo>
                    <a:cubicBezTo>
                      <a:pt x="6766" y="7926"/>
                      <a:pt x="8233" y="6440"/>
                      <a:pt x="8306" y="6370"/>
                    </a:cubicBezTo>
                    <a:cubicBezTo>
                      <a:pt x="8377" y="6300"/>
                      <a:pt x="8464" y="6167"/>
                      <a:pt x="8349" y="6018"/>
                    </a:cubicBezTo>
                    <a:cubicBezTo>
                      <a:pt x="8235" y="5868"/>
                      <a:pt x="7817" y="5261"/>
                      <a:pt x="7550" y="4867"/>
                    </a:cubicBezTo>
                    <a:cubicBezTo>
                      <a:pt x="5603" y="2001"/>
                      <a:pt x="12876" y="57"/>
                      <a:pt x="11758" y="25"/>
                    </a:cubicBezTo>
                    <a:cubicBezTo>
                      <a:pt x="11190" y="9"/>
                      <a:pt x="8909" y="-20"/>
                      <a:pt x="8569" y="21"/>
                    </a:cubicBezTo>
                    <a:cubicBezTo>
                      <a:pt x="7186" y="186"/>
                      <a:pt x="5452" y="1638"/>
                      <a:pt x="4578" y="2313"/>
                    </a:cubicBezTo>
                    <a:cubicBezTo>
                      <a:pt x="3437" y="3196"/>
                      <a:pt x="3011" y="3711"/>
                      <a:pt x="2939" y="3781"/>
                    </a:cubicBezTo>
                    <a:cubicBezTo>
                      <a:pt x="2617" y="4099"/>
                      <a:pt x="2887" y="4832"/>
                      <a:pt x="2303" y="5410"/>
                    </a:cubicBezTo>
                    <a:cubicBezTo>
                      <a:pt x="1683" y="6021"/>
                      <a:pt x="1297" y="5560"/>
                      <a:pt x="939" y="5913"/>
                    </a:cubicBezTo>
                    <a:cubicBezTo>
                      <a:pt x="761" y="6090"/>
                      <a:pt x="264" y="6509"/>
                      <a:pt x="122" y="6650"/>
                    </a:cubicBezTo>
                    <a:cubicBezTo>
                      <a:pt x="-22" y="6790"/>
                      <a:pt x="-48" y="7030"/>
                      <a:pt x="99" y="7219"/>
                    </a:cubicBezTo>
                    <a:cubicBezTo>
                      <a:pt x="99" y="7219"/>
                      <a:pt x="1459" y="8912"/>
                      <a:pt x="1574" y="9061"/>
                    </a:cubicBezTo>
                    <a:cubicBezTo>
                      <a:pt x="1688" y="9210"/>
                      <a:pt x="1994" y="9337"/>
                      <a:pt x="2185" y="9149"/>
                    </a:cubicBezTo>
                    <a:cubicBezTo>
                      <a:pt x="2375" y="8960"/>
                      <a:pt x="2864" y="8477"/>
                      <a:pt x="2947" y="8394"/>
                    </a:cubicBezTo>
                    <a:cubicBezTo>
                      <a:pt x="3031" y="8312"/>
                      <a:pt x="2893" y="7349"/>
                      <a:pt x="3331" y="696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70"/>
            <p:cNvGrpSpPr/>
            <p:nvPr/>
          </p:nvGrpSpPr>
          <p:grpSpPr>
            <a:xfrm>
              <a:off x="3512759" y="2130724"/>
              <a:ext cx="504321" cy="504321"/>
              <a:chOff x="3995899" y="3582597"/>
              <a:chExt cx="1058562" cy="1058562"/>
            </a:xfrm>
          </p:grpSpPr>
          <p:sp>
            <p:nvSpPr>
              <p:cNvPr id="16" name="Shape 2309"/>
              <p:cNvSpPr/>
              <p:nvPr/>
            </p:nvSpPr>
            <p:spPr>
              <a:xfrm>
                <a:off x="3995899" y="3582597"/>
                <a:ext cx="1058562" cy="105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CEC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Shape 2313"/>
              <p:cNvSpPr/>
              <p:nvPr/>
            </p:nvSpPr>
            <p:spPr>
              <a:xfrm>
                <a:off x="4305160" y="3929798"/>
                <a:ext cx="483322" cy="321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18847" y="15749"/>
                    </a:moveTo>
                    <a:lnTo>
                      <a:pt x="2701" y="15749"/>
                    </a:lnTo>
                    <a:lnTo>
                      <a:pt x="2701" y="1346"/>
                    </a:lnTo>
                    <a:lnTo>
                      <a:pt x="18847" y="1346"/>
                    </a:lnTo>
                    <a:cubicBezTo>
                      <a:pt x="18847" y="1346"/>
                      <a:pt x="18847" y="15749"/>
                      <a:pt x="18847" y="15749"/>
                    </a:cubicBezTo>
                    <a:close/>
                    <a:moveTo>
                      <a:pt x="0" y="20510"/>
                    </a:moveTo>
                    <a:cubicBezTo>
                      <a:pt x="0" y="20510"/>
                      <a:pt x="-26" y="21600"/>
                      <a:pt x="1603" y="21600"/>
                    </a:cubicBezTo>
                    <a:cubicBezTo>
                      <a:pt x="2568" y="21600"/>
                      <a:pt x="6216" y="21600"/>
                      <a:pt x="9032" y="21600"/>
                    </a:cubicBezTo>
                    <a:cubicBezTo>
                      <a:pt x="9032" y="21600"/>
                      <a:pt x="10576" y="21600"/>
                      <a:pt x="12515" y="21600"/>
                    </a:cubicBezTo>
                    <a:cubicBezTo>
                      <a:pt x="15331" y="21600"/>
                      <a:pt x="18979" y="21600"/>
                      <a:pt x="19943" y="21600"/>
                    </a:cubicBezTo>
                    <a:cubicBezTo>
                      <a:pt x="21574" y="21600"/>
                      <a:pt x="21547" y="20510"/>
                      <a:pt x="21547" y="20510"/>
                    </a:cubicBezTo>
                    <a:lnTo>
                      <a:pt x="19418" y="16436"/>
                    </a:lnTo>
                    <a:cubicBezTo>
                      <a:pt x="19512" y="16224"/>
                      <a:pt x="19569" y="15977"/>
                      <a:pt x="19569" y="15711"/>
                    </a:cubicBezTo>
                    <a:lnTo>
                      <a:pt x="19569" y="1384"/>
                    </a:lnTo>
                    <a:cubicBezTo>
                      <a:pt x="19569" y="621"/>
                      <a:pt x="19123" y="0"/>
                      <a:pt x="18571" y="0"/>
                    </a:cubicBezTo>
                    <a:lnTo>
                      <a:pt x="2977" y="0"/>
                    </a:lnTo>
                    <a:cubicBezTo>
                      <a:pt x="2425" y="0"/>
                      <a:pt x="1979" y="621"/>
                      <a:pt x="1979" y="1384"/>
                    </a:cubicBezTo>
                    <a:lnTo>
                      <a:pt x="1979" y="15711"/>
                    </a:lnTo>
                    <a:cubicBezTo>
                      <a:pt x="1979" y="15978"/>
                      <a:pt x="2035" y="16224"/>
                      <a:pt x="2129" y="16436"/>
                    </a:cubicBezTo>
                    <a:cubicBezTo>
                      <a:pt x="2129" y="16436"/>
                      <a:pt x="0" y="20510"/>
                      <a:pt x="0" y="20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74"/>
            <p:cNvGrpSpPr/>
            <p:nvPr/>
          </p:nvGrpSpPr>
          <p:grpSpPr>
            <a:xfrm>
              <a:off x="5128556" y="2130724"/>
              <a:ext cx="504321" cy="504321"/>
              <a:chOff x="6661282" y="3531081"/>
              <a:chExt cx="1058562" cy="1058562"/>
            </a:xfrm>
          </p:grpSpPr>
          <p:sp>
            <p:nvSpPr>
              <p:cNvPr id="19" name="Shape 2309"/>
              <p:cNvSpPr/>
              <p:nvPr/>
            </p:nvSpPr>
            <p:spPr>
              <a:xfrm>
                <a:off x="6661282" y="3531081"/>
                <a:ext cx="1058562" cy="105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CEC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" name="Group 2320"/>
              <p:cNvGrpSpPr/>
              <p:nvPr/>
            </p:nvGrpSpPr>
            <p:grpSpPr>
              <a:xfrm>
                <a:off x="7009522" y="3864092"/>
                <a:ext cx="348812" cy="298133"/>
                <a:chOff x="0" y="0"/>
                <a:chExt cx="961863" cy="822125"/>
              </a:xfrm>
            </p:grpSpPr>
            <p:sp>
              <p:nvSpPr>
                <p:cNvPr id="21" name="Shape 2316"/>
                <p:cNvSpPr/>
                <p:nvPr/>
              </p:nvSpPr>
              <p:spPr>
                <a:xfrm>
                  <a:off x="0" y="411062"/>
                  <a:ext cx="167725" cy="4110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101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Shape 2317"/>
                <p:cNvSpPr/>
                <p:nvPr/>
              </p:nvSpPr>
              <p:spPr>
                <a:xfrm>
                  <a:off x="264712" y="235390"/>
                  <a:ext cx="167726" cy="58673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101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Shape 2318"/>
                <p:cNvSpPr/>
                <p:nvPr/>
              </p:nvSpPr>
              <p:spPr>
                <a:xfrm>
                  <a:off x="529424" y="90476"/>
                  <a:ext cx="167726" cy="731649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101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Shape 2319"/>
                <p:cNvSpPr/>
                <p:nvPr/>
              </p:nvSpPr>
              <p:spPr>
                <a:xfrm>
                  <a:off x="794137" y="0"/>
                  <a:ext cx="167726" cy="82212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1015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5" name="Group 91"/>
            <p:cNvGrpSpPr/>
            <p:nvPr/>
          </p:nvGrpSpPr>
          <p:grpSpPr>
            <a:xfrm>
              <a:off x="6757577" y="2130724"/>
              <a:ext cx="504321" cy="504321"/>
              <a:chOff x="9075355" y="3608355"/>
              <a:chExt cx="1058562" cy="1058562"/>
            </a:xfrm>
          </p:grpSpPr>
          <p:sp>
            <p:nvSpPr>
              <p:cNvPr id="26" name="Shape 2309"/>
              <p:cNvSpPr/>
              <p:nvPr/>
            </p:nvSpPr>
            <p:spPr>
              <a:xfrm>
                <a:off x="9075355" y="3608355"/>
                <a:ext cx="1058562" cy="105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CEC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Shape 2323"/>
              <p:cNvSpPr/>
              <p:nvPr/>
            </p:nvSpPr>
            <p:spPr>
              <a:xfrm rot="20460000" flipH="1">
                <a:off x="9399290" y="3970746"/>
                <a:ext cx="352226" cy="35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4" h="20814" extrusionOk="0">
                    <a:moveTo>
                      <a:pt x="16063" y="4751"/>
                    </a:moveTo>
                    <a:cubicBezTo>
                      <a:pt x="14562" y="3251"/>
                      <a:pt x="14186" y="1270"/>
                      <a:pt x="14318" y="1137"/>
                    </a:cubicBezTo>
                    <a:cubicBezTo>
                      <a:pt x="14452" y="1003"/>
                      <a:pt x="16354" y="1458"/>
                      <a:pt x="17856" y="2959"/>
                    </a:cubicBezTo>
                    <a:cubicBezTo>
                      <a:pt x="19356" y="4460"/>
                      <a:pt x="19807" y="6366"/>
                      <a:pt x="19677" y="6496"/>
                    </a:cubicBezTo>
                    <a:cubicBezTo>
                      <a:pt x="19548" y="6625"/>
                      <a:pt x="17564" y="6252"/>
                      <a:pt x="16063" y="4751"/>
                    </a:cubicBezTo>
                    <a:close/>
                    <a:moveTo>
                      <a:pt x="8257" y="11610"/>
                    </a:moveTo>
                    <a:cubicBezTo>
                      <a:pt x="7827" y="11179"/>
                      <a:pt x="7967" y="10342"/>
                      <a:pt x="8569" y="9739"/>
                    </a:cubicBezTo>
                    <a:cubicBezTo>
                      <a:pt x="9172" y="9137"/>
                      <a:pt x="10009" y="8997"/>
                      <a:pt x="10440" y="9428"/>
                    </a:cubicBezTo>
                    <a:cubicBezTo>
                      <a:pt x="10869" y="9858"/>
                      <a:pt x="10730" y="10696"/>
                      <a:pt x="10128" y="11298"/>
                    </a:cubicBezTo>
                    <a:cubicBezTo>
                      <a:pt x="9526" y="11900"/>
                      <a:pt x="8687" y="12040"/>
                      <a:pt x="8257" y="11610"/>
                    </a:cubicBezTo>
                    <a:close/>
                    <a:moveTo>
                      <a:pt x="18634" y="2180"/>
                    </a:moveTo>
                    <a:cubicBezTo>
                      <a:pt x="16698" y="243"/>
                      <a:pt x="14265" y="-466"/>
                      <a:pt x="13491" y="308"/>
                    </a:cubicBezTo>
                    <a:lnTo>
                      <a:pt x="10372" y="3426"/>
                    </a:lnTo>
                    <a:cubicBezTo>
                      <a:pt x="9900" y="3899"/>
                      <a:pt x="9488" y="5482"/>
                      <a:pt x="9676" y="7085"/>
                    </a:cubicBezTo>
                    <a:lnTo>
                      <a:pt x="240" y="16521"/>
                    </a:lnTo>
                    <a:cubicBezTo>
                      <a:pt x="-320" y="17081"/>
                      <a:pt x="134" y="18442"/>
                      <a:pt x="1253" y="19561"/>
                    </a:cubicBezTo>
                    <a:cubicBezTo>
                      <a:pt x="2373" y="20681"/>
                      <a:pt x="3733" y="21134"/>
                      <a:pt x="4293" y="20574"/>
                    </a:cubicBezTo>
                    <a:lnTo>
                      <a:pt x="13729" y="11138"/>
                    </a:lnTo>
                    <a:cubicBezTo>
                      <a:pt x="15332" y="11327"/>
                      <a:pt x="16915" y="10914"/>
                      <a:pt x="17388" y="10442"/>
                    </a:cubicBezTo>
                    <a:lnTo>
                      <a:pt x="20506" y="7324"/>
                    </a:lnTo>
                    <a:cubicBezTo>
                      <a:pt x="21280" y="6549"/>
                      <a:pt x="20573" y="4116"/>
                      <a:pt x="18634" y="2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1167761" y="3431061"/>
              <a:ext cx="6985298" cy="573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产妇产时出血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500ml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，产后第一个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400ml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，产后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第二个小时出血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10ml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，产后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小时累积失血共计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910ml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。产妇产后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小时返回病房，子宫收缩好，阴道流血少，保留尿管畅。遵医嘱行一级护理，予抗炎、补液、输血等治疗。</a:t>
              </a:r>
              <a:endPara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49161" y="1551271"/>
              <a:ext cx="1540312" cy="266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产妇产时出血</a:t>
              </a:r>
              <a:r>
                <a:rPr lang="en-US" altLang="zh-CN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500ml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176297" y="1550703"/>
              <a:ext cx="1086274" cy="266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产妇产时出血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720331" y="1550703"/>
              <a:ext cx="1086274" cy="266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产妇产时出血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407188" y="1548268"/>
              <a:ext cx="1086274" cy="266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产妇产时出血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tags/tag1.xml><?xml version="1.0" encoding="utf-8"?>
<p:tagLst xmlns:p="http://schemas.openxmlformats.org/presentationml/2006/main">
  <p:tag name="ISLIDE.DIAGRAM" val="c69eb51f-793d-4b9c-9cd8-2403d0ec3da5"/>
</p:tagLst>
</file>

<file path=ppt/tags/tag2.xml><?xml version="1.0" encoding="utf-8"?>
<p:tagLst xmlns:p="http://schemas.openxmlformats.org/presentationml/2006/main">
  <p:tag name="ISLIDE.DIAGRAM" val="158692d9-542a-4297-b288-8c9cb8d4e8af"/>
</p:tagLst>
</file>

<file path=ppt/tags/tag3.xml><?xml version="1.0" encoding="utf-8"?>
<p:tagLst xmlns:p="http://schemas.openxmlformats.org/presentationml/2006/main">
  <p:tag name="ISPRING_PRESENTATION_TITLE" val="医院病历汇报PPT模板"/>
  <p:tag name="commondata" val="eyJoZGlkIjoiYTQ3YTc2YjBlNWRhYjQ0NTA0MDBkN2E0YWM4YTZjZGMifQ==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2413</Words>
  <Application>WPS 演示</Application>
  <PresentationFormat>全屏显示(16:9)</PresentationFormat>
  <Paragraphs>447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Lato Light</vt:lpstr>
      <vt:lpstr>Lato Bold</vt:lpstr>
      <vt:lpstr>Segoe Print</vt:lpstr>
      <vt:lpstr>Lato Regular</vt:lpstr>
      <vt:lpstr>Helvetica Neue Light</vt:lpstr>
      <vt:lpstr>Lato</vt:lpstr>
      <vt:lpstr>幼圆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医院病历汇报PPT模板</dc:title>
  <dc:creator/>
  <cp:lastModifiedBy>Years later</cp:lastModifiedBy>
  <cp:revision>4</cp:revision>
  <dcterms:created xsi:type="dcterms:W3CDTF">2017-12-09T13:49:00Z</dcterms:created>
  <dcterms:modified xsi:type="dcterms:W3CDTF">2024-07-03T08:04:08Z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4898EEE1A2E348E1944F2CD061F5FFE8_13</vt:lpwstr>
  </property>
  <property fmtid="{D5CDD505-2E9C-101B-9397-08002B2CF9AE}" pid="3" name="KSOProductBuildVer">
    <vt:lpwstr>2052-12.1.0.17133</vt:lpwstr>
  </property>
</Properties>
</file>