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29" r:id="rId3"/>
    <p:sldId id="330" r:id="rId4"/>
    <p:sldId id="331" r:id="rId5"/>
    <p:sldId id="332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33" r:id="rId18"/>
    <p:sldId id="346" r:id="rId19"/>
    <p:sldId id="347" r:id="rId20"/>
    <p:sldId id="348" r:id="rId21"/>
    <p:sldId id="349" r:id="rId22"/>
    <p:sldId id="334" r:id="rId23"/>
    <p:sldId id="350" r:id="rId24"/>
    <p:sldId id="351" r:id="rId25"/>
    <p:sldId id="353" r:id="rId26"/>
    <p:sldId id="356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A10011"/>
    <a:srgbClr val="9D000F"/>
    <a:srgbClr val="8C000B"/>
    <a:srgbClr val="FF2F39"/>
    <a:srgbClr val="FF565E"/>
    <a:srgbClr val="FFFCFD"/>
    <a:srgbClr val="CF060B"/>
    <a:srgbClr val="D4262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2BD5-FD68-475E-8F68-BCCA092411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6AC2-3861-4EC9-BC19-89AA5BB4F7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www.tukuppt.com </a:t>
            </a:r>
            <a:r>
              <a:rPr lang="zh-CN" altLang="en-US" dirty="0">
                <a:solidFill>
                  <a:schemeClr val="bg1"/>
                </a:solidFill>
              </a:rPr>
              <a:t>熊猫办公 高效办公在熊猫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942" y="-1478732"/>
            <a:ext cx="6662818" cy="9811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1" y="1135082"/>
            <a:ext cx="4394210" cy="43597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64726" y="4176196"/>
            <a:ext cx="2227273" cy="2782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93" y="5370739"/>
            <a:ext cx="1913757" cy="18941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85" y="422270"/>
            <a:ext cx="3162533" cy="3139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10159150" y="-51951"/>
            <a:ext cx="1058118" cy="1907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489952" y="4025708"/>
            <a:ext cx="1058118" cy="1907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62548" y="1230141"/>
            <a:ext cx="800219" cy="4169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rgbClr val="CF060B"/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感恩教育主题班会</a:t>
            </a:r>
            <a:endParaRPr lang="zh-CN" altLang="en-US" sz="4000" dirty="0">
              <a:solidFill>
                <a:srgbClr val="CF060B"/>
              </a:solidFill>
              <a:latin typeface="字体视界-胖嘟嘟体" panose="02010601030101010101" pitchFamily="2" charset="-122"/>
              <a:ea typeface="字体视界-胖嘟嘟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15725" y="1313062"/>
            <a:ext cx="490220" cy="2124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汇报人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营</a:t>
            </a:r>
            <a:endParaRPr lang="zh-CN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字体视界-胖嘟嘟体" panose="02010601030101010101" pitchFamily="2" charset="-122"/>
              <a:ea typeface="字体视界-胖嘟嘟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爱的天平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0414" y="1145854"/>
            <a:ext cx="7863049" cy="21929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让我们把父母为你做的事和你为父母做的事列举出来，作为砝码放在天平的两端，看看你的天平是否倾斜得太厉害？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2882369" y="3330552"/>
            <a:ext cx="3644331" cy="2946875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295569" y="3738456"/>
            <a:ext cx="2746644" cy="17947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CA0000"/>
                </a:solidFill>
                <a:cs typeface="+mn-ea"/>
                <a:sym typeface="+mn-lt"/>
              </a:rPr>
              <a:t>如果是，请</a:t>
            </a:r>
            <a:endParaRPr lang="en-US" altLang="zh-CN" sz="4000" dirty="0">
              <a:solidFill>
                <a:srgbClr val="CA000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4000" dirty="0">
                <a:solidFill>
                  <a:srgbClr val="CA0000"/>
                </a:solidFill>
                <a:cs typeface="+mn-ea"/>
                <a:sym typeface="+mn-lt"/>
              </a:rPr>
              <a:t>你加重砝码</a:t>
            </a:r>
            <a:endParaRPr lang="zh-CN" altLang="zh-CN" sz="40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4389"/>
          <a:stretch>
            <a:fillRect/>
          </a:stretch>
        </p:blipFill>
        <p:spPr>
          <a:xfrm>
            <a:off x="7512047" y="3402214"/>
            <a:ext cx="3409961" cy="3265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559788"/>
            <a:ext cx="1569660" cy="160877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讨论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15001" r="15555" b="17142"/>
          <a:stretch>
            <a:fillRect/>
          </a:stretch>
        </p:blipFill>
        <p:spPr>
          <a:xfrm>
            <a:off x="4146650" y="1037353"/>
            <a:ext cx="4620986" cy="4653643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2754414" y="1547496"/>
            <a:ext cx="1308050" cy="4392076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40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我在家里最经常对父母说的话是什么？</a:t>
            </a:r>
            <a:endParaRPr lang="zh-CN" altLang="en-US" sz="40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9353064" y="1637924"/>
            <a:ext cx="1308050" cy="3574107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40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父母经常对我说的话是什么？</a:t>
            </a:r>
            <a:endParaRPr lang="zh-CN" altLang="en-US" sz="40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5001" r="12936" b="5238"/>
          <a:stretch>
            <a:fillRect/>
          </a:stretch>
        </p:blipFill>
        <p:spPr>
          <a:xfrm>
            <a:off x="2335800" y="1564553"/>
            <a:ext cx="3806463" cy="4555671"/>
          </a:xfrm>
          <a:prstGeom prst="rect">
            <a:avLst/>
          </a:prstGeom>
        </p:spPr>
      </p:pic>
      <p:sp>
        <p:nvSpPr>
          <p:cNvPr id="7" name="PA_标题 1"/>
          <p:cNvSpPr txBox="1"/>
          <p:nvPr>
            <p:custDataLst>
              <p:tags r:id="rId4"/>
            </p:custDataLst>
          </p:nvPr>
        </p:nvSpPr>
        <p:spPr>
          <a:xfrm>
            <a:off x="6382072" y="1472587"/>
            <a:ext cx="4801314" cy="3912823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父母为我们付出了那么多，我们又对父母怎么样呢？又为父母做过些什么呢？</a:t>
            </a:r>
            <a:endParaRPr lang="zh-CN" altLang="en-US" sz="40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49463" y="1125892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你父母的生日分别是？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49463" y="1644743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你父母的年龄分别是？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9463" y="2170528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你父母的体重分别是？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5790" y="266365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你父母的身高分别是？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2117" y="3123013"/>
            <a:ext cx="4237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你父母分别穿什么码的鞋？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5791" y="358236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你父母最喜欢的颜色是？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2119" y="4107037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你父母最爱吃的菜是？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82120" y="4566392"/>
            <a:ext cx="3766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你父母什么时候有了白发、有了皱纹？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2119" y="5429312"/>
            <a:ext cx="3829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你父母什么时候最开心？什么时候最难过？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4646" y="1169336"/>
            <a:ext cx="448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你父母最大的愿望是什么？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44646" y="1843072"/>
            <a:ext cx="382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你知道父亲节和母亲节是哪一天吗？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44646" y="2738381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你给父母做过早餐吗？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44646" y="3230393"/>
            <a:ext cx="448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你经常帮父母盛饭、捶背吗？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44646" y="3756370"/>
            <a:ext cx="4237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你给父母送过礼物吗？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44646" y="4345864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你对父母说过谢谢吗？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44646" y="4920458"/>
            <a:ext cx="348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你和同学比吃比穿吗？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4645" y="5510831"/>
            <a:ext cx="3820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你斥骂、埋怨、讥讽过你的父母吗？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096000" y="1169336"/>
            <a:ext cx="0" cy="5090973"/>
          </a:xfrm>
          <a:prstGeom prst="line">
            <a:avLst/>
          </a:prstGeom>
          <a:ln w="38100">
            <a:solidFill>
              <a:srgbClr val="C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9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9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99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49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49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9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99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99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49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799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749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49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799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749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699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6429" r="5794" b="4523"/>
          <a:stretch>
            <a:fillRect/>
          </a:stretch>
        </p:blipFill>
        <p:spPr>
          <a:xfrm>
            <a:off x="1088903" y="1417596"/>
            <a:ext cx="4539168" cy="47026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82604" y="1494331"/>
            <a:ext cx="6220493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</a:t>
            </a:r>
            <a:r>
              <a:rPr lang="zh-CN" altLang="zh-CN" sz="20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在我们的成长中，爸爸妈妈付出的心血，我们有想过多少？感受过多少？回报过多少呢？有些同学把父母的爱看成是理所当然的。</a:t>
            </a:r>
            <a:endParaRPr lang="zh-CN" altLang="zh-CN" sz="2000" dirty="0">
              <a:ln w="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7785" y="3429000"/>
            <a:ext cx="5355312" cy="21929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更有甚者，面对父母是居高临下，盛气凌人；是埋怨，责难，是一次次让父母失望、伤心！</a:t>
            </a:r>
            <a:endParaRPr lang="zh-CN" altLang="zh-CN" sz="2800" dirty="0">
              <a:ln w="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2343149" y="865415"/>
            <a:ext cx="6569845" cy="5519057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A0000"/>
              </a:solidFill>
            </a:endParaRPr>
          </a:p>
        </p:txBody>
      </p:sp>
      <p:sp>
        <p:nvSpPr>
          <p:cNvPr id="7" name="PA_标题 1"/>
          <p:cNvSpPr txBox="1"/>
          <p:nvPr>
            <p:custDataLst>
              <p:tags r:id="rId3"/>
            </p:custDataLst>
          </p:nvPr>
        </p:nvSpPr>
        <p:spPr>
          <a:xfrm>
            <a:off x="2690099" y="2332281"/>
            <a:ext cx="5875944" cy="258532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54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你今后打算用实际行动为父母做些什么呢？</a:t>
            </a:r>
            <a:endParaRPr lang="zh-CN" altLang="en-US" sz="54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6904" r="17222" b="6904"/>
          <a:stretch>
            <a:fillRect/>
          </a:stretch>
        </p:blipFill>
        <p:spPr>
          <a:xfrm>
            <a:off x="7709878" y="2180678"/>
            <a:ext cx="3805281" cy="4621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感恩教师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请看对联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5" t="14762" r="12222" b="15238"/>
          <a:stretch>
            <a:fillRect/>
          </a:stretch>
        </p:blipFill>
        <p:spPr>
          <a:xfrm>
            <a:off x="4635643" y="1439499"/>
            <a:ext cx="4147457" cy="40242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89748" y="1285356"/>
            <a:ext cx="2154051" cy="465735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一支粉笔两袖清风，三尺讲台四季晴雨，加上五脏六腑七嘴八舌九思十想，教必有方滴滴汗水诚滋桃李满天下；</a:t>
            </a:r>
            <a:endParaRPr lang="zh-CN" altLang="zh-CN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83100" y="1285357"/>
            <a:ext cx="2154051" cy="465735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zh-CN" sz="2135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十卷诗赋九章勾股，八索文思七纬地理，连同六艺五书四经三字两雅一心，诲人不倦点点心血勤育英才泽神州。</a:t>
            </a:r>
            <a:endParaRPr lang="zh-CN" altLang="zh-CN" sz="21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尊敬老师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0235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45777" y="1801568"/>
            <a:ext cx="1569660" cy="31252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八个理由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0265" y="1801568"/>
            <a:ext cx="7197008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老师是伟人培育者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老师是知识渊博者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老师是人生引路者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老师是心灵塑造者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老师是品德示范者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老师是无悔奉献者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老师是爱的传播者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老师是甘为平凡者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27838" y="1649282"/>
            <a:ext cx="1200329" cy="342978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怎么感谢老师</a:t>
            </a:r>
            <a:endParaRPr lang="zh-CN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44" y="2409111"/>
            <a:ext cx="3857961" cy="40590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03778" y="1726290"/>
            <a:ext cx="830997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1.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用优异的成绩回报老师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；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424" y="1726290"/>
            <a:ext cx="1477328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2.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用实际行动来回报老师，帮老师做力所能及的事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；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2987" y="1726291"/>
            <a:ext cx="830997" cy="43206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srgbClr val="CA0000"/>
                </a:solidFill>
                <a:cs typeface="+mn-ea"/>
                <a:sym typeface="+mn-lt"/>
              </a:rPr>
              <a:t>3.</a:t>
            </a:r>
            <a:r>
              <a:rPr lang="zh-CN" altLang="zh-CN" sz="2800" dirty="0">
                <a:solidFill>
                  <a:srgbClr val="CA0000"/>
                </a:solidFill>
                <a:cs typeface="+mn-ea"/>
                <a:sym typeface="+mn-lt"/>
              </a:rPr>
              <a:t>管好自己不让老师担心</a:t>
            </a:r>
            <a:r>
              <a:rPr lang="zh-CN" altLang="en-US" sz="2800" dirty="0">
                <a:solidFill>
                  <a:srgbClr val="CA0000"/>
                </a:solidFill>
                <a:cs typeface="+mn-ea"/>
                <a:sym typeface="+mn-lt"/>
              </a:rPr>
              <a:t>。</a:t>
            </a:r>
            <a:endParaRPr lang="zh-CN" altLang="zh-CN" sz="2800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413" y="-1766047"/>
            <a:ext cx="7053041" cy="1038607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423352" y="1333470"/>
            <a:ext cx="6063943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感恩是一种生活态度，是一种美德。感恩应该是社会上每个人应该有的基本道德准则，是做人的起码修养，也是人之常情。目前社会上一些腐朽落后的思潮和不良信息的传播，正逐步腐蚀着人们的心灵，一味的索取不知回报使得一些年轻人变得自私冷漠，道德水准滑坡。对广大青少年来说，感恩意识绝不是简单回报父母的养育之恩，它更是一种责任意识、自立意识、自尊意识和健全人格的体现。</a:t>
            </a:r>
            <a:endParaRPr lang="zh-CN" altLang="zh-CN" sz="20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544022" y="1788809"/>
            <a:ext cx="759119" cy="291414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735" b="1" dirty="0">
                <a:solidFill>
                  <a:srgbClr val="CA0000"/>
                </a:solidFill>
                <a:cs typeface="+mn-ea"/>
                <a:sym typeface="+mn-lt"/>
              </a:rPr>
              <a:t>前 言 </a:t>
            </a:r>
            <a:r>
              <a:rPr lang="en-US" altLang="zh-CN" sz="3735" b="1" dirty="0">
                <a:solidFill>
                  <a:srgbClr val="CA0000"/>
                </a:solidFill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srgbClr val="CA0000"/>
                </a:solidFill>
                <a:cs typeface="+mn-ea"/>
                <a:sym typeface="+mn-lt"/>
              </a:rPr>
              <a:t>Preface</a:t>
            </a:r>
            <a:endParaRPr lang="zh-CN" altLang="zh-CN" sz="2400" b="1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649025" y="3229265"/>
            <a:ext cx="3240803" cy="349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8794" y="1801567"/>
            <a:ext cx="1569660" cy="312521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教师礼赞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3632" y="2464662"/>
            <a:ext cx="8489720" cy="11815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多少年季节轮回，多少个春夏秋冬，你是红烛燃烧着亮丽的生命，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奉献几多血和汗，不求青史留英名，你用真情传播着智慧的火种。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就像那春蚕献出一生的忠诚，就像那冬梅吟唱着早春的歌声。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3381" y="4528398"/>
            <a:ext cx="8159068" cy="118154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多少个不眠之夜，多少次灯光长明，你在漫漫的长夜里有伏案的身影，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青丝之间添华发，三尺讲台荡笑声，你用友爱缩短着心与心的路程。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你是那阳光融化冷漠的冰雪，你是那向导引人走出科学的迷宫。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8343" y="888762"/>
            <a:ext cx="8489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CA0000"/>
                </a:solidFill>
                <a:cs typeface="+mn-ea"/>
                <a:sym typeface="+mn-lt"/>
              </a:rPr>
              <a:t>啊，辛勤的园丁！</a:t>
            </a:r>
            <a:endParaRPr lang="zh-CN" altLang="zh-CN" sz="3200" dirty="0">
              <a:solidFill>
                <a:srgbClr val="CA0000"/>
              </a:solidFill>
              <a:cs typeface="+mn-ea"/>
              <a:sym typeface="+mn-lt"/>
            </a:endParaRPr>
          </a:p>
          <a:p>
            <a:r>
              <a:rPr lang="zh-CN" altLang="zh-CN" sz="3200" dirty="0">
                <a:solidFill>
                  <a:srgbClr val="CA0000"/>
                </a:solidFill>
                <a:cs typeface="+mn-ea"/>
                <a:sym typeface="+mn-lt"/>
              </a:rPr>
              <a:t>桃李芬芳是你的欢乐，默默奉献无私的心灵！</a:t>
            </a:r>
            <a:endParaRPr lang="zh-CN" altLang="zh-CN" sz="32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0952" r="15513" b="13479"/>
          <a:stretch>
            <a:fillRect/>
          </a:stretch>
        </p:blipFill>
        <p:spPr>
          <a:xfrm>
            <a:off x="2595624" y="2496717"/>
            <a:ext cx="1232972" cy="12793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0952" r="15513" b="13479"/>
          <a:stretch>
            <a:fillRect/>
          </a:stretch>
        </p:blipFill>
        <p:spPr>
          <a:xfrm>
            <a:off x="2595624" y="4480523"/>
            <a:ext cx="1232972" cy="127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感恩同学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58794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听故事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84114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375465" y="2180677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谈感受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心形 7"/>
          <p:cNvSpPr/>
          <p:nvPr/>
        </p:nvSpPr>
        <p:spPr>
          <a:xfrm>
            <a:off x="4699303" y="2180677"/>
            <a:ext cx="2694214" cy="2366995"/>
          </a:xfrm>
          <a:prstGeom prst="hear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615717" y="1457092"/>
            <a:ext cx="2154436" cy="462503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阿拉伯有两个朋友在沙漠中旅行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在旅途中的某点他们吵架了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一个还给了另外一个一记耳光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被打的觉得受辱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一言不语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在沙子上写下：“今天我的好朋友打了我一巴掌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.”   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他们继续往前走一直走到了湖边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他们才决定停下。被打巴掌的那位过河时差点淹死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幸好被朋友救起来了，被救起后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他拿了一把小刀在石头上刻下：“今天我的好朋友救了我一命。”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00766" y="1845075"/>
            <a:ext cx="2154436" cy="324097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 一旁好奇的朋友问道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为什么我打了你以后你要写在沙子上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而现在要刻在石头上呢？”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另一个笑笑回答说：“当我被朋友伤害时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我会写在易忘的地方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风会负责抹去它；相反的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如果我被朋友帮助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我会把它它刻在心灵深处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那里任何风都不能抹灭它。”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16185" y="2764009"/>
            <a:ext cx="365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请谈谈你的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感受！</a:t>
            </a: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~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0294" y="2067666"/>
            <a:ext cx="1708160" cy="25930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小启迪</a:t>
            </a:r>
            <a:endParaRPr lang="zh-CN" altLang="zh-CN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3809" r="11746" b="13809"/>
          <a:stretch>
            <a:fillRect/>
          </a:stretch>
        </p:blipFill>
        <p:spPr>
          <a:xfrm>
            <a:off x="7475925" y="2464662"/>
            <a:ext cx="4163624" cy="39678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94133" y="1399487"/>
            <a:ext cx="5291223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        朋友间相处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伤害往往是无心的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帮助却是有心的。忘记那些无心的伤害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铭记那些对你真心的帮助</a:t>
            </a:r>
            <a:r>
              <a:rPr lang="en-US" altLang="zh-CN" sz="3200" b="1" dirty="0">
                <a:solidFill>
                  <a:srgbClr val="CA0000"/>
                </a:solidFill>
                <a:cs typeface="+mn-ea"/>
                <a:sym typeface="+mn-lt"/>
              </a:rPr>
              <a:t>,</a:t>
            </a: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你会发现这世上你有很多真心朋友。</a:t>
            </a:r>
            <a:endParaRPr lang="zh-CN" altLang="en-US" sz="3200" b="1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6942" y="-1478732"/>
            <a:ext cx="6662818" cy="98114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61" y="1135082"/>
            <a:ext cx="4394210" cy="43597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64726" y="4176196"/>
            <a:ext cx="2227273" cy="27824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93" y="5370739"/>
            <a:ext cx="1913757" cy="18941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9985" y="422270"/>
            <a:ext cx="3162533" cy="31398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10159150" y="-51951"/>
            <a:ext cx="1058118" cy="1907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359">
            <a:off x="489952" y="4025708"/>
            <a:ext cx="1058118" cy="19072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662548" y="1230141"/>
            <a:ext cx="800219" cy="41696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>
                <a:solidFill>
                  <a:srgbClr val="CF060B"/>
                </a:solidFill>
                <a:latin typeface="字体视界-胖嘟嘟体" panose="02010601030101010101" pitchFamily="2" charset="-122"/>
                <a:ea typeface="字体视界-胖嘟嘟体" panose="02010601030101010101" pitchFamily="2" charset="-122"/>
                <a:cs typeface="+mn-ea"/>
                <a:sym typeface="+mn-lt"/>
              </a:rPr>
              <a:t>非常感谢您的观看</a:t>
            </a:r>
            <a:endParaRPr lang="zh-CN" altLang="en-US" sz="4000" dirty="0">
              <a:solidFill>
                <a:srgbClr val="CF060B"/>
              </a:solidFill>
              <a:latin typeface="字体视界-胖嘟嘟体" panose="02010601030101010101" pitchFamily="2" charset="-122"/>
              <a:ea typeface="字体视界-胖嘟嘟体" panose="02010601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9000">
        <p15:prstTrans prst="prestige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7413" y="-1766047"/>
            <a:ext cx="7053041" cy="103860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649025" y="3229265"/>
            <a:ext cx="3240803" cy="34912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65071" y="506698"/>
            <a:ext cx="4051157" cy="18620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11500" b="1" dirty="0">
                <a:ln w="0"/>
                <a:solidFill>
                  <a:srgbClr val="C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11500" b="1" dirty="0">
              <a:ln w="0"/>
              <a:solidFill>
                <a:srgbClr val="C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89941" y="2726114"/>
            <a:ext cx="1015663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感恩家长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67919" y="2740458"/>
            <a:ext cx="1015663" cy="29818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感恩同学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5941" y="2781388"/>
            <a:ext cx="1015663" cy="301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感恩老师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64705" y="2581017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13520" y="2581734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63122" y="2569950"/>
            <a:ext cx="1107154" cy="3019115"/>
          </a:xfrm>
          <a:prstGeom prst="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567" y="-1353540"/>
            <a:ext cx="6638866" cy="977617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6349" r="5344" b="2645"/>
          <a:stretch>
            <a:fillRect/>
          </a:stretch>
        </p:blipFill>
        <p:spPr>
          <a:xfrm flipH="1">
            <a:off x="3009468" y="2053608"/>
            <a:ext cx="3240803" cy="34912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69943" y="1012385"/>
            <a:ext cx="1661993" cy="510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b="1" dirty="0">
                <a:ln w="6600">
                  <a:solidFill>
                    <a:srgbClr val="CA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2F39"/>
                  </a:outerShdw>
                </a:effectLst>
                <a:cs typeface="+mn-ea"/>
                <a:sym typeface="+mn-lt"/>
              </a:rPr>
              <a:t>感恩家长</a:t>
            </a:r>
            <a:endParaRPr lang="zh-CN" altLang="en-US" sz="9600" b="1" dirty="0">
              <a:ln w="6600">
                <a:solidFill>
                  <a:srgbClr val="CA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2F39"/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48911" y="1920685"/>
            <a:ext cx="1200329" cy="287354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伟大的母爱</a:t>
            </a:r>
            <a:endParaRPr lang="zh-CN" altLang="zh-CN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7539" y="808201"/>
            <a:ext cx="6035450" cy="509851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在唐山大地震中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一对母子被埋在废墟之下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八天，整整八天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当救援人员发现他们时，七八个月大的孩子安然无恙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而母亲，却永远的离开了人间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在那阴冷、没有水、没有食物的环境中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是母亲用乳汁延续着孩子的生命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乳汁吸干了，她用力咬破手指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让孩子吸吮自己的鲜血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直到最后一滴生命流逝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直到人们发现了那用慈母之心创造的奇迹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6428" r="8858" b="3095"/>
          <a:stretch>
            <a:fillRect/>
          </a:stretch>
        </p:blipFill>
        <p:spPr>
          <a:xfrm>
            <a:off x="7154318" y="3006432"/>
            <a:ext cx="4453940" cy="3575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r="16890"/>
          <a:stretch>
            <a:fillRect/>
          </a:stretch>
        </p:blipFill>
        <p:spPr>
          <a:xfrm>
            <a:off x="3488872" y="794084"/>
            <a:ext cx="4767943" cy="52698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77786" y="604157"/>
            <a:ext cx="1611086" cy="5624672"/>
          </a:xfrm>
          <a:prstGeom prst="rect">
            <a:avLst/>
          </a:prstGeom>
          <a:noFill/>
          <a:ln w="762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692244" y="604157"/>
            <a:ext cx="1611086" cy="5624672"/>
          </a:xfrm>
          <a:prstGeom prst="rect">
            <a:avLst/>
          </a:prstGeom>
          <a:noFill/>
          <a:ln w="762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91580" y="469514"/>
            <a:ext cx="1015663" cy="586813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rgbClr val="CA0000"/>
                </a:solidFill>
                <a:cs typeface="+mn-ea"/>
                <a:sym typeface="+mn-lt"/>
              </a:rPr>
              <a:t>为了孩子，再累点也没关系</a:t>
            </a:r>
            <a:endParaRPr lang="zh-CN" altLang="zh-CN" sz="36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60723" y="536456"/>
            <a:ext cx="1015663" cy="568835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3600" dirty="0">
                <a:solidFill>
                  <a:srgbClr val="CA0000"/>
                </a:solidFill>
                <a:cs typeface="+mn-ea"/>
                <a:sym typeface="+mn-lt"/>
              </a:rPr>
              <a:t>为了孩子，再苦点也无所谓</a:t>
            </a:r>
            <a:endParaRPr lang="zh-CN" altLang="zh-CN" sz="3600" dirty="0">
              <a:solidFill>
                <a:srgbClr val="CA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议一议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心形 5"/>
          <p:cNvSpPr/>
          <p:nvPr/>
        </p:nvSpPr>
        <p:spPr>
          <a:xfrm>
            <a:off x="2423951" y="971549"/>
            <a:ext cx="5549830" cy="4914900"/>
          </a:xfrm>
          <a:prstGeom prst="hear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780741" y="1896270"/>
            <a:ext cx="4801315" cy="20867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 algn="ctr"/>
            <a:r>
              <a:rPr lang="zh-CN" altLang="en-US" sz="72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我伟大的</a:t>
            </a:r>
            <a:endParaRPr lang="en-US" altLang="zh-CN" sz="72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7200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父（母）亲</a:t>
            </a:r>
            <a:endParaRPr lang="zh-CN" altLang="en-US" sz="7200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2472" y="2462106"/>
            <a:ext cx="4659928" cy="3753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7443" y="1658628"/>
            <a:ext cx="1232971" cy="3411095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0867" y="2180678"/>
            <a:ext cx="1569660" cy="23669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算一算</a:t>
            </a:r>
            <a:endParaRPr lang="zh-CN" altLang="zh-CN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847175" y="1045029"/>
            <a:ext cx="4884681" cy="5065486"/>
          </a:xfrm>
          <a:prstGeom prst="roundRect">
            <a:avLst/>
          </a:prstGeom>
          <a:noFill/>
          <a:ln w="3810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标题 1"/>
          <p:cNvSpPr txBox="1"/>
          <p:nvPr>
            <p:custDataLst>
              <p:tags r:id="rId3"/>
            </p:custDataLst>
          </p:nvPr>
        </p:nvSpPr>
        <p:spPr>
          <a:xfrm>
            <a:off x="5903475" y="1420197"/>
            <a:ext cx="5262979" cy="4083509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落落の汤圆体" pitchFamily="2" charset="-128"/>
                <a:ea typeface="落落の汤圆体" pitchFamily="2" charset="-128"/>
                <a:cs typeface="落落の汤圆体" pitchFamily="2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ln w="0"/>
                <a:solidFill>
                  <a:srgbClr val="CA0000"/>
                </a:solidFill>
                <a:latin typeface="+mn-lt"/>
                <a:ea typeface="+mn-ea"/>
                <a:cs typeface="+mn-ea"/>
                <a:sym typeface="+mn-lt"/>
              </a:rPr>
              <a:t>成长过程中，父母对我们倾注了许许多多，接下来就让我们来算算我们的成长账。</a:t>
            </a:r>
            <a:endParaRPr lang="zh-CN" altLang="en-US" dirty="0">
              <a:ln w="0"/>
              <a:solidFill>
                <a:srgbClr val="CA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7" y="1756375"/>
            <a:ext cx="5198787" cy="5198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/>
          <a:stretch>
            <a:fillRect/>
          </a:stretch>
        </p:blipFill>
        <p:spPr>
          <a:xfrm rot="5400000">
            <a:off x="2657875" y="-2680144"/>
            <a:ext cx="6853979" cy="122142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606" y="-2421154"/>
            <a:ext cx="7942789" cy="116962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0195" y="1406495"/>
            <a:ext cx="7482851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每日三餐需要的钱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元？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一个月一般有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*12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*19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每月零花钱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*12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*19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看病等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外出游玩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合计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=</a:t>
            </a:r>
            <a:r>
              <a:rPr lang="zh-CN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？元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4790693" y="3714642"/>
            <a:ext cx="5029745" cy="2253343"/>
          </a:xfrm>
          <a:prstGeom prst="round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46964" y="3933372"/>
            <a:ext cx="47876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r>
              <a:rPr lang="zh-CN" altLang="zh-CN" sz="2800" dirty="0">
                <a:solidFill>
                  <a:schemeClr val="bg1"/>
                </a:solidFill>
                <a:cs typeface="+mn-ea"/>
                <a:sym typeface="+mn-lt"/>
              </a:rPr>
              <a:t>物质方面的金钱也许有一天会还清的，但是父母为我们倾注的心血，我们即使用尽一生又怎么回报得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完</a:t>
            </a:r>
            <a:r>
              <a:rPr lang="zh-CN" altLang="zh-CN" sz="2800" dirty="0">
                <a:solidFill>
                  <a:schemeClr val="bg1"/>
                </a:solidFill>
                <a:cs typeface="+mn-ea"/>
                <a:sym typeface="+mn-lt"/>
              </a:rPr>
              <a:t>呢？</a:t>
            </a:r>
            <a:endParaRPr lang="zh-CN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 b="16167"/>
          <a:stretch>
            <a:fillRect/>
          </a:stretch>
        </p:blipFill>
        <p:spPr>
          <a:xfrm>
            <a:off x="7392958" y="639299"/>
            <a:ext cx="3572310" cy="2417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ags/tag1.xml><?xml version="1.0" encoding="utf-8"?>
<p:tagLst xmlns:p="http://schemas.openxmlformats.org/presentationml/2006/main">
  <p:tag name="PA" val="v4.2.0"/>
</p:tagLst>
</file>

<file path=ppt/tags/tag2.xml><?xml version="1.0" encoding="utf-8"?>
<p:tagLst xmlns:p="http://schemas.openxmlformats.org/presentationml/2006/main">
  <p:tag name="PA" val="v4.2.0"/>
</p:tagLst>
</file>

<file path=ppt/tags/tag3.xml><?xml version="1.0" encoding="utf-8"?>
<p:tagLst xmlns:p="http://schemas.openxmlformats.org/presentationml/2006/main">
  <p:tag name="PA" val="v4.2.0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mosqx3e">
      <a:majorFont>
        <a:latin typeface="字体视界-云梦深几许"/>
        <a:ea typeface="字体视界-云梦深几许"/>
        <a:cs typeface=""/>
      </a:majorFont>
      <a:minorFont>
        <a:latin typeface="字体视界-云梦深几许"/>
        <a:ea typeface="字体视界-云梦深几许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WPS 演示</Application>
  <PresentationFormat>宽屏</PresentationFormat>
  <Paragraphs>177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字体视界-胖嘟嘟体</vt:lpstr>
      <vt:lpstr>落落の汤圆体</vt:lpstr>
      <vt:lpstr>Yu Gothic</vt:lpstr>
      <vt:lpstr>微软雅黑</vt:lpstr>
      <vt:lpstr>Arial Unicode MS</vt:lpstr>
      <vt:lpstr>字体视界-云梦深几许</vt:lpstr>
      <vt:lpstr>Segoe Print</vt:lpstr>
      <vt:lpstr>Calibri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31</cp:revision>
  <dcterms:created xsi:type="dcterms:W3CDTF">2018-04-18T06:17:00Z</dcterms:created>
  <dcterms:modified xsi:type="dcterms:W3CDTF">2024-09-07T18:16:11Z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37FEC08B7F2D43CD942D17DA925A3290_13</vt:lpwstr>
  </property>
  <property fmtid="{D5CDD505-2E9C-101B-9397-08002B2CF9AE}" pid="3" name="KSOProductBuildVer">
    <vt:lpwstr>2052-12.1.0.17857</vt:lpwstr>
  </property>
</Properties>
</file>