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3.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089048" r:id="rId3"/>
    <p:sldId id="11089049" r:id="rId4"/>
    <p:sldId id="11089053" r:id="rId5"/>
    <p:sldId id="261" r:id="rId7"/>
    <p:sldId id="259" r:id="rId8"/>
    <p:sldId id="260" r:id="rId9"/>
    <p:sldId id="262" r:id="rId10"/>
    <p:sldId id="263" r:id="rId11"/>
    <p:sldId id="264" r:id="rId12"/>
    <p:sldId id="265" r:id="rId13"/>
    <p:sldId id="11089052" r:id="rId14"/>
    <p:sldId id="266" r:id="rId15"/>
    <p:sldId id="267" r:id="rId16"/>
    <p:sldId id="268" r:id="rId17"/>
    <p:sldId id="269" r:id="rId18"/>
    <p:sldId id="11089054" r:id="rId19"/>
    <p:sldId id="270" r:id="rId20"/>
    <p:sldId id="271" r:id="rId21"/>
    <p:sldId id="272" r:id="rId22"/>
    <p:sldId id="273" r:id="rId23"/>
    <p:sldId id="11089055" r:id="rId24"/>
    <p:sldId id="274" r:id="rId25"/>
    <p:sldId id="275" r:id="rId26"/>
    <p:sldId id="11089050" r:id="rId27"/>
    <p:sldId id="11089076"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userDrawn="1">
          <p15:clr>
            <a:srgbClr val="A4A3A4"/>
          </p15:clr>
        </p15:guide>
        <p15:guide id="2" pos="38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D7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852" y="114"/>
      </p:cViewPr>
      <p:guideLst>
        <p:guide orient="horz" pos="2158"/>
        <p:guide pos="3805"/>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35C15-6D55-40A7-B630-5A8C0BD5498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DF4EF-4CB7-4B91-982F-2D1D479A777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4FDD3524-58C9-4AC2-B2CA-A51A96796F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4FDD3524-58C9-4AC2-B2CA-A51A96796F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4FDD3524-58C9-4AC2-B2CA-A51A96796F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4FDD3524-58C9-4AC2-B2CA-A51A96796F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6E36F21-723D-4ACE-BF20-FB1D7D78B9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4FD69D-2068-4D67-AEB1-52A20427AF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6E36F21-723D-4ACE-BF20-FB1D7D78B9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4FD69D-2068-4D67-AEB1-52A20427AF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bg>
      <p:bgPr>
        <a:solidFill>
          <a:schemeClr val="accent1"/>
        </a:solidFill>
        <a:effectLst/>
      </p:bgPr>
    </p:bg>
    <p:spTree>
      <p:nvGrpSpPr>
        <p:cNvPr id="1" name=""/>
        <p:cNvGrpSpPr/>
        <p:nvPr/>
      </p:nvGrpSpPr>
      <p:grpSpPr>
        <a:xfrm>
          <a:off x="0" y="0"/>
          <a:ext cx="0" cy="0"/>
          <a:chOff x="0" y="0"/>
          <a:chExt cx="0" cy="0"/>
        </a:xfrm>
      </p:grpSpPr>
      <p:sp>
        <p:nvSpPr>
          <p:cNvPr id="7" name="矩形 6"/>
          <p:cNvSpPr/>
          <p:nvPr userDrawn="1"/>
        </p:nvSpPr>
        <p:spPr>
          <a:xfrm>
            <a:off x="304800" y="317500"/>
            <a:ext cx="11582400" cy="622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形 7" descr="C:\Users\Admin\Desktop\医药\5c935fe75a8247515.png5c935fe75a8247515"/>
          <p:cNvPicPr>
            <a:picLocks noChangeAspect="1"/>
          </p:cNvPicPr>
          <p:nvPr userDrawn="1"/>
        </p:nvPicPr>
        <p:blipFill>
          <a:blip r:embed="rId2"/>
          <a:srcRect/>
          <a:stretch>
            <a:fillRect/>
          </a:stretch>
        </p:blipFill>
        <p:spPr>
          <a:xfrm>
            <a:off x="7123430" y="444500"/>
            <a:ext cx="915035" cy="654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内容与标题">
    <p:bg>
      <p:bgPr>
        <a:solidFill>
          <a:schemeClr val="accent1"/>
        </a:solidFill>
        <a:effectLst/>
      </p:bgPr>
    </p:bg>
    <p:spTree>
      <p:nvGrpSpPr>
        <p:cNvPr id="1" name=""/>
        <p:cNvGrpSpPr/>
        <p:nvPr/>
      </p:nvGrpSpPr>
      <p:grpSpPr>
        <a:xfrm>
          <a:off x="0" y="0"/>
          <a:ext cx="0" cy="0"/>
          <a:chOff x="0" y="0"/>
          <a:chExt cx="0" cy="0"/>
        </a:xfrm>
      </p:grpSpPr>
      <p:sp>
        <p:nvSpPr>
          <p:cNvPr id="2" name="矩形 1"/>
          <p:cNvSpPr/>
          <p:nvPr userDrawn="1"/>
        </p:nvSpPr>
        <p:spPr>
          <a:xfrm>
            <a:off x="292100" y="317500"/>
            <a:ext cx="11582400" cy="622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descr="C:\Users\Admin\Desktop\医药\5c935fe75a8247515.png5c935fe75a8247515"/>
          <p:cNvPicPr>
            <a:picLocks noChangeAspect="1"/>
          </p:cNvPicPr>
          <p:nvPr userDrawn="1"/>
        </p:nvPicPr>
        <p:blipFill>
          <a:blip r:embed="rId2"/>
          <a:srcRect/>
          <a:stretch>
            <a:fillRect/>
          </a:stretch>
        </p:blipFill>
        <p:spPr>
          <a:xfrm>
            <a:off x="7760335" y="396240"/>
            <a:ext cx="866775" cy="618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6E36F21-723D-4ACE-BF20-FB1D7D78B9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4FD69D-2068-4D67-AEB1-52A20427AF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6E36F21-723D-4ACE-BF20-FB1D7D78B91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4FD69D-2068-4D67-AEB1-52A20427AF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6E36F21-723D-4ACE-BF20-FB1D7D78B91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4FD69D-2068-4D67-AEB1-52A20427AF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6E36F21-723D-4ACE-BF20-FB1D7D78B91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4FD69D-2068-4D67-AEB1-52A20427AF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6E36F21-723D-4ACE-BF20-FB1D7D78B91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4FD69D-2068-4D67-AEB1-52A20427AF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E36F21-723D-4ACE-BF20-FB1D7D78B91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4FD69D-2068-4D67-AEB1-52A20427AF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6E36F21-723D-4ACE-BF20-FB1D7D78B91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4FD69D-2068-4D67-AEB1-52A20427AF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6E36F21-723D-4ACE-BF20-FB1D7D78B91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4FD69D-2068-4D67-AEB1-52A20427AF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36F21-723D-4ACE-BF20-FB1D7D78B91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FD69D-2068-4D67-AEB1-52A20427AFA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3.sv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3.pn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0.png"/><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2.png"/><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4.png"/><Relationship Id="rId1" Type="http://schemas.openxmlformats.org/officeDocument/2006/relationships/image" Target="../media/image33.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image" Target="../media/image7.sv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37.png"/><Relationship Id="rId1"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8.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5D7F0"/>
        </a:solidFill>
        <a:effectLst/>
      </p:bgPr>
    </p:bg>
    <p:spTree>
      <p:nvGrpSpPr>
        <p:cNvPr id="1" name=""/>
        <p:cNvGrpSpPr/>
        <p:nvPr/>
      </p:nvGrpSpPr>
      <p:grpSpPr>
        <a:xfrm>
          <a:off x="0" y="0"/>
          <a:ext cx="0" cy="0"/>
          <a:chOff x="0" y="0"/>
          <a:chExt cx="0" cy="0"/>
        </a:xfrm>
      </p:grpSpPr>
      <p:sp>
        <p:nvSpPr>
          <p:cNvPr id="4" name="矩形 3"/>
          <p:cNvSpPr/>
          <p:nvPr/>
        </p:nvSpPr>
        <p:spPr>
          <a:xfrm>
            <a:off x="292100" y="317500"/>
            <a:ext cx="11582400" cy="622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9" name="流程图: 延期 18"/>
          <p:cNvSpPr/>
          <p:nvPr/>
        </p:nvSpPr>
        <p:spPr>
          <a:xfrm>
            <a:off x="1168400" y="551542"/>
            <a:ext cx="6432873" cy="5486401"/>
          </a:xfrm>
          <a:prstGeom prst="flowChartDelay">
            <a:avLst/>
          </a:prstGeom>
          <a:solidFill>
            <a:srgbClr val="65D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dirty="0">
              <a:solidFill>
                <a:schemeClr val="bg2">
                  <a:lumMod val="25000"/>
                </a:schemeClr>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0" name="文本框 19"/>
          <p:cNvSpPr txBox="1"/>
          <p:nvPr/>
        </p:nvSpPr>
        <p:spPr>
          <a:xfrm>
            <a:off x="1906354" y="2561490"/>
            <a:ext cx="3579699" cy="1102033"/>
          </a:xfrm>
          <a:prstGeom prst="rect">
            <a:avLst/>
          </a:prstGeom>
          <a:noFill/>
          <a:effectLst>
            <a:outerShdw blurRad="25400" dist="25400" dir="5400000" algn="t" rotWithShape="0">
              <a:prstClr val="black">
                <a:alpha val="20000"/>
              </a:prstClr>
            </a:outerShdw>
          </a:effectLst>
        </p:spPr>
        <p:txBody>
          <a:bodyPr wrap="square" rtlCol="0">
            <a:spAutoFit/>
            <a:scene3d>
              <a:camera prst="orthographicFront"/>
              <a:lightRig rig="threePt" dir="t"/>
            </a:scene3d>
            <a:sp3d contourW="12700"/>
          </a:bodyPr>
          <a:lstStyle/>
          <a:p>
            <a:pPr defTabSz="1201420">
              <a:lnSpc>
                <a:spcPct val="120000"/>
              </a:lnSpc>
              <a:spcBef>
                <a:spcPts val="20"/>
              </a:spcBef>
              <a:defRPr/>
            </a:pPr>
            <a:r>
              <a:rPr lang="zh-CN" altLang="en-US" sz="6000" spc="6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      垃圾</a:t>
            </a:r>
            <a:endParaRPr lang="en-US" altLang="zh-CN" sz="6000" spc="6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1" name="文本框 20"/>
          <p:cNvSpPr txBox="1"/>
          <p:nvPr/>
        </p:nvSpPr>
        <p:spPr>
          <a:xfrm>
            <a:off x="1747313" y="4765667"/>
            <a:ext cx="4018012" cy="515910"/>
          </a:xfrm>
          <a:prstGeom prst="rect">
            <a:avLst/>
          </a:prstGeom>
          <a:noFill/>
        </p:spPr>
        <p:txBody>
          <a:bodyPr wrap="square" rtlCol="0">
            <a:spAutoFit/>
            <a:scene3d>
              <a:camera prst="orthographicFront"/>
              <a:lightRig rig="threePt" dir="t"/>
            </a:scene3d>
            <a:sp3d contourW="12700"/>
          </a:bodyPr>
          <a:lstStyle/>
          <a:p>
            <a:pPr defTabSz="901065">
              <a:lnSpc>
                <a:spcPct val="120000"/>
              </a:lnSpc>
              <a:spcBef>
                <a:spcPts val="20"/>
              </a:spcBef>
              <a:defRPr/>
            </a:pPr>
            <a:r>
              <a:rPr lang="en-US" altLang="zh-CN" sz="12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The user can demonstrate on a projector or computer or print the it into a film to be used in a wider field</a:t>
            </a:r>
            <a:endParaRPr lang="en-US" altLang="zh-CN" sz="12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3" name="文本框 22"/>
          <p:cNvSpPr txBox="1"/>
          <p:nvPr/>
        </p:nvSpPr>
        <p:spPr>
          <a:xfrm>
            <a:off x="1576091" y="1336097"/>
            <a:ext cx="2265668" cy="1001043"/>
          </a:xfrm>
          <a:prstGeom prst="rect">
            <a:avLst/>
          </a:prstGeom>
          <a:noFill/>
          <a:effectLst>
            <a:outerShdw blurRad="50800" dist="38100" dir="5400000" algn="t" rotWithShape="0">
              <a:prstClr val="black">
                <a:alpha val="40000"/>
              </a:prstClr>
            </a:outerShdw>
          </a:effectLst>
        </p:spPr>
        <p:txBody>
          <a:bodyPr wrap="square" rtlCol="0">
            <a:spAutoFit/>
            <a:scene3d>
              <a:camera prst="orthographicFront"/>
              <a:lightRig rig="threePt" dir="t"/>
            </a:scene3d>
            <a:sp3d contourW="12700"/>
          </a:bodyPr>
          <a:lstStyle/>
          <a:p>
            <a:pPr defTabSz="1201420">
              <a:lnSpc>
                <a:spcPct val="120000"/>
              </a:lnSpc>
              <a:spcBef>
                <a:spcPts val="20"/>
              </a:spcBef>
              <a:defRPr/>
            </a:pPr>
            <a:r>
              <a:rPr lang="en-US" altLang="zh-CN" sz="5400" spc="600" dirty="0" smtClean="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202X</a:t>
            </a:r>
            <a:endParaRPr lang="en-US" altLang="zh-CN" sz="5400" spc="6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7" name="流程图: 延期 26"/>
          <p:cNvSpPr/>
          <p:nvPr/>
        </p:nvSpPr>
        <p:spPr>
          <a:xfrm>
            <a:off x="-1108249" y="-1009651"/>
            <a:ext cx="9765909" cy="8494147"/>
          </a:xfrm>
          <a:prstGeom prst="flowChartDelay">
            <a:avLst/>
          </a:prstGeom>
          <a:noFill/>
          <a:ln w="76200">
            <a:solidFill>
              <a:srgbClr val="8C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dirty="0">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grpSp>
        <p:nvGrpSpPr>
          <p:cNvPr id="30" name="组合 29"/>
          <p:cNvGrpSpPr/>
          <p:nvPr/>
        </p:nvGrpSpPr>
        <p:grpSpPr>
          <a:xfrm>
            <a:off x="7644627" y="1299881"/>
            <a:ext cx="1390650" cy="1390650"/>
            <a:chOff x="8727685" y="551542"/>
            <a:chExt cx="1390650" cy="1390650"/>
          </a:xfrm>
        </p:grpSpPr>
        <p:sp>
          <p:nvSpPr>
            <p:cNvPr id="28" name="椭圆 27"/>
            <p:cNvSpPr/>
            <p:nvPr/>
          </p:nvSpPr>
          <p:spPr>
            <a:xfrm>
              <a:off x="8727685" y="551542"/>
              <a:ext cx="1390650" cy="1390650"/>
            </a:xfrm>
            <a:prstGeom prst="ellipse">
              <a:avLst/>
            </a:prstGeom>
            <a:solidFill>
              <a:schemeClr val="bg1"/>
            </a:solidFill>
            <a:ln w="38100">
              <a:solidFill>
                <a:srgbClr val="65D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9" name="文本框 28"/>
            <p:cNvSpPr txBox="1"/>
            <p:nvPr/>
          </p:nvSpPr>
          <p:spPr>
            <a:xfrm>
              <a:off x="8976860" y="710452"/>
              <a:ext cx="1000275" cy="992964"/>
            </a:xfrm>
            <a:prstGeom prst="rect">
              <a:avLst/>
            </a:prstGeom>
            <a:noFill/>
            <a:effectLst>
              <a:outerShdw blurRad="50800" dist="38100" dir="5400000" algn="t" rotWithShape="0">
                <a:prstClr val="black">
                  <a:alpha val="40000"/>
                </a:prstClr>
              </a:outerShdw>
            </a:effectLst>
          </p:spPr>
          <p:txBody>
            <a:bodyPr wrap="square" rtlCol="0">
              <a:spAutoFit/>
              <a:scene3d>
                <a:camera prst="orthographicFront"/>
                <a:lightRig rig="threePt" dir="t"/>
              </a:scene3d>
              <a:sp3d contourW="12700"/>
            </a:bodyPr>
            <a:lstStyle/>
            <a:p>
              <a:pPr algn="ctr" defTabSz="1201420">
                <a:lnSpc>
                  <a:spcPct val="120000"/>
                </a:lnSpc>
                <a:spcBef>
                  <a:spcPts val="20"/>
                </a:spcBef>
                <a:defRPr/>
              </a:pPr>
              <a:r>
                <a:rPr lang="zh-CN" altLang="en-US" sz="54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rPr>
                <a:t>培</a:t>
              </a:r>
              <a:endParaRPr lang="en-US" altLang="zh-CN" sz="54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grpSp>
      <p:grpSp>
        <p:nvGrpSpPr>
          <p:cNvPr id="31" name="组合 30"/>
          <p:cNvGrpSpPr/>
          <p:nvPr/>
        </p:nvGrpSpPr>
        <p:grpSpPr>
          <a:xfrm>
            <a:off x="7610233" y="4017682"/>
            <a:ext cx="1390650" cy="1390650"/>
            <a:chOff x="8727685" y="551542"/>
            <a:chExt cx="1390650" cy="1390650"/>
          </a:xfrm>
        </p:grpSpPr>
        <p:sp>
          <p:nvSpPr>
            <p:cNvPr id="32" name="椭圆 31"/>
            <p:cNvSpPr/>
            <p:nvPr/>
          </p:nvSpPr>
          <p:spPr>
            <a:xfrm>
              <a:off x="8727685" y="551542"/>
              <a:ext cx="1390650" cy="1390650"/>
            </a:xfrm>
            <a:prstGeom prst="ellipse">
              <a:avLst/>
            </a:prstGeom>
            <a:solidFill>
              <a:schemeClr val="bg1"/>
            </a:solidFill>
            <a:ln w="38100">
              <a:solidFill>
                <a:srgbClr val="65D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33" name="文本框 32"/>
            <p:cNvSpPr txBox="1"/>
            <p:nvPr/>
          </p:nvSpPr>
          <p:spPr>
            <a:xfrm>
              <a:off x="8922872" y="785202"/>
              <a:ext cx="1000275" cy="992964"/>
            </a:xfrm>
            <a:prstGeom prst="rect">
              <a:avLst/>
            </a:prstGeom>
            <a:noFill/>
            <a:effectLst>
              <a:outerShdw blurRad="50800" dist="38100" dir="5400000" algn="t" rotWithShape="0">
                <a:prstClr val="black">
                  <a:alpha val="40000"/>
                </a:prstClr>
              </a:outerShdw>
            </a:effectLst>
          </p:spPr>
          <p:txBody>
            <a:bodyPr wrap="square" rtlCol="0">
              <a:spAutoFit/>
              <a:scene3d>
                <a:camera prst="orthographicFront"/>
                <a:lightRig rig="threePt" dir="t"/>
              </a:scene3d>
              <a:sp3d contourW="12700"/>
            </a:bodyPr>
            <a:lstStyle/>
            <a:p>
              <a:pPr algn="ctr" defTabSz="1201420">
                <a:lnSpc>
                  <a:spcPct val="120000"/>
                </a:lnSpc>
                <a:spcBef>
                  <a:spcPts val="20"/>
                </a:spcBef>
                <a:defRPr/>
              </a:pPr>
              <a:r>
                <a:rPr lang="zh-CN" altLang="en-US" sz="54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rPr>
                <a:t>训</a:t>
              </a:r>
              <a:endParaRPr lang="en-US" altLang="zh-CN" sz="54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grpSp>
      <p:pic>
        <p:nvPicPr>
          <p:cNvPr id="17" name="图形 1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445917">
            <a:off x="9100114" y="4272822"/>
            <a:ext cx="2125284" cy="2576102"/>
          </a:xfrm>
          <a:prstGeom prst="rect">
            <a:avLst/>
          </a:prstGeom>
        </p:spPr>
      </p:pic>
      <p:pic>
        <p:nvPicPr>
          <p:cNvPr id="25" name="图形 2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1445" y="2460543"/>
            <a:ext cx="1114425" cy="1168349"/>
          </a:xfrm>
          <a:prstGeom prst="rect">
            <a:avLst/>
          </a:prstGeom>
        </p:spPr>
      </p:pic>
      <p:pic>
        <p:nvPicPr>
          <p:cNvPr id="2" name="图形 1"/>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802" y="746572"/>
            <a:ext cx="933649" cy="734675"/>
          </a:xfrm>
          <a:prstGeom prst="rect">
            <a:avLst/>
          </a:prstGeom>
        </p:spPr>
      </p:pic>
      <p:pic>
        <p:nvPicPr>
          <p:cNvPr id="18" name="图形 1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8146" y="1111225"/>
            <a:ext cx="1397164" cy="1418995"/>
          </a:xfrm>
          <a:prstGeom prst="rect">
            <a:avLst/>
          </a:prstGeom>
        </p:spPr>
      </p:pic>
      <p:sp>
        <p:nvSpPr>
          <p:cNvPr id="40" name="文本框 39"/>
          <p:cNvSpPr txBox="1"/>
          <p:nvPr/>
        </p:nvSpPr>
        <p:spPr>
          <a:xfrm>
            <a:off x="9450327" y="695727"/>
            <a:ext cx="2100159" cy="939424"/>
          </a:xfrm>
          <a:prstGeom prst="rect">
            <a:avLst/>
          </a:prstGeom>
          <a:noFill/>
        </p:spPr>
        <p:txBody>
          <a:bodyPr wrap="square" rtlCol="0">
            <a:spAutoFit/>
            <a:scene3d>
              <a:camera prst="orthographicFront"/>
              <a:lightRig rig="threePt" dir="t"/>
            </a:scene3d>
            <a:sp3d contourW="12700"/>
          </a:bodyPr>
          <a:lstStyle/>
          <a:p>
            <a:pPr algn="r" defTabSz="1201420">
              <a:lnSpc>
                <a:spcPct val="120000"/>
              </a:lnSpc>
              <a:spcBef>
                <a:spcPts val="20"/>
              </a:spcBef>
              <a:defRPr/>
            </a:pPr>
            <a:r>
              <a:rPr lang="en-US" altLang="zh-CN" sz="2400" spc="600" dirty="0">
                <a:solidFill>
                  <a:schemeClr val="bg2">
                    <a:lumMod val="25000"/>
                  </a:schemeClr>
                </a:solidFill>
                <a:latin typeface="义启简圆体" panose="02010601030101010101" pitchFamily="2" charset="-128"/>
                <a:ea typeface="义启简圆体" panose="02010601030101010101" pitchFamily="2" charset="-128"/>
                <a:cs typeface="+mn-ea"/>
                <a:sym typeface="义启简圆体" panose="02010601030101010101" pitchFamily="2" charset="-128"/>
              </a:rPr>
              <a:t>MEDICAL WASTE</a:t>
            </a:r>
            <a:endParaRPr lang="en-US" altLang="zh-CN" sz="2400" spc="600" dirty="0">
              <a:solidFill>
                <a:schemeClr val="bg2">
                  <a:lumMod val="25000"/>
                </a:schemeClr>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6" name="图片 5"/>
          <p:cNvPicPr>
            <a:picLocks noChangeAspect="1"/>
          </p:cNvPicPr>
          <p:nvPr/>
        </p:nvPicPr>
        <p:blipFill rotWithShape="1">
          <a:blip r:embed="rId9" cstate="print">
            <a:extLst>
              <a:ext uri="{28A0092B-C50C-407E-A947-70E740481C1C}">
                <a14:useLocalDpi xmlns:a14="http://schemas.microsoft.com/office/drawing/2010/main" val="0"/>
              </a:ext>
            </a:extLst>
          </a:blip>
          <a:srcRect r="45926"/>
          <a:stretch>
            <a:fillRect/>
          </a:stretch>
        </p:blipFill>
        <p:spPr>
          <a:xfrm>
            <a:off x="1709882" y="2459687"/>
            <a:ext cx="933649" cy="961278"/>
          </a:xfrm>
          <a:prstGeom prst="rect">
            <a:avLst/>
          </a:prstGeom>
          <a:effectLst>
            <a:outerShdw blurRad="25400" dist="25400" dir="5400000" algn="t" rotWithShape="0">
              <a:prstClr val="black">
                <a:alpha val="20000"/>
              </a:prstClr>
            </a:outerShdw>
          </a:effectLst>
        </p:spPr>
      </p:pic>
      <p:pic>
        <p:nvPicPr>
          <p:cNvPr id="22" name="图片 21"/>
          <p:cNvPicPr>
            <a:picLocks noChangeAspect="1"/>
          </p:cNvPicPr>
          <p:nvPr/>
        </p:nvPicPr>
        <p:blipFill rotWithShape="1">
          <a:blip r:embed="rId9" cstate="print">
            <a:extLst>
              <a:ext uri="{28A0092B-C50C-407E-A947-70E740481C1C}">
                <a14:useLocalDpi xmlns:a14="http://schemas.microsoft.com/office/drawing/2010/main" val="0"/>
              </a:ext>
            </a:extLst>
          </a:blip>
          <a:srcRect l="53193" r="1353"/>
          <a:stretch>
            <a:fillRect/>
          </a:stretch>
        </p:blipFill>
        <p:spPr>
          <a:xfrm>
            <a:off x="2731194" y="2540292"/>
            <a:ext cx="784805" cy="961278"/>
          </a:xfrm>
          <a:prstGeom prst="rect">
            <a:avLst/>
          </a:prstGeom>
          <a:effectLst>
            <a:outerShdw blurRad="25400" dist="25400" dir="5400000" algn="t" rotWithShape="0">
              <a:prstClr val="black">
                <a:alpha val="20000"/>
              </a:prstClr>
            </a:outerShdw>
          </a:effectLst>
        </p:spPr>
      </p:pic>
      <p:sp>
        <p:nvSpPr>
          <p:cNvPr id="24" name="文本框 23"/>
          <p:cNvSpPr txBox="1"/>
          <p:nvPr/>
        </p:nvSpPr>
        <p:spPr>
          <a:xfrm>
            <a:off x="1597587" y="3501570"/>
            <a:ext cx="4408785" cy="1093056"/>
          </a:xfrm>
          <a:prstGeom prst="rect">
            <a:avLst/>
          </a:prstGeom>
          <a:noFill/>
          <a:effectLst>
            <a:outerShdw blurRad="25400" dist="25400" dir="5400000" algn="t" rotWithShape="0">
              <a:prstClr val="black">
                <a:alpha val="20000"/>
              </a:prstClr>
            </a:outerShdw>
          </a:effectLst>
        </p:spPr>
        <p:txBody>
          <a:bodyPr wrap="square" rtlCol="0">
            <a:spAutoFit/>
            <a:scene3d>
              <a:camera prst="orthographicFront"/>
              <a:lightRig rig="threePt" dir="t"/>
            </a:scene3d>
            <a:sp3d contourW="12700"/>
          </a:bodyPr>
          <a:lstStyle/>
          <a:p>
            <a:pPr defTabSz="1201420">
              <a:lnSpc>
                <a:spcPct val="120000"/>
              </a:lnSpc>
              <a:spcBef>
                <a:spcPts val="20"/>
              </a:spcBef>
              <a:defRPr/>
            </a:pPr>
            <a:r>
              <a:rPr lang="zh-CN" altLang="en-US" sz="6000" spc="6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分类与处理</a:t>
            </a:r>
            <a:endParaRPr lang="zh-CN" altLang="en-US" sz="6000" spc="6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80">
                                          <p:stCondLst>
                                            <p:cond delay="0"/>
                                          </p:stCondLst>
                                        </p:cTn>
                                        <p:tgtEl>
                                          <p:spTgt spid="21"/>
                                        </p:tgtEl>
                                      </p:cBhvr>
                                    </p:animEffect>
                                    <p:anim calcmode="lin" valueType="num">
                                      <p:cBhvr>
                                        <p:cTn id="2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7" dur="26">
                                          <p:stCondLst>
                                            <p:cond delay="650"/>
                                          </p:stCondLst>
                                        </p:cTn>
                                        <p:tgtEl>
                                          <p:spTgt spid="21"/>
                                        </p:tgtEl>
                                      </p:cBhvr>
                                      <p:to x="100000" y="60000"/>
                                    </p:animScale>
                                    <p:animScale>
                                      <p:cBhvr>
                                        <p:cTn id="28" dur="166" decel="50000">
                                          <p:stCondLst>
                                            <p:cond delay="676"/>
                                          </p:stCondLst>
                                        </p:cTn>
                                        <p:tgtEl>
                                          <p:spTgt spid="21"/>
                                        </p:tgtEl>
                                      </p:cBhvr>
                                      <p:to x="100000" y="100000"/>
                                    </p:animScale>
                                    <p:animScale>
                                      <p:cBhvr>
                                        <p:cTn id="29" dur="26">
                                          <p:stCondLst>
                                            <p:cond delay="1312"/>
                                          </p:stCondLst>
                                        </p:cTn>
                                        <p:tgtEl>
                                          <p:spTgt spid="21"/>
                                        </p:tgtEl>
                                      </p:cBhvr>
                                      <p:to x="100000" y="80000"/>
                                    </p:animScale>
                                    <p:animScale>
                                      <p:cBhvr>
                                        <p:cTn id="30" dur="166" decel="50000">
                                          <p:stCondLst>
                                            <p:cond delay="1338"/>
                                          </p:stCondLst>
                                        </p:cTn>
                                        <p:tgtEl>
                                          <p:spTgt spid="21"/>
                                        </p:tgtEl>
                                      </p:cBhvr>
                                      <p:to x="100000" y="100000"/>
                                    </p:animScale>
                                    <p:animScale>
                                      <p:cBhvr>
                                        <p:cTn id="31" dur="26">
                                          <p:stCondLst>
                                            <p:cond delay="1642"/>
                                          </p:stCondLst>
                                        </p:cTn>
                                        <p:tgtEl>
                                          <p:spTgt spid="21"/>
                                        </p:tgtEl>
                                      </p:cBhvr>
                                      <p:to x="100000" y="90000"/>
                                    </p:animScale>
                                    <p:animScale>
                                      <p:cBhvr>
                                        <p:cTn id="32" dur="166" decel="50000">
                                          <p:stCondLst>
                                            <p:cond delay="1668"/>
                                          </p:stCondLst>
                                        </p:cTn>
                                        <p:tgtEl>
                                          <p:spTgt spid="21"/>
                                        </p:tgtEl>
                                      </p:cBhvr>
                                      <p:to x="100000" y="100000"/>
                                    </p:animScale>
                                    <p:animScale>
                                      <p:cBhvr>
                                        <p:cTn id="33" dur="26">
                                          <p:stCondLst>
                                            <p:cond delay="1808"/>
                                          </p:stCondLst>
                                        </p:cTn>
                                        <p:tgtEl>
                                          <p:spTgt spid="21"/>
                                        </p:tgtEl>
                                      </p:cBhvr>
                                      <p:to x="100000" y="95000"/>
                                    </p:animScale>
                                    <p:animScale>
                                      <p:cBhvr>
                                        <p:cTn id="34" dur="166" decel="50000">
                                          <p:stCondLst>
                                            <p:cond delay="1834"/>
                                          </p:stCondLst>
                                        </p:cTn>
                                        <p:tgtEl>
                                          <p:spTgt spid="21"/>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randombar(horizontal)">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40"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8609076" y="368960"/>
            <a:ext cx="3048000" cy="571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垃圾</a:t>
            </a: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分类</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概述</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6" name="文本框 5"/>
          <p:cNvSpPr txBox="1"/>
          <p:nvPr/>
        </p:nvSpPr>
        <p:spPr>
          <a:xfrm>
            <a:off x="251598" y="335013"/>
            <a:ext cx="3676650"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化学性废物</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8" name="图片 7" descr="C:\Users\Admin\Desktop\医药\5d3aeb2f9206e1564142383211.png5d3aeb2f9206e1564142383211"/>
          <p:cNvPicPr>
            <a:picLocks noChangeAspect="1"/>
          </p:cNvPicPr>
          <p:nvPr/>
        </p:nvPicPr>
        <p:blipFill>
          <a:blip r:embed="rId1"/>
          <a:srcRect/>
          <a:stretch>
            <a:fillRect/>
          </a:stretch>
        </p:blipFill>
        <p:spPr>
          <a:xfrm>
            <a:off x="7719405" y="2183474"/>
            <a:ext cx="3600454" cy="3600000"/>
          </a:xfrm>
          <a:prstGeom prst="rect">
            <a:avLst/>
          </a:prstGeom>
        </p:spPr>
      </p:pic>
      <p:sp>
        <p:nvSpPr>
          <p:cNvPr id="9" name="椭圆 8"/>
          <p:cNvSpPr/>
          <p:nvPr/>
        </p:nvSpPr>
        <p:spPr>
          <a:xfrm>
            <a:off x="2309586" y="2079897"/>
            <a:ext cx="522514" cy="522514"/>
          </a:xfrm>
          <a:prstGeom prst="ellipse">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en-US" altLang="zh-CN" dirty="0">
                <a:latin typeface="义启简圆体" panose="02010601030101010101" pitchFamily="2" charset="-128"/>
                <a:ea typeface="义启简圆体" panose="02010601030101010101" pitchFamily="2" charset="-128"/>
                <a:cs typeface="+mn-ea"/>
                <a:sym typeface="义启简圆体" panose="02010601030101010101" pitchFamily="2" charset="-128"/>
              </a:rPr>
              <a:t>1</a:t>
            </a:r>
            <a:endParaRPr lang="zh-CN" altLang="en-US" dirty="0">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0" name="椭圆 9"/>
          <p:cNvSpPr/>
          <p:nvPr/>
        </p:nvSpPr>
        <p:spPr>
          <a:xfrm>
            <a:off x="2309586" y="3531870"/>
            <a:ext cx="522514" cy="522514"/>
          </a:xfrm>
          <a:prstGeom prst="ellipse">
            <a:avLst/>
          </a:prstGeom>
          <a:solidFill>
            <a:schemeClr val="accent2"/>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en-US" altLang="zh-CN" dirty="0">
                <a:latin typeface="义启简圆体" panose="02010601030101010101" pitchFamily="2" charset="-128"/>
                <a:ea typeface="义启简圆体" panose="02010601030101010101" pitchFamily="2" charset="-128"/>
                <a:cs typeface="+mn-ea"/>
                <a:sym typeface="义启简圆体" panose="02010601030101010101" pitchFamily="2" charset="-128"/>
              </a:rPr>
              <a:t>2</a:t>
            </a:r>
            <a:endParaRPr lang="zh-CN" altLang="en-US" dirty="0">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1" name="椭圆 10"/>
          <p:cNvSpPr/>
          <p:nvPr/>
        </p:nvSpPr>
        <p:spPr>
          <a:xfrm>
            <a:off x="2308634" y="4967968"/>
            <a:ext cx="522514" cy="522514"/>
          </a:xfrm>
          <a:prstGeom prst="ellipse">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en-US" altLang="zh-CN" dirty="0">
                <a:latin typeface="义启简圆体" panose="02010601030101010101" pitchFamily="2" charset="-128"/>
                <a:ea typeface="义启简圆体" panose="02010601030101010101" pitchFamily="2" charset="-128"/>
                <a:cs typeface="+mn-ea"/>
                <a:sym typeface="义启简圆体" panose="02010601030101010101" pitchFamily="2" charset="-128"/>
              </a:rPr>
              <a:t>3</a:t>
            </a:r>
            <a:endParaRPr lang="zh-CN" altLang="en-US" dirty="0">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2" name="矩形 11"/>
          <p:cNvSpPr/>
          <p:nvPr/>
        </p:nvSpPr>
        <p:spPr>
          <a:xfrm>
            <a:off x="3088583" y="5044559"/>
            <a:ext cx="6096000" cy="425886"/>
          </a:xfrm>
          <a:prstGeom prst="rect">
            <a:avLst/>
          </a:prstGeom>
        </p:spPr>
        <p:txBody>
          <a:bodyPr>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废弃的汞血压计、汞体温计。 </a:t>
            </a:r>
            <a:endPar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3" name="矩形 12"/>
          <p:cNvSpPr/>
          <p:nvPr/>
        </p:nvSpPr>
        <p:spPr>
          <a:xfrm>
            <a:off x="3053023" y="2156488"/>
            <a:ext cx="4358886" cy="425886"/>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医学影像室、实验室废弃的化学消毒剂。</a:t>
            </a:r>
            <a:endPar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4" name="矩形 13"/>
          <p:cNvSpPr/>
          <p:nvPr/>
        </p:nvSpPr>
        <p:spPr>
          <a:xfrm>
            <a:off x="3053023" y="3608461"/>
            <a:ext cx="4511171" cy="425886"/>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废弃的过氧乙酸、戊二醛等化学消毒剂。 </a:t>
            </a:r>
            <a:endPar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3" name="图片 2" descr="C:\Users\Admin\Desktop\医药\5c8f73e3161aa3277.png5c8f73e3161aa3277"/>
          <p:cNvPicPr>
            <a:picLocks noChangeAspect="1"/>
          </p:cNvPicPr>
          <p:nvPr/>
        </p:nvPicPr>
        <p:blipFill>
          <a:blip r:embed="rId2"/>
          <a:srcRect/>
          <a:stretch>
            <a:fillRect/>
          </a:stretch>
        </p:blipFill>
        <p:spPr>
          <a:xfrm>
            <a:off x="-191812" y="3284220"/>
            <a:ext cx="3023235" cy="216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par>
                          <p:cTn id="32" fill="hold">
                            <p:stCondLst>
                              <p:cond delay="3500"/>
                            </p:stCondLst>
                            <p:childTnLst>
                              <p:par>
                                <p:cTn id="33" presetID="24"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to="" calcmode="lin" valueType="num">
                                      <p:cBhvr>
                                        <p:cTn id="35"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矩形 4"/>
          <p:cNvSpPr/>
          <p:nvPr/>
        </p:nvSpPr>
        <p:spPr>
          <a:xfrm>
            <a:off x="718457" y="431800"/>
            <a:ext cx="10755086" cy="599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9" name="流程图: 延期 8"/>
          <p:cNvSpPr/>
          <p:nvPr/>
        </p:nvSpPr>
        <p:spPr>
          <a:xfrm rot="5400000">
            <a:off x="3884673" y="409701"/>
            <a:ext cx="5085876" cy="5691716"/>
          </a:xfrm>
          <a:prstGeom prst="flowChartDelay">
            <a:avLst/>
          </a:prstGeom>
          <a:solidFill>
            <a:srgbClr val="65D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dirty="0">
              <a:solidFill>
                <a:schemeClr val="bg2">
                  <a:lumMod val="25000"/>
                </a:schemeClr>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3" name="矩形 2"/>
          <p:cNvSpPr/>
          <p:nvPr/>
        </p:nvSpPr>
        <p:spPr>
          <a:xfrm>
            <a:off x="2264228" y="1929285"/>
            <a:ext cx="2505389" cy="250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spcBef>
                <a:spcPts val="20"/>
              </a:spcBef>
            </a:pPr>
            <a:endParaRPr lang="zh-CN" altLang="en-US" sz="2400">
              <a:solidFill>
                <a:prstClr val="white"/>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5" name="文本框 14"/>
          <p:cNvSpPr txBox="1"/>
          <p:nvPr/>
        </p:nvSpPr>
        <p:spPr bwMode="auto">
          <a:xfrm>
            <a:off x="5073592" y="2218385"/>
            <a:ext cx="5691717" cy="744499"/>
          </a:xfrm>
          <a:prstGeom prst="rect">
            <a:avLst/>
          </a:prstGeom>
          <a:noFill/>
        </p:spPr>
        <p:txBody>
          <a:bodyPr wrap="square">
            <a:spAutoFit/>
          </a:bodyPr>
          <a:lstStyle/>
          <a:p>
            <a:pPr defTabSz="914400">
              <a:lnSpc>
                <a:spcPct val="120000"/>
              </a:lnSpc>
              <a:spcBef>
                <a:spcPts val="20"/>
              </a:spcBef>
              <a:defRPr/>
            </a:pPr>
            <a:r>
              <a:rPr lang="zh-CN" altLang="en-US" sz="5865" baseline="-30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医疗废物处理</a:t>
            </a:r>
            <a:endParaRPr lang="zh-CN" altLang="en-US" sz="5865" baseline="-30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7" name="TextBox 111"/>
          <p:cNvSpPr txBox="1">
            <a:spLocks noChangeArrowheads="1"/>
          </p:cNvSpPr>
          <p:nvPr/>
        </p:nvSpPr>
        <p:spPr bwMode="auto">
          <a:xfrm>
            <a:off x="5140777" y="3003415"/>
            <a:ext cx="3676651" cy="110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2" tIns="45684" rIns="91372" bIns="45684">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914400">
              <a:lnSpc>
                <a:spcPct val="120000"/>
              </a:lnSpc>
              <a:spcBef>
                <a:spcPts val="20"/>
              </a:spcBef>
              <a:defRPr/>
            </a:pPr>
            <a:r>
              <a:rPr lang="en-US" altLang="zh-CN" sz="14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Click here to modify the text , you may post text here . Click here to modify the text . Click here to modify the text , you may post text here . Click here to modify the text , you may</a:t>
            </a:r>
            <a:endParaRPr lang="zh-CN" altLang="en-US" sz="1400" baseline="-30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 name="文本框 1"/>
          <p:cNvSpPr txBox="1"/>
          <p:nvPr/>
        </p:nvSpPr>
        <p:spPr>
          <a:xfrm>
            <a:off x="3674501" y="1339802"/>
            <a:ext cx="1374094" cy="3188758"/>
          </a:xfrm>
          <a:prstGeom prst="rect">
            <a:avLst/>
          </a:prstGeom>
          <a:noFill/>
        </p:spPr>
        <p:txBody>
          <a:bodyPr wrap="none" rtlCol="0">
            <a:spAutoFit/>
          </a:bodyPr>
          <a:lstStyle/>
          <a:p>
            <a:pPr algn="ctr" defTabSz="609600">
              <a:lnSpc>
                <a:spcPct val="120000"/>
              </a:lnSpc>
              <a:spcBef>
                <a:spcPts val="20"/>
              </a:spcBef>
            </a:pPr>
            <a:r>
              <a:rPr lang="en-US" altLang="zh-CN" sz="184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2</a:t>
            </a:r>
            <a:endParaRPr lang="zh-CN" altLang="en-US" sz="184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11" name="图形 10"/>
          <p:cNvPicPr>
            <a:picLocks noChangeAspect="1"/>
          </p:cNvPicPr>
          <p:nvPr/>
        </p:nvPicPr>
        <p:blipFill>
          <a:blip r:embed="rId1"/>
          <a:stretch>
            <a:fillRect/>
          </a:stretch>
        </p:blipFill>
        <p:spPr>
          <a:xfrm>
            <a:off x="2572885" y="3982215"/>
            <a:ext cx="1811301" cy="2195516"/>
          </a:xfrm>
          <a:prstGeom prst="rect">
            <a:avLst/>
          </a:prstGeom>
        </p:spPr>
      </p:pic>
      <p:pic>
        <p:nvPicPr>
          <p:cNvPr id="16" name="图形 15"/>
          <p:cNvPicPr>
            <a:picLocks noChangeAspect="1"/>
          </p:cNvPicPr>
          <p:nvPr/>
        </p:nvPicPr>
        <p:blipFill>
          <a:blip r:embed="rId2"/>
          <a:stretch>
            <a:fillRect/>
          </a:stretch>
        </p:blipFill>
        <p:spPr>
          <a:xfrm>
            <a:off x="2208544" y="2345852"/>
            <a:ext cx="652795" cy="513675"/>
          </a:xfrm>
          <a:prstGeom prst="rect">
            <a:avLst/>
          </a:prstGeom>
        </p:spPr>
      </p:pic>
      <p:grpSp>
        <p:nvGrpSpPr>
          <p:cNvPr id="18" name="组合 17"/>
          <p:cNvGrpSpPr/>
          <p:nvPr/>
        </p:nvGrpSpPr>
        <p:grpSpPr>
          <a:xfrm>
            <a:off x="5986032" y="4497106"/>
            <a:ext cx="916806" cy="916806"/>
            <a:chOff x="8727685" y="551542"/>
            <a:chExt cx="1390650" cy="1390650"/>
          </a:xfrm>
        </p:grpSpPr>
        <p:sp>
          <p:nvSpPr>
            <p:cNvPr id="19" name="椭圆 18"/>
            <p:cNvSpPr/>
            <p:nvPr/>
          </p:nvSpPr>
          <p:spPr>
            <a:xfrm>
              <a:off x="8727685" y="551542"/>
              <a:ext cx="1390650" cy="1390650"/>
            </a:xfrm>
            <a:prstGeom prst="ellipse">
              <a:avLst/>
            </a:prstGeom>
            <a:solidFill>
              <a:schemeClr val="bg1"/>
            </a:solidFill>
            <a:ln w="38100">
              <a:solidFill>
                <a:srgbClr val="65D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sz="160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0" name="文本框 19"/>
            <p:cNvSpPr txBox="1"/>
            <p:nvPr/>
          </p:nvSpPr>
          <p:spPr>
            <a:xfrm>
              <a:off x="8922872" y="714824"/>
              <a:ext cx="1000275" cy="1152046"/>
            </a:xfrm>
            <a:prstGeom prst="rect">
              <a:avLst/>
            </a:prstGeom>
            <a:noFill/>
          </p:spPr>
          <p:txBody>
            <a:bodyPr wrap="square" rtlCol="0">
              <a:spAutoFit/>
              <a:scene3d>
                <a:camera prst="orthographicFront"/>
                <a:lightRig rig="threePt" dir="t"/>
              </a:scene3d>
              <a:sp3d contourW="12700"/>
            </a:bodyPr>
            <a:lstStyle/>
            <a:p>
              <a:pPr algn="ctr" defTabSz="1201420">
                <a:lnSpc>
                  <a:spcPct val="120000"/>
                </a:lnSpc>
                <a:spcBef>
                  <a:spcPts val="20"/>
                </a:spcBef>
                <a:defRPr/>
              </a:pPr>
              <a:r>
                <a:rPr lang="zh-CN" altLang="en-US" sz="40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rPr>
                <a:t>贰</a:t>
              </a:r>
              <a:endParaRPr lang="en-US" altLang="zh-CN" sz="40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grpSp>
      <p:pic>
        <p:nvPicPr>
          <p:cNvPr id="21" name="图形 20"/>
          <p:cNvPicPr>
            <a:picLocks noChangeAspect="1"/>
          </p:cNvPicPr>
          <p:nvPr/>
        </p:nvPicPr>
        <p:blipFill>
          <a:blip r:embed="rId3"/>
          <a:stretch>
            <a:fillRect/>
          </a:stretch>
        </p:blipFill>
        <p:spPr>
          <a:xfrm>
            <a:off x="8883851" y="4079849"/>
            <a:ext cx="1547298" cy="1571475"/>
          </a:xfrm>
          <a:prstGeom prst="rect">
            <a:avLst/>
          </a:prstGeom>
        </p:spPr>
      </p:pic>
      <p:sp>
        <p:nvSpPr>
          <p:cNvPr id="22" name="矩形 21"/>
          <p:cNvSpPr/>
          <p:nvPr/>
        </p:nvSpPr>
        <p:spPr>
          <a:xfrm>
            <a:off x="3669691" y="892294"/>
            <a:ext cx="5455837" cy="185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598" y="335013"/>
            <a:ext cx="4204288"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感染性垃圾的处理</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3" name="矩形: 圆角 2"/>
          <p:cNvSpPr/>
          <p:nvPr/>
        </p:nvSpPr>
        <p:spPr>
          <a:xfrm>
            <a:off x="8609076" y="368960"/>
            <a:ext cx="3048000" cy="571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废物处理</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8" name="图片 7" descr="C:\Users\Admin\Desktop\医药\5d40338b89a8d1564488587775.png5d40338b89a8d1564488587775"/>
          <p:cNvPicPr>
            <a:picLocks noChangeAspect="1"/>
          </p:cNvPicPr>
          <p:nvPr/>
        </p:nvPicPr>
        <p:blipFill>
          <a:blip r:embed="rId1"/>
          <a:srcRect/>
          <a:stretch>
            <a:fillRect/>
          </a:stretch>
        </p:blipFill>
        <p:spPr>
          <a:xfrm>
            <a:off x="553720" y="2389740"/>
            <a:ext cx="3599502" cy="3600000"/>
          </a:xfrm>
          <a:prstGeom prst="rect">
            <a:avLst/>
          </a:prstGeom>
          <a:ln>
            <a:noFill/>
          </a:ln>
          <a:effectLst>
            <a:outerShdw blurRad="292100" dist="139700" dir="2700000" algn="tl" rotWithShape="0">
              <a:srgbClr val="333333">
                <a:alpha val="65000"/>
              </a:srgbClr>
            </a:outerShdw>
          </a:effectLst>
        </p:spPr>
      </p:pic>
      <p:sp>
        <p:nvSpPr>
          <p:cNvPr id="9" name="矩形 8"/>
          <p:cNvSpPr/>
          <p:nvPr/>
        </p:nvSpPr>
        <p:spPr>
          <a:xfrm>
            <a:off x="4455795" y="2389505"/>
            <a:ext cx="3796665" cy="1754326"/>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医疗垃圾中病原体的培养基、标本和菌种、毒种保存液等高危险废 物，应当首先在生产地点进行压力蒸汽灭菌或者化学消毒处理，然后按感染性废物收集处理。 </a:t>
            </a:r>
            <a:endPar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4" name="图片 3" descr="C:\Users\Admin\Desktop\医药\5c8f72d08ad418329.png5c8f72d08ad418329"/>
          <p:cNvPicPr>
            <a:picLocks noChangeAspect="1"/>
          </p:cNvPicPr>
          <p:nvPr/>
        </p:nvPicPr>
        <p:blipFill>
          <a:blip r:embed="rId2"/>
          <a:srcRect/>
          <a:stretch>
            <a:fillRect/>
          </a:stretch>
        </p:blipFill>
        <p:spPr>
          <a:xfrm>
            <a:off x="8117798" y="2324100"/>
            <a:ext cx="4030980" cy="288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8609076" y="368960"/>
            <a:ext cx="3048000" cy="571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废物处理</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 name="文本框 3"/>
          <p:cNvSpPr txBox="1"/>
          <p:nvPr/>
        </p:nvSpPr>
        <p:spPr>
          <a:xfrm>
            <a:off x="251598" y="335013"/>
            <a:ext cx="4204288"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病理性垃圾的处理</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6" name="图片 5" descr="C:\Users\Admin\Desktop\医药\5d40562def3121564497453832.png5d40562def3121564497453832"/>
          <p:cNvPicPr>
            <a:picLocks noChangeAspect="1"/>
          </p:cNvPicPr>
          <p:nvPr/>
        </p:nvPicPr>
        <p:blipFill>
          <a:blip r:embed="rId1"/>
          <a:srcRect/>
          <a:stretch>
            <a:fillRect/>
          </a:stretch>
        </p:blipFill>
        <p:spPr>
          <a:xfrm>
            <a:off x="7179836" y="2074663"/>
            <a:ext cx="3546531" cy="3546475"/>
          </a:xfrm>
          <a:prstGeom prst="rect">
            <a:avLst/>
          </a:prstGeom>
        </p:spPr>
      </p:pic>
      <p:sp>
        <p:nvSpPr>
          <p:cNvPr id="7" name="矩形 6"/>
          <p:cNvSpPr/>
          <p:nvPr/>
        </p:nvSpPr>
        <p:spPr>
          <a:xfrm>
            <a:off x="1051560" y="1906270"/>
            <a:ext cx="4824095" cy="2086725"/>
          </a:xfrm>
          <a:prstGeom prst="rect">
            <a:avLst/>
          </a:prstGeom>
          <a:ln w="28575">
            <a:solidFill>
              <a:schemeClr val="accent1">
                <a:lumMod val="75000"/>
              </a:schemeClr>
            </a:solidFill>
          </a:ln>
        </p:spPr>
        <p:txBody>
          <a:bodyPr wrap="square">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病理性垃圾应用黄色医疗废物塑料袋密闭包装，贴上标签，产生科室对其登记后由医疗废物管理办统一回收处理。</a:t>
            </a:r>
            <a:endParaRPr lang="en-US" altLang="zh-CN"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marL="342900" indent="-342900">
              <a:lnSpc>
                <a:spcPct val="120000"/>
              </a:lnSpc>
              <a:spcBef>
                <a:spcPts val="20"/>
              </a:spcBef>
              <a:buFont typeface="+mj-lt"/>
              <a:buAutoNum type="arabicPeriod"/>
            </a:pPr>
            <a:endPar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手术后产生的废弃大肢体由包括、病理科保存，定期由殡仪馆收取后焚烧</a:t>
            </a:r>
            <a:endPar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3" name="图片 2" descr="C:\Users\Admin\Desktop\医药\5c8f72cb6b5bf1799.png5c8f72cb6b5bf1799"/>
          <p:cNvPicPr>
            <a:picLocks noChangeAspect="1"/>
          </p:cNvPicPr>
          <p:nvPr/>
        </p:nvPicPr>
        <p:blipFill>
          <a:blip r:embed="rId2"/>
          <a:srcRect/>
          <a:stretch>
            <a:fillRect/>
          </a:stretch>
        </p:blipFill>
        <p:spPr>
          <a:xfrm>
            <a:off x="1431290" y="4435022"/>
            <a:ext cx="3024420" cy="2159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4"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8609076" y="368960"/>
            <a:ext cx="3048000" cy="5715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废物处理</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 name="文本框 3"/>
          <p:cNvSpPr txBox="1"/>
          <p:nvPr/>
        </p:nvSpPr>
        <p:spPr>
          <a:xfrm>
            <a:off x="251598" y="335013"/>
            <a:ext cx="4204288"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损伤性垃圾的处理</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8" name="图片 7" descr="C:\Users\Admin\Desktop\医药\5d3aed1578c9d1564142869267.png5d3aed1578c9d1564142869267"/>
          <p:cNvPicPr>
            <a:picLocks noChangeAspect="1"/>
          </p:cNvPicPr>
          <p:nvPr/>
        </p:nvPicPr>
        <p:blipFill>
          <a:blip r:embed="rId1"/>
          <a:srcRect/>
          <a:stretch>
            <a:fillRect/>
          </a:stretch>
        </p:blipFill>
        <p:spPr>
          <a:xfrm>
            <a:off x="762091" y="1601080"/>
            <a:ext cx="4441190" cy="4441371"/>
          </a:xfrm>
          <a:prstGeom prst="rect">
            <a:avLst/>
          </a:prstGeom>
        </p:spPr>
      </p:pic>
      <p:sp>
        <p:nvSpPr>
          <p:cNvPr id="3" name="文本框 2"/>
          <p:cNvSpPr txBox="1"/>
          <p:nvPr/>
        </p:nvSpPr>
        <p:spPr>
          <a:xfrm>
            <a:off x="6377305" y="1846580"/>
            <a:ext cx="3545205" cy="1089529"/>
          </a:xfrm>
          <a:prstGeom prst="rect">
            <a:avLst/>
          </a:prstGeom>
          <a:noFill/>
        </p:spPr>
        <p:txBody>
          <a:bodyPr wrap="square" rtlCol="0" anchor="t">
            <a:spAutoFit/>
          </a:bodyPr>
          <a:lstStyle/>
          <a:p>
            <a:pPr>
              <a:lnSpc>
                <a:spcPct val="120000"/>
              </a:lnSpc>
              <a:spcBef>
                <a:spcPts val="20"/>
              </a:spcBef>
            </a:pP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废弃的损伤性垃圾，应放入利器盒密闭包装， 贴上标签，科室登记后，由医疗废物管理办统一回收处理。</a:t>
            </a:r>
            <a:endParaRPr lang="zh-CN" altLang="en-US">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5" name="文本框 4"/>
          <p:cNvSpPr txBox="1"/>
          <p:nvPr/>
        </p:nvSpPr>
        <p:spPr>
          <a:xfrm>
            <a:off x="6377305" y="4420870"/>
            <a:ext cx="2869696" cy="392543"/>
          </a:xfrm>
          <a:prstGeom prst="rect">
            <a:avLst/>
          </a:prstGeom>
          <a:noFill/>
        </p:spPr>
        <p:txBody>
          <a:bodyPr wrap="none" rtlCol="0" anchor="t">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利器盒密闭后不允许再打开。</a:t>
            </a:r>
            <a:endPar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7" name="图片 6" descr="C:\Users\Admin\Desktop\医药\5c90431304b617398.png5c90431304b617398"/>
          <p:cNvPicPr>
            <a:picLocks noChangeAspect="1"/>
          </p:cNvPicPr>
          <p:nvPr/>
        </p:nvPicPr>
        <p:blipFill>
          <a:blip r:embed="rId2"/>
          <a:srcRect/>
          <a:stretch>
            <a:fillRect/>
          </a:stretch>
        </p:blipFill>
        <p:spPr>
          <a:xfrm>
            <a:off x="9115065" y="1366067"/>
            <a:ext cx="3022600" cy="2159635"/>
          </a:xfrm>
          <a:prstGeom prst="rect">
            <a:avLst/>
          </a:prstGeom>
        </p:spPr>
      </p:pic>
      <p:pic>
        <p:nvPicPr>
          <p:cNvPr id="11" name="图片 10" descr="C:\Users\Admin\Desktop\医药\5c8f72910964a3623.png5c8f72910964a3623"/>
          <p:cNvPicPr>
            <a:picLocks noChangeAspect="1"/>
          </p:cNvPicPr>
          <p:nvPr/>
        </p:nvPicPr>
        <p:blipFill>
          <a:blip r:embed="rId3"/>
          <a:srcRect/>
          <a:stretch>
            <a:fillRect/>
          </a:stretch>
        </p:blipFill>
        <p:spPr>
          <a:xfrm>
            <a:off x="9113795" y="3525702"/>
            <a:ext cx="3022600" cy="2159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24"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par>
                          <p:cTn id="13" fill="hold">
                            <p:stCondLst>
                              <p:cond delay="500"/>
                            </p:stCondLst>
                            <p:childTnLst>
                              <p:par>
                                <p:cTn id="14" presetID="24"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to="" calcmode="lin" valueType="num">
                                      <p:cBhvr>
                                        <p:cTn id="16" dur="1" fill="hold"/>
                                        <p:tgtEl>
                                          <p:spTgt spid="1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8609076" y="368960"/>
            <a:ext cx="3048000" cy="5715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废物处理</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 name="文本框 3"/>
          <p:cNvSpPr txBox="1"/>
          <p:nvPr/>
        </p:nvSpPr>
        <p:spPr>
          <a:xfrm>
            <a:off x="251598" y="335013"/>
            <a:ext cx="4204288"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药物性垃圾的处理</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6" name="图片 5" descr="C:\Users\Admin\Desktop\医药\5d4057051713a1564497669316.png5d4057051713a1564497669316"/>
          <p:cNvPicPr>
            <a:picLocks noChangeAspect="1"/>
          </p:cNvPicPr>
          <p:nvPr/>
        </p:nvPicPr>
        <p:blipFill>
          <a:blip r:embed="rId1"/>
          <a:srcRect/>
          <a:stretch>
            <a:fillRect/>
          </a:stretch>
        </p:blipFill>
        <p:spPr>
          <a:xfrm>
            <a:off x="1552076" y="2040572"/>
            <a:ext cx="3600000" cy="360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矩形 6"/>
          <p:cNvSpPr/>
          <p:nvPr/>
        </p:nvSpPr>
        <p:spPr>
          <a:xfrm>
            <a:off x="5594985" y="2344420"/>
            <a:ext cx="3357245" cy="1754326"/>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废弃的麻醉、精神、放射性、毒性等药品应统一交到药品管理科，药品管理科依照有关法律、行政法规和国家有关规定、 标准进行处理。 </a:t>
            </a:r>
            <a:endPar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3" name="图片 2" descr="C:\Users\Admin\Desktop\医药\5c8f73e3161aa3277(1).png5c8f73e3161aa3277(1)"/>
          <p:cNvPicPr>
            <a:picLocks noChangeAspect="1"/>
          </p:cNvPicPr>
          <p:nvPr/>
        </p:nvPicPr>
        <p:blipFill>
          <a:blip r:embed="rId2"/>
          <a:srcRect/>
          <a:stretch>
            <a:fillRect/>
          </a:stretch>
        </p:blipFill>
        <p:spPr>
          <a:xfrm>
            <a:off x="8469905" y="4584565"/>
            <a:ext cx="2159000" cy="1541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矩形 4"/>
          <p:cNvSpPr/>
          <p:nvPr/>
        </p:nvSpPr>
        <p:spPr>
          <a:xfrm>
            <a:off x="718457" y="431800"/>
            <a:ext cx="10755086" cy="599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9" name="流程图: 延期 8"/>
          <p:cNvSpPr/>
          <p:nvPr/>
        </p:nvSpPr>
        <p:spPr>
          <a:xfrm rot="5400000">
            <a:off x="3884673" y="409701"/>
            <a:ext cx="5085876" cy="5691716"/>
          </a:xfrm>
          <a:prstGeom prst="flowChartDelay">
            <a:avLst/>
          </a:prstGeom>
          <a:solidFill>
            <a:srgbClr val="65D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dirty="0">
              <a:solidFill>
                <a:schemeClr val="bg2">
                  <a:lumMod val="25000"/>
                </a:schemeClr>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3" name="矩形 2"/>
          <p:cNvSpPr/>
          <p:nvPr/>
        </p:nvSpPr>
        <p:spPr>
          <a:xfrm>
            <a:off x="2264228" y="1929285"/>
            <a:ext cx="2505389" cy="250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spcBef>
                <a:spcPts val="20"/>
              </a:spcBef>
            </a:pPr>
            <a:endParaRPr lang="zh-CN" altLang="en-US" sz="2400">
              <a:solidFill>
                <a:prstClr val="white"/>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5" name="文本框 14"/>
          <p:cNvSpPr txBox="1"/>
          <p:nvPr/>
        </p:nvSpPr>
        <p:spPr bwMode="auto">
          <a:xfrm>
            <a:off x="5073592" y="2218385"/>
            <a:ext cx="5691717" cy="744499"/>
          </a:xfrm>
          <a:prstGeom prst="rect">
            <a:avLst/>
          </a:prstGeom>
          <a:noFill/>
        </p:spPr>
        <p:txBody>
          <a:bodyPr wrap="square">
            <a:spAutoFit/>
          </a:bodyPr>
          <a:lstStyle/>
          <a:p>
            <a:pPr defTabSz="914400">
              <a:lnSpc>
                <a:spcPct val="120000"/>
              </a:lnSpc>
              <a:spcBef>
                <a:spcPts val="20"/>
              </a:spcBef>
              <a:defRPr/>
            </a:pPr>
            <a:r>
              <a:rPr lang="zh-CN" altLang="en-US" sz="5865" baseline="-30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医疗垃圾处理流程</a:t>
            </a:r>
            <a:endParaRPr lang="zh-CN" altLang="en-US" sz="5865" baseline="-30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7" name="TextBox 111"/>
          <p:cNvSpPr txBox="1">
            <a:spLocks noChangeArrowheads="1"/>
          </p:cNvSpPr>
          <p:nvPr/>
        </p:nvSpPr>
        <p:spPr bwMode="auto">
          <a:xfrm>
            <a:off x="5140777" y="3003415"/>
            <a:ext cx="3676651" cy="110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2" tIns="45684" rIns="91372" bIns="45684">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914400">
              <a:lnSpc>
                <a:spcPct val="120000"/>
              </a:lnSpc>
              <a:spcBef>
                <a:spcPts val="20"/>
              </a:spcBef>
              <a:defRPr/>
            </a:pPr>
            <a:r>
              <a:rPr lang="en-US" altLang="zh-CN" sz="14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Click here to modify the text , you may post text here . Click here to modify the text . Click here to modify the text , you may post text here . Click here to modify the text , you may</a:t>
            </a:r>
            <a:endParaRPr lang="zh-CN" altLang="en-US" sz="1400" baseline="-30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 name="文本框 1"/>
          <p:cNvSpPr txBox="1"/>
          <p:nvPr/>
        </p:nvSpPr>
        <p:spPr>
          <a:xfrm>
            <a:off x="3656065" y="1339802"/>
            <a:ext cx="1410964" cy="3188758"/>
          </a:xfrm>
          <a:prstGeom prst="rect">
            <a:avLst/>
          </a:prstGeom>
          <a:noFill/>
        </p:spPr>
        <p:txBody>
          <a:bodyPr wrap="none" rtlCol="0">
            <a:spAutoFit/>
          </a:bodyPr>
          <a:lstStyle/>
          <a:p>
            <a:pPr algn="ctr" defTabSz="609600">
              <a:lnSpc>
                <a:spcPct val="120000"/>
              </a:lnSpc>
              <a:spcBef>
                <a:spcPts val="20"/>
              </a:spcBef>
            </a:pPr>
            <a:r>
              <a:rPr lang="en-US" altLang="zh-CN" sz="184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3</a:t>
            </a:r>
            <a:endParaRPr lang="zh-CN" altLang="en-US" sz="184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11" name="图形 10"/>
          <p:cNvPicPr>
            <a:picLocks noChangeAspect="1"/>
          </p:cNvPicPr>
          <p:nvPr/>
        </p:nvPicPr>
        <p:blipFill>
          <a:blip r:embed="rId1"/>
          <a:stretch>
            <a:fillRect/>
          </a:stretch>
        </p:blipFill>
        <p:spPr>
          <a:xfrm>
            <a:off x="2572885" y="3982215"/>
            <a:ext cx="1811301" cy="2195516"/>
          </a:xfrm>
          <a:prstGeom prst="rect">
            <a:avLst/>
          </a:prstGeom>
        </p:spPr>
      </p:pic>
      <p:pic>
        <p:nvPicPr>
          <p:cNvPr id="16" name="图形 15"/>
          <p:cNvPicPr>
            <a:picLocks noChangeAspect="1"/>
          </p:cNvPicPr>
          <p:nvPr/>
        </p:nvPicPr>
        <p:blipFill>
          <a:blip r:embed="rId2"/>
          <a:stretch>
            <a:fillRect/>
          </a:stretch>
        </p:blipFill>
        <p:spPr>
          <a:xfrm>
            <a:off x="2208544" y="2345852"/>
            <a:ext cx="652795" cy="513675"/>
          </a:xfrm>
          <a:prstGeom prst="rect">
            <a:avLst/>
          </a:prstGeom>
        </p:spPr>
      </p:pic>
      <p:grpSp>
        <p:nvGrpSpPr>
          <p:cNvPr id="18" name="组合 17"/>
          <p:cNvGrpSpPr/>
          <p:nvPr/>
        </p:nvGrpSpPr>
        <p:grpSpPr>
          <a:xfrm>
            <a:off x="5986032" y="4497106"/>
            <a:ext cx="916806" cy="916806"/>
            <a:chOff x="8727685" y="551542"/>
            <a:chExt cx="1390650" cy="1390650"/>
          </a:xfrm>
        </p:grpSpPr>
        <p:sp>
          <p:nvSpPr>
            <p:cNvPr id="19" name="椭圆 18"/>
            <p:cNvSpPr/>
            <p:nvPr/>
          </p:nvSpPr>
          <p:spPr>
            <a:xfrm>
              <a:off x="8727685" y="551542"/>
              <a:ext cx="1390650" cy="1390650"/>
            </a:xfrm>
            <a:prstGeom prst="ellipse">
              <a:avLst/>
            </a:prstGeom>
            <a:solidFill>
              <a:schemeClr val="bg1"/>
            </a:solidFill>
            <a:ln w="38100">
              <a:solidFill>
                <a:srgbClr val="65D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sz="160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0" name="文本框 19"/>
            <p:cNvSpPr txBox="1"/>
            <p:nvPr/>
          </p:nvSpPr>
          <p:spPr>
            <a:xfrm>
              <a:off x="8922872" y="714824"/>
              <a:ext cx="1000275" cy="1152046"/>
            </a:xfrm>
            <a:prstGeom prst="rect">
              <a:avLst/>
            </a:prstGeom>
            <a:noFill/>
          </p:spPr>
          <p:txBody>
            <a:bodyPr wrap="square" rtlCol="0">
              <a:spAutoFit/>
              <a:scene3d>
                <a:camera prst="orthographicFront"/>
                <a:lightRig rig="threePt" dir="t"/>
              </a:scene3d>
              <a:sp3d contourW="12700"/>
            </a:bodyPr>
            <a:lstStyle/>
            <a:p>
              <a:pPr algn="ctr" defTabSz="1201420">
                <a:lnSpc>
                  <a:spcPct val="120000"/>
                </a:lnSpc>
                <a:spcBef>
                  <a:spcPts val="20"/>
                </a:spcBef>
                <a:defRPr/>
              </a:pPr>
              <a:r>
                <a:rPr lang="zh-CN" altLang="en-US" sz="40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rPr>
                <a:t>叁</a:t>
              </a:r>
              <a:endParaRPr lang="en-US" altLang="zh-CN" sz="40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grpSp>
      <p:pic>
        <p:nvPicPr>
          <p:cNvPr id="21" name="图形 20"/>
          <p:cNvPicPr>
            <a:picLocks noChangeAspect="1"/>
          </p:cNvPicPr>
          <p:nvPr/>
        </p:nvPicPr>
        <p:blipFill>
          <a:blip r:embed="rId3"/>
          <a:stretch>
            <a:fillRect/>
          </a:stretch>
        </p:blipFill>
        <p:spPr>
          <a:xfrm>
            <a:off x="8883851" y="4079849"/>
            <a:ext cx="1547298" cy="1571475"/>
          </a:xfrm>
          <a:prstGeom prst="rect">
            <a:avLst/>
          </a:prstGeom>
        </p:spPr>
      </p:pic>
      <p:sp>
        <p:nvSpPr>
          <p:cNvPr id="22" name="矩形 21"/>
          <p:cNvSpPr/>
          <p:nvPr/>
        </p:nvSpPr>
        <p:spPr>
          <a:xfrm>
            <a:off x="3669691" y="892294"/>
            <a:ext cx="5455837" cy="185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8609076" y="368960"/>
            <a:ext cx="3048000" cy="5715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废物处理</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 name="文本框 3"/>
          <p:cNvSpPr txBox="1"/>
          <p:nvPr/>
        </p:nvSpPr>
        <p:spPr>
          <a:xfrm>
            <a:off x="251598" y="335013"/>
            <a:ext cx="4204288"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化学性垃圾的处理</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6" name="图片 5" descr="C:\Users\Admin\Desktop\医药\5d42102770fab1564610599690.png5d42102770fab1564610599690"/>
          <p:cNvPicPr>
            <a:picLocks noChangeAspect="1"/>
          </p:cNvPicPr>
          <p:nvPr/>
        </p:nvPicPr>
        <p:blipFill>
          <a:blip r:embed="rId1"/>
          <a:srcRect/>
          <a:stretch>
            <a:fillRect/>
          </a:stretch>
        </p:blipFill>
        <p:spPr>
          <a:xfrm flipH="1">
            <a:off x="774437" y="1477004"/>
            <a:ext cx="4187825" cy="4188121"/>
          </a:xfrm>
          <a:prstGeom prst="rect">
            <a:avLst/>
          </a:prstGeom>
        </p:spPr>
      </p:pic>
      <p:sp>
        <p:nvSpPr>
          <p:cNvPr id="7" name="矩形 6"/>
          <p:cNvSpPr/>
          <p:nvPr/>
        </p:nvSpPr>
        <p:spPr>
          <a:xfrm>
            <a:off x="4962434" y="2450819"/>
            <a:ext cx="2772230" cy="1724831"/>
          </a:xfrm>
          <a:prstGeom prst="rect">
            <a:avLst/>
          </a:prstGeom>
        </p:spPr>
        <p:txBody>
          <a:bodyPr wrap="square">
            <a:spAutoFit/>
          </a:bodyPr>
          <a:lstStyle/>
          <a:p>
            <a:pPr>
              <a:lnSpc>
                <a:spcPct val="120000"/>
              </a:lnSpc>
              <a:spcBef>
                <a:spcPts val="20"/>
              </a:spcBef>
            </a:pPr>
            <a:r>
              <a:rPr lang="zh-CN" altLang="en-US" dirty="0">
                <a:solidFill>
                  <a:schemeClr val="accent2"/>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rPr>
              <a:t>      批量的废化学剂、及含有汞的体温计、血压计等医疗器具报废时，应先到感染管理科登记后，感染管理科再交由专门机构进行处理。 </a:t>
            </a:r>
            <a:endParaRPr lang="zh-CN" altLang="en-US" dirty="0">
              <a:solidFill>
                <a:schemeClr val="accent2"/>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3" name="矩形 2"/>
          <p:cNvSpPr/>
          <p:nvPr/>
        </p:nvSpPr>
        <p:spPr>
          <a:xfrm>
            <a:off x="8501380" y="2140585"/>
            <a:ext cx="2466975" cy="49263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lnSpc>
                <a:spcPct val="120000"/>
              </a:lnSpc>
              <a:spcBef>
                <a:spcPts val="20"/>
              </a:spcBef>
            </a:pPr>
            <a:r>
              <a:rPr lang="zh-CN" sz="24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化学性废物</a:t>
            </a:r>
            <a:endParaRPr lang="zh-CN" sz="24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8" name="图片 7" descr="C:\Users\Admin\Desktop\医药\5d7e56ea04a7b1568560874775.png5d7e56ea04a7b1568560874775"/>
          <p:cNvPicPr>
            <a:picLocks noChangeAspect="1"/>
          </p:cNvPicPr>
          <p:nvPr/>
        </p:nvPicPr>
        <p:blipFill>
          <a:blip r:embed="rId2"/>
          <a:srcRect/>
          <a:stretch>
            <a:fillRect/>
          </a:stretch>
        </p:blipFill>
        <p:spPr>
          <a:xfrm>
            <a:off x="8655643" y="2705600"/>
            <a:ext cx="2159110" cy="216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4"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8609076" y="368960"/>
            <a:ext cx="3048000" cy="5715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垃圾处理流程</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 name="文本框 3"/>
          <p:cNvSpPr txBox="1"/>
          <p:nvPr/>
        </p:nvSpPr>
        <p:spPr>
          <a:xfrm>
            <a:off x="251598" y="335013"/>
            <a:ext cx="4204288"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收集包装</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9" name="矩形 8"/>
          <p:cNvSpPr/>
          <p:nvPr/>
        </p:nvSpPr>
        <p:spPr>
          <a:xfrm>
            <a:off x="4378960" y="2643505"/>
            <a:ext cx="3218815" cy="1754326"/>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当盛装的医疗废物达到黄色塑料袋或者利器盒的 </a:t>
            </a:r>
            <a:r>
              <a:rPr lang="en-US" altLang="zh-CN"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3/4 </a:t>
            </a: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时，科 室医务人员应当使用有效封口方式，使黄色塑料袋或者利器盒的封口紧实、严密。 </a:t>
            </a:r>
            <a:endPar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3" name="图片 2" descr="C:\Users\Admin\Desktop\医药\5d3dae26c0d7615643233667.png5d3dae26c0d7615643233667"/>
          <p:cNvPicPr>
            <a:picLocks noChangeAspect="1"/>
          </p:cNvPicPr>
          <p:nvPr/>
        </p:nvPicPr>
        <p:blipFill>
          <a:blip r:embed="rId1"/>
          <a:srcRect/>
          <a:stretch>
            <a:fillRect/>
          </a:stretch>
        </p:blipFill>
        <p:spPr>
          <a:xfrm>
            <a:off x="1199473" y="2651625"/>
            <a:ext cx="2159110" cy="2160000"/>
          </a:xfrm>
          <a:prstGeom prst="rect">
            <a:avLst/>
          </a:prstGeom>
        </p:spPr>
      </p:pic>
      <p:pic>
        <p:nvPicPr>
          <p:cNvPr id="5" name="图片 4" descr="C:\Users\Admin\Desktop\医药\5d3dada85f4fd1564323240272.png5d3dada85f4fd1564323240272"/>
          <p:cNvPicPr>
            <a:picLocks noChangeAspect="1"/>
          </p:cNvPicPr>
          <p:nvPr/>
        </p:nvPicPr>
        <p:blipFill>
          <a:blip r:embed="rId2"/>
          <a:srcRect/>
          <a:stretch>
            <a:fillRect/>
          </a:stretch>
        </p:blipFill>
        <p:spPr>
          <a:xfrm>
            <a:off x="8665803" y="2643370"/>
            <a:ext cx="2159110" cy="216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4"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1" fill="hold"/>
                                        <p:tgtEl>
                                          <p:spTgt spid="3"/>
                                        </p:tgtEl>
                                      </p:cBhvr>
                                    </p:anim>
                                  </p:childTnLst>
                                </p:cTn>
                              </p:par>
                            </p:childTnLst>
                          </p:cTn>
                        </p:par>
                        <p:par>
                          <p:cTn id="12" fill="hold">
                            <p:stCondLst>
                              <p:cond delay="500"/>
                            </p:stCondLst>
                            <p:childTnLst>
                              <p:par>
                                <p:cTn id="13" presetID="24"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8609076" y="368960"/>
            <a:ext cx="3048000" cy="5715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垃圾处理流程</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5" name="文本框 4"/>
          <p:cNvSpPr txBox="1"/>
          <p:nvPr/>
        </p:nvSpPr>
        <p:spPr>
          <a:xfrm>
            <a:off x="251598" y="335013"/>
            <a:ext cx="4204288"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一次性处理</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7" name="图片 6" descr="C:\Users\Admin\Desktop\医药\5d7848c5107ab1568164037156.png5d7848c5107ab1568164037156"/>
          <p:cNvPicPr>
            <a:picLocks noChangeAspect="1"/>
          </p:cNvPicPr>
          <p:nvPr/>
        </p:nvPicPr>
        <p:blipFill>
          <a:blip r:embed="rId1"/>
          <a:srcRect/>
          <a:stretch>
            <a:fillRect/>
          </a:stretch>
        </p:blipFill>
        <p:spPr>
          <a:xfrm>
            <a:off x="6095815" y="1559698"/>
            <a:ext cx="4855189" cy="4161155"/>
          </a:xfrm>
          <a:prstGeom prst="rect">
            <a:avLst/>
          </a:prstGeom>
        </p:spPr>
      </p:pic>
      <p:sp>
        <p:nvSpPr>
          <p:cNvPr id="8" name="矩形 7"/>
          <p:cNvSpPr/>
          <p:nvPr/>
        </p:nvSpPr>
        <p:spPr>
          <a:xfrm>
            <a:off x="1807845" y="2903855"/>
            <a:ext cx="3937000" cy="208672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放入黄色医疗垃圾塑料袋或者利器盒的感染性垃圾，病理性垃圾、损伤性垃圾不得取出。黄色医疗塑料袋或者利器盒的外表被感染性垃圾污染时，应当对被污染处进行消毒处理或者增加一层黄色医疗垃圾塑料袋。</a:t>
            </a:r>
            <a:endPar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3" name="图片 2" descr="C:\Users\Admin\Desktop\医药\5c94e5838fa151708.png5c94e5838fa151708"/>
          <p:cNvPicPr>
            <a:picLocks noChangeAspect="1"/>
          </p:cNvPicPr>
          <p:nvPr/>
        </p:nvPicPr>
        <p:blipFill>
          <a:blip r:embed="rId2"/>
          <a:srcRect/>
          <a:stretch>
            <a:fillRect/>
          </a:stretch>
        </p:blipFill>
        <p:spPr>
          <a:xfrm>
            <a:off x="1208680" y="1707380"/>
            <a:ext cx="2159000" cy="1524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4"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5D7F0"/>
        </a:solidFill>
        <a:effectLst/>
      </p:bgPr>
    </p:bg>
    <p:spTree>
      <p:nvGrpSpPr>
        <p:cNvPr id="1" name=""/>
        <p:cNvGrpSpPr/>
        <p:nvPr/>
      </p:nvGrpSpPr>
      <p:grpSpPr>
        <a:xfrm>
          <a:off x="0" y="0"/>
          <a:ext cx="0" cy="0"/>
          <a:chOff x="0" y="0"/>
          <a:chExt cx="0" cy="0"/>
        </a:xfrm>
      </p:grpSpPr>
      <p:sp>
        <p:nvSpPr>
          <p:cNvPr id="4" name="矩形 3"/>
          <p:cNvSpPr/>
          <p:nvPr/>
        </p:nvSpPr>
        <p:spPr>
          <a:xfrm>
            <a:off x="292100" y="317500"/>
            <a:ext cx="11582400" cy="622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2" name="图形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47632" y="952268"/>
            <a:ext cx="933649" cy="734675"/>
          </a:xfrm>
          <a:prstGeom prst="rect">
            <a:avLst/>
          </a:prstGeom>
        </p:spPr>
      </p:pic>
      <p:sp>
        <p:nvSpPr>
          <p:cNvPr id="40" name="文本框 39"/>
          <p:cNvSpPr txBox="1"/>
          <p:nvPr/>
        </p:nvSpPr>
        <p:spPr>
          <a:xfrm>
            <a:off x="9416539" y="869685"/>
            <a:ext cx="2100159" cy="939424"/>
          </a:xfrm>
          <a:prstGeom prst="rect">
            <a:avLst/>
          </a:prstGeom>
          <a:noFill/>
        </p:spPr>
        <p:txBody>
          <a:bodyPr wrap="square" rtlCol="0">
            <a:spAutoFit/>
            <a:scene3d>
              <a:camera prst="orthographicFront"/>
              <a:lightRig rig="threePt" dir="t"/>
            </a:scene3d>
            <a:sp3d contourW="12700"/>
          </a:bodyPr>
          <a:lstStyle/>
          <a:p>
            <a:pPr algn="r" defTabSz="1201420">
              <a:lnSpc>
                <a:spcPct val="120000"/>
              </a:lnSpc>
              <a:spcBef>
                <a:spcPts val="20"/>
              </a:spcBef>
              <a:defRPr/>
            </a:pPr>
            <a:r>
              <a:rPr lang="en-US" altLang="zh-CN" sz="2400" spc="600" dirty="0">
                <a:solidFill>
                  <a:schemeClr val="bg2">
                    <a:lumMod val="25000"/>
                  </a:schemeClr>
                </a:solidFill>
                <a:latin typeface="义启简圆体" panose="02010601030101010101" pitchFamily="2" charset="-128"/>
                <a:ea typeface="义启简圆体" panose="02010601030101010101" pitchFamily="2" charset="-128"/>
                <a:cs typeface="+mn-ea"/>
                <a:sym typeface="义启简圆体" panose="02010601030101010101" pitchFamily="2" charset="-128"/>
              </a:rPr>
              <a:t>MEDICAL WASTE</a:t>
            </a:r>
            <a:endParaRPr lang="en-US" altLang="zh-CN" sz="2400" spc="600" dirty="0">
              <a:solidFill>
                <a:schemeClr val="bg2">
                  <a:lumMod val="25000"/>
                </a:schemeClr>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4" name="Oval 59"/>
          <p:cNvSpPr>
            <a:spLocks noChangeArrowheads="1"/>
          </p:cNvSpPr>
          <p:nvPr/>
        </p:nvSpPr>
        <p:spPr bwMode="auto">
          <a:xfrm>
            <a:off x="1318846" y="2458553"/>
            <a:ext cx="990014" cy="991994"/>
          </a:xfrm>
          <a:prstGeom prst="ellipse">
            <a:avLst/>
          </a:prstGeom>
          <a:solidFill>
            <a:srgbClr val="65D7F0"/>
          </a:solidFill>
          <a:ln w="76200" cap="flat">
            <a:solidFill>
              <a:schemeClr val="bg1"/>
            </a:solidFill>
            <a:prstDash val="solid"/>
            <a:miter lim="800000"/>
          </a:ln>
          <a:effectLst/>
        </p:spPr>
        <p:txBody>
          <a:bodyPr vert="horz" wrap="square" lIns="0" tIns="0" rIns="0" bIns="640080" numCol="1" anchor="ctr" anchorCtr="0" compatLnSpc="1"/>
          <a:lstStyle/>
          <a:p>
            <a:pPr marL="0" marR="0" lvl="0" indent="0" algn="ctr" defTabSz="914400" rtl="0" eaLnBrk="1" fontAlgn="auto" latinLnBrk="0" hangingPunct="1">
              <a:lnSpc>
                <a:spcPct val="120000"/>
              </a:lnSpc>
              <a:spcBef>
                <a:spcPts val="20"/>
              </a:spcBef>
              <a:buClrTx/>
              <a:buSzTx/>
              <a:buFontTx/>
              <a:buNone/>
              <a:defRPr/>
            </a:pPr>
            <a:endParaRPr kumimoji="0" lang="en-US" sz="11000" b="0" i="0" u="none" strike="noStrike" kern="1200" cap="none" spc="0" normalizeH="0" baseline="0" noProof="0" dirty="0">
              <a:ln>
                <a:noFill/>
              </a:ln>
              <a:solidFill>
                <a:srgbClr val="FFFFFF"/>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6" name="TextBox 14"/>
          <p:cNvSpPr txBox="1"/>
          <p:nvPr/>
        </p:nvSpPr>
        <p:spPr>
          <a:xfrm>
            <a:off x="2700473" y="2775959"/>
            <a:ext cx="3451678" cy="445315"/>
          </a:xfrm>
          <a:prstGeom prst="rect">
            <a:avLst/>
          </a:prstGeom>
          <a:noFill/>
        </p:spPr>
        <p:txBody>
          <a:bodyPr wrap="square" rtlCol="0">
            <a:spAutoFit/>
          </a:bodyPr>
          <a:lstStyle/>
          <a:p>
            <a:pPr marL="0" marR="0" lvl="0" indent="0" algn="l" defTabSz="914400" rtl="0" eaLnBrk="1" fontAlgn="auto" latinLnBrk="0" hangingPunct="1">
              <a:lnSpc>
                <a:spcPct val="120000"/>
              </a:lnSpc>
              <a:spcBef>
                <a:spcPts val="20"/>
              </a:spcBef>
              <a:buClrTx/>
              <a:buSzTx/>
              <a:buFontTx/>
              <a:buNone/>
              <a:defRPr/>
            </a:pPr>
            <a:r>
              <a:rPr kumimoji="0" lang="en-US" sz="1000" b="0" i="0" u="none" strike="noStrike" kern="1200" cap="none" spc="0" normalizeH="0" baseline="0" noProof="0" dirty="0">
                <a:ln>
                  <a:noFill/>
                </a:ln>
                <a:solidFill>
                  <a:prstClr val="black">
                    <a:lumMod val="75000"/>
                    <a:lumOff val="25000"/>
                  </a:prstClr>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rPr>
              <a:t>belief, Lorem Ipsum is not simply random text. Lorem random is not simply random text. </a:t>
            </a:r>
            <a:endParaRPr kumimoji="0" lang="en-US" sz="1000" b="0" i="0" u="none" strike="noStrike" kern="1200" cap="none" spc="0" normalizeH="0" baseline="0" noProof="0" dirty="0">
              <a:ln>
                <a:noFill/>
              </a:ln>
              <a:solidFill>
                <a:prstClr val="black">
                  <a:lumMod val="75000"/>
                  <a:lumOff val="25000"/>
                </a:prstClr>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37" name="矩形 36"/>
          <p:cNvSpPr/>
          <p:nvPr/>
        </p:nvSpPr>
        <p:spPr>
          <a:xfrm>
            <a:off x="2700473" y="2375849"/>
            <a:ext cx="2496196" cy="492635"/>
          </a:xfrm>
          <a:prstGeom prst="rect">
            <a:avLst/>
          </a:prstGeom>
        </p:spPr>
        <p:txBody>
          <a:bodyPr wrap="none">
            <a:spAutoFit/>
          </a:bodyPr>
          <a:lstStyle/>
          <a:p>
            <a:pPr lvl="0">
              <a:lnSpc>
                <a:spcPct val="120000"/>
              </a:lnSpc>
              <a:spcBef>
                <a:spcPts val="20"/>
              </a:spcBef>
              <a:defRPr/>
            </a:pPr>
            <a:r>
              <a:rPr lang="zh-CN" altLang="en-US" sz="2400" dirty="0">
                <a:solidFill>
                  <a:prstClr val="black"/>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医疗垃圾分类概述</a:t>
            </a:r>
            <a:endParaRPr lang="zh-CN" altLang="en-US" sz="2400" dirty="0">
              <a:solidFill>
                <a:prstClr val="black"/>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38" name="矩形 37"/>
          <p:cNvSpPr/>
          <p:nvPr/>
        </p:nvSpPr>
        <p:spPr>
          <a:xfrm>
            <a:off x="1465039" y="2631384"/>
            <a:ext cx="646331" cy="698204"/>
          </a:xfrm>
          <a:prstGeom prst="rect">
            <a:avLst/>
          </a:prstGeom>
        </p:spPr>
        <p:txBody>
          <a:bodyPr wrap="none">
            <a:spAutoFit/>
          </a:bodyPr>
          <a:lstStyle/>
          <a:p>
            <a:pPr marL="0" marR="0" lvl="0" indent="0" algn="l" defTabSz="914400" rtl="0" eaLnBrk="1" fontAlgn="auto" latinLnBrk="0" hangingPunct="1">
              <a:lnSpc>
                <a:spcPct val="120000"/>
              </a:lnSpc>
              <a:spcBef>
                <a:spcPts val="20"/>
              </a:spcBef>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rPr>
              <a:t>01</a:t>
            </a:r>
            <a:endParaRPr kumimoji="0" lang="id-ID" altLang="zh-CN" sz="3600" b="0" i="0" u="none" strike="noStrike" kern="1200" cap="none" spc="0" normalizeH="0" baseline="0" noProof="0" dirty="0">
              <a:ln>
                <a:noFill/>
              </a:ln>
              <a:solidFill>
                <a:prstClr val="white"/>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39" name="Oval 59"/>
          <p:cNvSpPr>
            <a:spLocks noChangeArrowheads="1"/>
          </p:cNvSpPr>
          <p:nvPr/>
        </p:nvSpPr>
        <p:spPr bwMode="auto">
          <a:xfrm>
            <a:off x="1318846" y="4502685"/>
            <a:ext cx="990014" cy="991994"/>
          </a:xfrm>
          <a:prstGeom prst="ellipse">
            <a:avLst/>
          </a:prstGeom>
          <a:solidFill>
            <a:schemeClr val="accent2"/>
          </a:solidFill>
          <a:ln w="76200" cap="flat">
            <a:solidFill>
              <a:schemeClr val="bg1"/>
            </a:solidFill>
            <a:prstDash val="solid"/>
            <a:miter lim="800000"/>
          </a:ln>
          <a:effectLst/>
        </p:spPr>
        <p:txBody>
          <a:bodyPr vert="horz" wrap="square" lIns="0" tIns="0" rIns="0" bIns="640080" numCol="1" anchor="ctr" anchorCtr="0" compatLnSpc="1"/>
          <a:lstStyle/>
          <a:p>
            <a:pPr marL="0" marR="0" lvl="0" indent="0" algn="ctr" defTabSz="914400" rtl="0" eaLnBrk="1" fontAlgn="auto" latinLnBrk="0" hangingPunct="1">
              <a:lnSpc>
                <a:spcPct val="120000"/>
              </a:lnSpc>
              <a:spcBef>
                <a:spcPts val="20"/>
              </a:spcBef>
              <a:buClrTx/>
              <a:buSzTx/>
              <a:buFontTx/>
              <a:buNone/>
              <a:defRPr/>
            </a:pPr>
            <a:endParaRPr kumimoji="0" lang="en-US" sz="11000" b="0" i="0" u="none" strike="noStrike" kern="1200" cap="none" spc="0" normalizeH="0" baseline="0" noProof="0" dirty="0">
              <a:ln>
                <a:noFill/>
              </a:ln>
              <a:solidFill>
                <a:srgbClr val="FFFFFF"/>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1" name="矩形 40"/>
          <p:cNvSpPr/>
          <p:nvPr/>
        </p:nvSpPr>
        <p:spPr>
          <a:xfrm>
            <a:off x="1392469" y="4675516"/>
            <a:ext cx="665567" cy="698204"/>
          </a:xfrm>
          <a:prstGeom prst="rect">
            <a:avLst/>
          </a:prstGeom>
        </p:spPr>
        <p:txBody>
          <a:bodyPr wrap="none">
            <a:spAutoFit/>
          </a:bodyPr>
          <a:lstStyle/>
          <a:p>
            <a:pPr marL="0" marR="0" lvl="0" indent="0" algn="l" defTabSz="914400" rtl="0" eaLnBrk="1" fontAlgn="auto" latinLnBrk="0" hangingPunct="1">
              <a:lnSpc>
                <a:spcPct val="120000"/>
              </a:lnSpc>
              <a:spcBef>
                <a:spcPts val="20"/>
              </a:spcBef>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rPr>
              <a:t>03</a:t>
            </a:r>
            <a:endParaRPr kumimoji="0" lang="id-ID" altLang="zh-CN" sz="3600" b="0" i="0" u="none" strike="noStrike" kern="1200" cap="none" spc="0" normalizeH="0" baseline="0" noProof="0" dirty="0">
              <a:ln>
                <a:noFill/>
              </a:ln>
              <a:solidFill>
                <a:prstClr val="white"/>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2" name="Oval 59"/>
          <p:cNvSpPr>
            <a:spLocks noChangeArrowheads="1"/>
          </p:cNvSpPr>
          <p:nvPr/>
        </p:nvSpPr>
        <p:spPr bwMode="auto">
          <a:xfrm>
            <a:off x="6680629" y="2458553"/>
            <a:ext cx="990014" cy="991994"/>
          </a:xfrm>
          <a:prstGeom prst="ellipse">
            <a:avLst/>
          </a:prstGeom>
          <a:solidFill>
            <a:schemeClr val="accent2"/>
          </a:solidFill>
          <a:ln w="76200" cap="flat">
            <a:solidFill>
              <a:schemeClr val="bg1"/>
            </a:solidFill>
            <a:prstDash val="solid"/>
            <a:miter lim="800000"/>
          </a:ln>
          <a:effectLst/>
        </p:spPr>
        <p:txBody>
          <a:bodyPr vert="horz" wrap="square" lIns="0" tIns="0" rIns="0" bIns="640080" numCol="1" anchor="ctr" anchorCtr="0" compatLnSpc="1"/>
          <a:lstStyle/>
          <a:p>
            <a:pPr marL="0" marR="0" lvl="0" indent="0" algn="ctr" defTabSz="914400" rtl="0" eaLnBrk="1" fontAlgn="auto" latinLnBrk="0" hangingPunct="1">
              <a:lnSpc>
                <a:spcPct val="120000"/>
              </a:lnSpc>
              <a:spcBef>
                <a:spcPts val="20"/>
              </a:spcBef>
              <a:buClrTx/>
              <a:buSzTx/>
              <a:buFontTx/>
              <a:buNone/>
              <a:defRPr/>
            </a:pPr>
            <a:endParaRPr kumimoji="0" lang="en-US" sz="11000" b="0" i="0" u="none" strike="noStrike" kern="1200" cap="none" spc="0" normalizeH="0" baseline="0" noProof="0" dirty="0">
              <a:ln>
                <a:noFill/>
              </a:ln>
              <a:solidFill>
                <a:srgbClr val="FFFFFF"/>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3" name="矩形 42"/>
          <p:cNvSpPr/>
          <p:nvPr/>
        </p:nvSpPr>
        <p:spPr>
          <a:xfrm>
            <a:off x="6746073" y="2642826"/>
            <a:ext cx="657552" cy="698204"/>
          </a:xfrm>
          <a:prstGeom prst="rect">
            <a:avLst/>
          </a:prstGeom>
        </p:spPr>
        <p:txBody>
          <a:bodyPr wrap="none">
            <a:spAutoFit/>
          </a:bodyPr>
          <a:lstStyle/>
          <a:p>
            <a:pPr marL="0" marR="0" lvl="0" indent="0" algn="l" defTabSz="914400" rtl="0" eaLnBrk="1" fontAlgn="auto" latinLnBrk="0" hangingPunct="1">
              <a:lnSpc>
                <a:spcPct val="120000"/>
              </a:lnSpc>
              <a:spcBef>
                <a:spcPts val="20"/>
              </a:spcBef>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rPr>
              <a:t>02</a:t>
            </a:r>
            <a:endParaRPr kumimoji="0" lang="id-ID" altLang="zh-CN" sz="3600" b="0" i="0" u="none" strike="noStrike" kern="1200" cap="none" spc="0" normalizeH="0" baseline="0" noProof="0" dirty="0">
              <a:ln>
                <a:noFill/>
              </a:ln>
              <a:solidFill>
                <a:prstClr val="white"/>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4" name="Oval 59"/>
          <p:cNvSpPr>
            <a:spLocks noChangeArrowheads="1"/>
          </p:cNvSpPr>
          <p:nvPr/>
        </p:nvSpPr>
        <p:spPr bwMode="auto">
          <a:xfrm>
            <a:off x="6680629" y="4502685"/>
            <a:ext cx="990014" cy="991994"/>
          </a:xfrm>
          <a:prstGeom prst="ellipse">
            <a:avLst/>
          </a:prstGeom>
          <a:solidFill>
            <a:srgbClr val="65D7F0"/>
          </a:solidFill>
          <a:ln w="76200" cap="flat">
            <a:solidFill>
              <a:schemeClr val="bg1"/>
            </a:solidFill>
            <a:prstDash val="solid"/>
            <a:miter lim="800000"/>
          </a:ln>
          <a:effectLst/>
        </p:spPr>
        <p:txBody>
          <a:bodyPr vert="horz" wrap="square" lIns="0" tIns="0" rIns="0" bIns="640080" numCol="1" anchor="ctr" anchorCtr="0" compatLnSpc="1"/>
          <a:lstStyle/>
          <a:p>
            <a:pPr marL="0" marR="0" lvl="0" indent="0" algn="ctr" defTabSz="914400" rtl="0" eaLnBrk="1" fontAlgn="auto" latinLnBrk="0" hangingPunct="1">
              <a:lnSpc>
                <a:spcPct val="120000"/>
              </a:lnSpc>
              <a:spcBef>
                <a:spcPts val="20"/>
              </a:spcBef>
              <a:buClrTx/>
              <a:buSzTx/>
              <a:buFontTx/>
              <a:buNone/>
              <a:defRPr/>
            </a:pPr>
            <a:endParaRPr kumimoji="0" lang="en-US" sz="11000" b="0" i="0" u="none" strike="noStrike" kern="1200" cap="none" spc="0" normalizeH="0" baseline="0" noProof="0" dirty="0">
              <a:ln>
                <a:noFill/>
              </a:ln>
              <a:solidFill>
                <a:srgbClr val="FFFFFF"/>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5" name="矩形 44"/>
          <p:cNvSpPr/>
          <p:nvPr/>
        </p:nvSpPr>
        <p:spPr>
          <a:xfrm>
            <a:off x="6754252" y="4675516"/>
            <a:ext cx="684803" cy="698204"/>
          </a:xfrm>
          <a:prstGeom prst="rect">
            <a:avLst/>
          </a:prstGeom>
        </p:spPr>
        <p:txBody>
          <a:bodyPr wrap="none">
            <a:spAutoFit/>
          </a:bodyPr>
          <a:lstStyle/>
          <a:p>
            <a:pPr marL="0" marR="0" lvl="0" indent="0" algn="l" defTabSz="914400" rtl="0" eaLnBrk="1" fontAlgn="auto" latinLnBrk="0" hangingPunct="1">
              <a:lnSpc>
                <a:spcPct val="120000"/>
              </a:lnSpc>
              <a:spcBef>
                <a:spcPts val="20"/>
              </a:spcBef>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rPr>
              <a:t>04</a:t>
            </a:r>
            <a:endParaRPr kumimoji="0" lang="id-ID" altLang="zh-CN" sz="3600" b="0" i="0" u="none" strike="noStrike" kern="1200" cap="none" spc="0" normalizeH="0" baseline="0" noProof="0" dirty="0">
              <a:ln>
                <a:noFill/>
              </a:ln>
              <a:solidFill>
                <a:prstClr val="white"/>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6" name="TextBox 14"/>
          <p:cNvSpPr txBox="1"/>
          <p:nvPr/>
        </p:nvSpPr>
        <p:spPr>
          <a:xfrm>
            <a:off x="2720280" y="4835331"/>
            <a:ext cx="3451678" cy="445315"/>
          </a:xfrm>
          <a:prstGeom prst="rect">
            <a:avLst/>
          </a:prstGeom>
          <a:noFill/>
        </p:spPr>
        <p:txBody>
          <a:bodyPr wrap="square" rtlCol="0">
            <a:spAutoFit/>
          </a:bodyPr>
          <a:lstStyle/>
          <a:p>
            <a:pPr marL="0" marR="0" lvl="0" indent="0" algn="l" defTabSz="914400" rtl="0" eaLnBrk="1" fontAlgn="auto" latinLnBrk="0" hangingPunct="1">
              <a:lnSpc>
                <a:spcPct val="120000"/>
              </a:lnSpc>
              <a:spcBef>
                <a:spcPts val="20"/>
              </a:spcBef>
              <a:buClrTx/>
              <a:buSzTx/>
              <a:buFontTx/>
              <a:buNone/>
              <a:defRPr/>
            </a:pPr>
            <a:r>
              <a:rPr kumimoji="0" lang="en-US" sz="1000" b="0" i="0" u="none" strike="noStrike" kern="1200" cap="none" spc="0" normalizeH="0" baseline="0" noProof="0" dirty="0">
                <a:ln>
                  <a:noFill/>
                </a:ln>
                <a:solidFill>
                  <a:prstClr val="black">
                    <a:lumMod val="75000"/>
                    <a:lumOff val="25000"/>
                  </a:prstClr>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rPr>
              <a:t>belief, Lorem Ipsum is not simply random text. Lorem random is not simply random text. </a:t>
            </a:r>
            <a:endParaRPr kumimoji="0" lang="en-US" sz="1000" b="0" i="0" u="none" strike="noStrike" kern="1200" cap="none" spc="0" normalizeH="0" baseline="0" noProof="0" dirty="0">
              <a:ln>
                <a:noFill/>
              </a:ln>
              <a:solidFill>
                <a:prstClr val="black">
                  <a:lumMod val="75000"/>
                  <a:lumOff val="25000"/>
                </a:prstClr>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7" name="矩形 46"/>
          <p:cNvSpPr/>
          <p:nvPr/>
        </p:nvSpPr>
        <p:spPr>
          <a:xfrm>
            <a:off x="2627276" y="4456751"/>
            <a:ext cx="2642070" cy="492635"/>
          </a:xfrm>
          <a:prstGeom prst="rect">
            <a:avLst/>
          </a:prstGeom>
        </p:spPr>
        <p:txBody>
          <a:bodyPr wrap="square">
            <a:spAutoFit/>
          </a:bodyPr>
          <a:lstStyle/>
          <a:p>
            <a:pPr algn="ctr">
              <a:lnSpc>
                <a:spcPct val="120000"/>
              </a:lnSpc>
              <a:spcBef>
                <a:spcPct val="20000"/>
              </a:spcBef>
            </a:pPr>
            <a:r>
              <a:rPr lang="zh-CN" altLang="en-US" sz="2400" dirty="0">
                <a:latin typeface="义启简圆体" panose="02010601030101010101" pitchFamily="2" charset="-128"/>
                <a:ea typeface="义启简圆体" panose="02010601030101010101" pitchFamily="2" charset="-128"/>
                <a:cs typeface="+mn-ea"/>
                <a:sym typeface="义启简圆体" panose="02010601030101010101" pitchFamily="2" charset="-128"/>
              </a:rPr>
              <a:t>医疗垃圾处理流程</a:t>
            </a:r>
            <a:endParaRPr lang="zh-CN" altLang="en-US" sz="2400" dirty="0">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8" name="TextBox 14"/>
          <p:cNvSpPr txBox="1"/>
          <p:nvPr/>
        </p:nvSpPr>
        <p:spPr>
          <a:xfrm>
            <a:off x="7820227" y="2780497"/>
            <a:ext cx="3451678" cy="445315"/>
          </a:xfrm>
          <a:prstGeom prst="rect">
            <a:avLst/>
          </a:prstGeom>
          <a:noFill/>
        </p:spPr>
        <p:txBody>
          <a:bodyPr wrap="square" rtlCol="0">
            <a:spAutoFit/>
          </a:bodyPr>
          <a:lstStyle/>
          <a:p>
            <a:pPr marL="0" marR="0" lvl="0" indent="0" algn="l" defTabSz="914400" rtl="0" eaLnBrk="1" fontAlgn="auto" latinLnBrk="0" hangingPunct="1">
              <a:lnSpc>
                <a:spcPct val="120000"/>
              </a:lnSpc>
              <a:spcBef>
                <a:spcPts val="20"/>
              </a:spcBef>
              <a:buClrTx/>
              <a:buSzTx/>
              <a:buFontTx/>
              <a:buNone/>
              <a:defRPr/>
            </a:pPr>
            <a:r>
              <a:rPr kumimoji="0" lang="en-US" sz="1000" b="0" i="0" u="none" strike="noStrike" kern="1200" cap="none" spc="0" normalizeH="0" baseline="0" noProof="0" dirty="0">
                <a:ln>
                  <a:noFill/>
                </a:ln>
                <a:solidFill>
                  <a:prstClr val="black">
                    <a:lumMod val="75000"/>
                    <a:lumOff val="25000"/>
                  </a:prstClr>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rPr>
              <a:t>belief, Lorem Ipsum is not simply random text. Lorem random is not simply random text. </a:t>
            </a:r>
            <a:endParaRPr kumimoji="0" lang="en-US" sz="1000" b="0" i="0" u="none" strike="noStrike" kern="1200" cap="none" spc="0" normalizeH="0" baseline="0" noProof="0" dirty="0">
              <a:ln>
                <a:noFill/>
              </a:ln>
              <a:solidFill>
                <a:prstClr val="black">
                  <a:lumMod val="75000"/>
                  <a:lumOff val="25000"/>
                </a:prstClr>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9" name="矩形 48"/>
          <p:cNvSpPr/>
          <p:nvPr/>
        </p:nvSpPr>
        <p:spPr>
          <a:xfrm>
            <a:off x="7808386" y="2380387"/>
            <a:ext cx="1901482" cy="492635"/>
          </a:xfrm>
          <a:prstGeom prst="rect">
            <a:avLst/>
          </a:prstGeom>
        </p:spPr>
        <p:txBody>
          <a:bodyPr wrap="none">
            <a:spAutoFit/>
          </a:bodyPr>
          <a:lstStyle/>
          <a:p>
            <a:pPr algn="ctr">
              <a:lnSpc>
                <a:spcPct val="120000"/>
              </a:lnSpc>
              <a:spcBef>
                <a:spcPct val="20000"/>
              </a:spcBef>
            </a:pPr>
            <a:r>
              <a:rPr lang="zh-CN" altLang="en-US" sz="2400" dirty="0">
                <a:latin typeface="义启简圆体" panose="02010601030101010101" pitchFamily="2" charset="-128"/>
                <a:ea typeface="义启简圆体" panose="02010601030101010101" pitchFamily="2" charset="-128"/>
                <a:cs typeface="+mn-ea"/>
                <a:sym typeface="义启简圆体" panose="02010601030101010101" pitchFamily="2" charset="-128"/>
              </a:rPr>
              <a:t>医疗废物处理</a:t>
            </a:r>
            <a:endParaRPr lang="zh-CN" altLang="en-US" sz="2400" dirty="0">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50" name="TextBox 14"/>
          <p:cNvSpPr txBox="1"/>
          <p:nvPr/>
        </p:nvSpPr>
        <p:spPr>
          <a:xfrm>
            <a:off x="7840034" y="4839869"/>
            <a:ext cx="2131995" cy="445315"/>
          </a:xfrm>
          <a:prstGeom prst="rect">
            <a:avLst/>
          </a:prstGeom>
          <a:noFill/>
        </p:spPr>
        <p:txBody>
          <a:bodyPr wrap="square" rtlCol="0">
            <a:spAutoFit/>
          </a:bodyPr>
          <a:lstStyle/>
          <a:p>
            <a:pPr marL="0" marR="0" lvl="0" indent="0" defTabSz="914400" rtl="0" eaLnBrk="1" fontAlgn="auto" latinLnBrk="0" hangingPunct="1">
              <a:lnSpc>
                <a:spcPct val="120000"/>
              </a:lnSpc>
              <a:spcBef>
                <a:spcPts val="20"/>
              </a:spcBef>
              <a:buClrTx/>
              <a:buSzTx/>
              <a:buFontTx/>
              <a:buNone/>
              <a:defRPr/>
            </a:pPr>
            <a:r>
              <a:rPr kumimoji="0" lang="en-US" sz="1000" b="0" i="0" u="none" strike="noStrike" kern="1200" cap="none" spc="0" normalizeH="0" baseline="0" noProof="0" dirty="0">
                <a:ln>
                  <a:noFill/>
                </a:ln>
                <a:solidFill>
                  <a:prstClr val="black">
                    <a:lumMod val="75000"/>
                    <a:lumOff val="25000"/>
                  </a:prstClr>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rPr>
              <a:t>belief, Lorem Ipsum is not simply random text. Lorem random </a:t>
            </a:r>
            <a:endParaRPr kumimoji="0" lang="en-US" sz="1000" b="0" i="0" u="none" strike="noStrike" kern="1200" cap="none" spc="0" normalizeH="0" baseline="0" noProof="0" dirty="0">
              <a:ln>
                <a:noFill/>
              </a:ln>
              <a:solidFill>
                <a:prstClr val="black">
                  <a:lumMod val="75000"/>
                  <a:lumOff val="25000"/>
                </a:prstClr>
              </a:solidFill>
              <a:effectLst/>
              <a:uLnTx/>
              <a:uFillTx/>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51" name="矩形 50"/>
          <p:cNvSpPr/>
          <p:nvPr/>
        </p:nvSpPr>
        <p:spPr>
          <a:xfrm>
            <a:off x="7744266" y="4211634"/>
            <a:ext cx="2386841" cy="935834"/>
          </a:xfrm>
          <a:prstGeom prst="rect">
            <a:avLst/>
          </a:prstGeom>
        </p:spPr>
        <p:txBody>
          <a:bodyPr wrap="square">
            <a:spAutoFit/>
          </a:bodyPr>
          <a:lstStyle/>
          <a:p>
            <a:pPr>
              <a:lnSpc>
                <a:spcPct val="120000"/>
              </a:lnSpc>
              <a:spcBef>
                <a:spcPct val="20000"/>
              </a:spcBef>
            </a:pPr>
            <a:r>
              <a:rPr lang="zh-CN" altLang="en-US" sz="2400" dirty="0">
                <a:latin typeface="义启简圆体" panose="02010601030101010101" pitchFamily="2" charset="-128"/>
                <a:ea typeface="义启简圆体" panose="02010601030101010101" pitchFamily="2" charset="-128"/>
                <a:cs typeface="+mn-ea"/>
                <a:sym typeface="义启简圆体" panose="02010601030101010101" pitchFamily="2" charset="-128"/>
              </a:rPr>
              <a:t>医疗机构生活垃圾分类及处理</a:t>
            </a:r>
            <a:endParaRPr lang="zh-CN" altLang="en-US" sz="2400" dirty="0">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52" name="TextBox 12"/>
          <p:cNvSpPr txBox="1"/>
          <p:nvPr/>
        </p:nvSpPr>
        <p:spPr>
          <a:xfrm>
            <a:off x="2112973" y="895931"/>
            <a:ext cx="3179075" cy="832792"/>
          </a:xfrm>
          <a:prstGeom prst="rect">
            <a:avLst/>
          </a:prstGeom>
          <a:noFill/>
        </p:spPr>
        <p:txBody>
          <a:bodyPr wrap="none" rtlCol="0">
            <a:spAutoFit/>
          </a:bodyPr>
          <a:lstStyle/>
          <a:p>
            <a:pPr marL="0" marR="0" lvl="0" indent="0" algn="l" defTabSz="914400" rtl="0" eaLnBrk="1" fontAlgn="auto" latinLnBrk="0" hangingPunct="1">
              <a:lnSpc>
                <a:spcPct val="120000"/>
              </a:lnSpc>
              <a:spcBef>
                <a:spcPts val="20"/>
              </a:spcBef>
              <a:buClrTx/>
              <a:buSzTx/>
              <a:buFontTx/>
              <a:buNone/>
              <a:defRPr/>
            </a:pPr>
            <a:r>
              <a:rPr kumimoji="0" lang="en-US" sz="4400" b="0" i="0" u="none" strike="noStrike" kern="1200" cap="none" spc="300" normalizeH="0" baseline="0" noProof="0" dirty="0">
                <a:ln>
                  <a:noFill/>
                </a:ln>
                <a:solidFill>
                  <a:schemeClr val="bg2">
                    <a:lumMod val="25000"/>
                  </a:schemeClr>
                </a:solidFill>
                <a:uLnTx/>
                <a:uFillTx/>
                <a:latin typeface="义启简圆体" panose="02010601030101010101" pitchFamily="2" charset="-128"/>
                <a:ea typeface="义启简圆体" panose="02010601030101010101" pitchFamily="2" charset="-128"/>
                <a:cs typeface="+mn-ea"/>
                <a:sym typeface="义启简圆体" panose="02010601030101010101" pitchFamily="2" charset="-128"/>
              </a:rPr>
              <a:t>CONTENTS</a:t>
            </a:r>
            <a:endParaRPr kumimoji="0" lang="en-US" sz="4400" b="0" i="0" u="none" strike="noStrike" kern="1200" cap="none" spc="300" normalizeH="0" baseline="0" noProof="0" dirty="0">
              <a:ln>
                <a:noFill/>
              </a:ln>
              <a:solidFill>
                <a:schemeClr val="bg2">
                  <a:lumMod val="25000"/>
                </a:schemeClr>
              </a:solidFill>
              <a:uLnTx/>
              <a:uFillTx/>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87" name="矩形: 圆角 86"/>
          <p:cNvSpPr/>
          <p:nvPr/>
        </p:nvSpPr>
        <p:spPr>
          <a:xfrm>
            <a:off x="698500" y="2090845"/>
            <a:ext cx="10922520" cy="3871224"/>
          </a:xfrm>
          <a:prstGeom prst="roundRect">
            <a:avLst/>
          </a:prstGeom>
          <a:noFill/>
          <a:ln w="38100">
            <a:solidFill>
              <a:srgbClr val="65D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dirty="0">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17" name="图形 1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93249" y="4601797"/>
            <a:ext cx="1564350" cy="18961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00"/>
                                        <p:tgtEl>
                                          <p:spTgt spid="43"/>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down)">
                                      <p:cBhvr>
                                        <p:cTn id="47" dur="500"/>
                                        <p:tgtEl>
                                          <p:spTgt spid="45"/>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down)">
                                      <p:cBhvr>
                                        <p:cTn id="55" dur="500"/>
                                        <p:tgtEl>
                                          <p:spTgt spid="47"/>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00"/>
                                        <p:tgtEl>
                                          <p:spTgt spid="48"/>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down)">
                                      <p:cBhvr>
                                        <p:cTn id="63" dur="500"/>
                                        <p:tgtEl>
                                          <p:spTgt spid="49"/>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down)">
                                      <p:cBhvr>
                                        <p:cTn id="67" dur="500"/>
                                        <p:tgtEl>
                                          <p:spTgt spid="50"/>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down)">
                                      <p:cBhvr>
                                        <p:cTn id="7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4" grpId="0" animBg="1"/>
      <p:bldP spid="26" grpId="0"/>
      <p:bldP spid="37" grpId="0"/>
      <p:bldP spid="38" grpId="0"/>
      <p:bldP spid="39" grpId="0" animBg="1"/>
      <p:bldP spid="41" grpId="0"/>
      <p:bldP spid="42" grpId="0" animBg="1"/>
      <p:bldP spid="43" grpId="0"/>
      <p:bldP spid="44" grpId="0" animBg="1"/>
      <p:bldP spid="45" grpId="0"/>
      <p:bldP spid="46" grpId="0"/>
      <p:bldP spid="47" grpId="0"/>
      <p:bldP spid="48" grpId="0"/>
      <p:bldP spid="49"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8609076" y="368960"/>
            <a:ext cx="3048000" cy="571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垃圾处理流程</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5" name="文本框 4"/>
          <p:cNvSpPr txBox="1"/>
          <p:nvPr/>
        </p:nvSpPr>
        <p:spPr>
          <a:xfrm>
            <a:off x="251598" y="335013"/>
            <a:ext cx="4204288"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医疗垃圾处理</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6" name="矩形 5"/>
          <p:cNvSpPr/>
          <p:nvPr/>
        </p:nvSpPr>
        <p:spPr>
          <a:xfrm>
            <a:off x="493395" y="1337310"/>
            <a:ext cx="8751570" cy="3864263"/>
          </a:xfrm>
          <a:prstGeom prst="rect">
            <a:avLst/>
          </a:prstGeom>
        </p:spPr>
        <p:txBody>
          <a:bodyPr wrap="square">
            <a:spAutoFit/>
          </a:bodyPr>
          <a:lstStyle/>
          <a:p>
            <a:pPr>
              <a:lnSpc>
                <a:spcPct val="120000"/>
              </a:lnSpc>
              <a:spcBef>
                <a:spcPts val="20"/>
              </a:spcBef>
            </a:pPr>
            <a:r>
              <a:rPr lang="zh-CN" altLang="en-US" sz="2000" b="1" dirty="0">
                <a:solidFill>
                  <a:schemeClr val="accent2"/>
                </a:solidFill>
                <a:latin typeface="义启简圆体" panose="02010601030101010101" pitchFamily="2" charset="-128"/>
                <a:ea typeface="义启简圆体" panose="02010601030101010101" pitchFamily="2" charset="-128"/>
                <a:cs typeface="+mn-ea"/>
                <a:sym typeface="义启简圆体" panose="02010601030101010101" pitchFamily="2" charset="-128"/>
              </a:rPr>
              <a:t>① 贴签</a:t>
            </a:r>
            <a:r>
              <a:rPr lang="zh-CN" altLang="en-US" dirty="0">
                <a:solidFill>
                  <a:schemeClr val="accent2"/>
                </a:solidFill>
                <a:latin typeface="义启简圆体" panose="02010601030101010101" pitchFamily="2" charset="-128"/>
                <a:ea typeface="义启简圆体" panose="02010601030101010101" pitchFamily="2" charset="-128"/>
                <a:cs typeface="+mn-ea"/>
                <a:sym typeface="义启简圆体" panose="02010601030101010101" pitchFamily="2" charset="-128"/>
              </a:rPr>
              <a:t>：</a:t>
            </a:r>
            <a:r>
              <a:rPr lang="zh-CN" altLang="en-US" dirty="0">
                <a:solidFill>
                  <a:schemeClr val="accent2"/>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rPr>
              <a:t>在黄色医疗垃圾塑料袋或者利器盒上贴标签的内容包括： 医疗废物产生单位、生产日期、类别及需要的特别说明等。 </a:t>
            </a:r>
            <a:endParaRPr lang="zh-CN" altLang="en-US" dirty="0">
              <a:solidFill>
                <a:schemeClr val="accent2"/>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zh-CN" altLang="en-US" sz="2000" b="1" dirty="0">
                <a:solidFill>
                  <a:schemeClr val="accent2"/>
                </a:solidFill>
                <a:latin typeface="义启简圆体" panose="02010601030101010101" pitchFamily="2" charset="-128"/>
                <a:ea typeface="义启简圆体" panose="02010601030101010101" pitchFamily="2" charset="-128"/>
                <a:cs typeface="+mn-ea"/>
                <a:sym typeface="义启简圆体" panose="02010601030101010101" pitchFamily="2" charset="-128"/>
              </a:rPr>
              <a:t>② 登记</a:t>
            </a:r>
            <a:r>
              <a:rPr lang="zh-CN" altLang="en-US" dirty="0">
                <a:solidFill>
                  <a:schemeClr val="accent2"/>
                </a:solidFill>
                <a:latin typeface="义启简圆体" panose="02010601030101010101" pitchFamily="2" charset="-128"/>
                <a:ea typeface="义启简圆体" panose="02010601030101010101" pitchFamily="2" charset="-128"/>
                <a:cs typeface="+mn-ea"/>
                <a:sym typeface="义启简圆体" panose="02010601030101010101" pitchFamily="2" charset="-128"/>
              </a:rPr>
              <a:t>：</a:t>
            </a:r>
            <a:r>
              <a:rPr lang="zh-CN" altLang="en-US" dirty="0">
                <a:solidFill>
                  <a:schemeClr val="accent2"/>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rPr>
              <a:t>各科室和医疗垃圾管理办医疗废物回收人员应对医疗垃圾登记。登记的内 容包括：医疗垃圾产生科室、医疗垃圾交接时间、类别、重量、需要的特别说明、科室同回收医疗垃圾专人双方签字，并保证两个登记本信息一致。</a:t>
            </a:r>
            <a:endParaRPr lang="zh-CN" altLang="en-US" dirty="0">
              <a:solidFill>
                <a:schemeClr val="accent2"/>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zh-CN" altLang="en-US" sz="2000" b="1" dirty="0">
                <a:solidFill>
                  <a:schemeClr val="accent2"/>
                </a:solidFill>
                <a:latin typeface="义启简圆体" panose="02010601030101010101" pitchFamily="2" charset="-128"/>
                <a:ea typeface="义启简圆体" panose="02010601030101010101" pitchFamily="2" charset="-128"/>
                <a:cs typeface="+mn-ea"/>
                <a:sym typeface="义启简圆体" panose="02010601030101010101" pitchFamily="2" charset="-128"/>
              </a:rPr>
              <a:t>③ 日产日清</a:t>
            </a:r>
            <a:r>
              <a:rPr lang="zh-CN" altLang="en-US" dirty="0">
                <a:solidFill>
                  <a:schemeClr val="accent2"/>
                </a:solidFill>
                <a:latin typeface="义启简圆体" panose="02010601030101010101" pitchFamily="2" charset="-128"/>
                <a:ea typeface="义启简圆体" panose="02010601030101010101" pitchFamily="2" charset="-128"/>
                <a:cs typeface="+mn-ea"/>
                <a:sym typeface="义启简圆体" panose="02010601030101010101" pitchFamily="2" charset="-128"/>
              </a:rPr>
              <a:t>：</a:t>
            </a:r>
            <a:r>
              <a:rPr lang="zh-CN" altLang="en-US" dirty="0">
                <a:solidFill>
                  <a:schemeClr val="accent2"/>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rPr>
              <a:t>各科室对医疗垃圾类后由本科室医务人员妥善保管，不得 丢失，遗撒、播散。医疗垃圾管理办医疗废物回收人员在运送医疗废物前，应当检查包装或者利器盒的标签、标识及封口是否符合要求，不得将不符合要求的医疗垃圾运送到指定地点。</a:t>
            </a:r>
            <a:r>
              <a:rPr lang="zh-CN" altLang="en-US" dirty="0">
                <a:solidFill>
                  <a:schemeClr val="accent2"/>
                </a:solidFill>
                <a:latin typeface="义启简圆体" panose="02010601030101010101" pitchFamily="2" charset="-128"/>
                <a:ea typeface="义启简圆体" panose="02010601030101010101" pitchFamily="2" charset="-128"/>
                <a:cs typeface="+mn-ea"/>
                <a:sym typeface="义启简圆体" panose="02010601030101010101" pitchFamily="2" charset="-128"/>
              </a:rPr>
              <a:t> </a:t>
            </a:r>
            <a:endParaRPr lang="zh-CN" altLang="en-US" dirty="0">
              <a:solidFill>
                <a:schemeClr val="accent2"/>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zh-CN" altLang="en-US" sz="2000" b="1" dirty="0">
                <a:solidFill>
                  <a:schemeClr val="accent2"/>
                </a:solidFill>
                <a:latin typeface="义启简圆体" panose="02010601030101010101" pitchFamily="2" charset="-128"/>
                <a:ea typeface="义启简圆体" panose="02010601030101010101" pitchFamily="2" charset="-128"/>
                <a:cs typeface="+mn-ea"/>
                <a:sym typeface="义启简圆体" panose="02010601030101010101" pitchFamily="2" charset="-128"/>
              </a:rPr>
              <a:t>④ 专人</a:t>
            </a:r>
            <a:r>
              <a:rPr lang="zh-CN" altLang="en-US" dirty="0">
                <a:solidFill>
                  <a:schemeClr val="accent2"/>
                </a:solidFill>
                <a:latin typeface="义启简圆体" panose="02010601030101010101" pitchFamily="2" charset="-128"/>
                <a:ea typeface="义启简圆体" panose="02010601030101010101" pitchFamily="2" charset="-128"/>
                <a:cs typeface="+mn-ea"/>
                <a:sym typeface="义启简圆体" panose="02010601030101010101" pitchFamily="2" charset="-128"/>
              </a:rPr>
              <a:t>：</a:t>
            </a:r>
            <a:r>
              <a:rPr lang="zh-CN" altLang="en-US" dirty="0">
                <a:solidFill>
                  <a:schemeClr val="accent2"/>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rPr>
              <a:t>医疗垃圾管理办专人，各医疗垃圾产生科室均专人管理，医疗垃圾暂存处固定专人管理，并按时联系医疗垃圾处理公司拉运后处理。确保医疗垃圾在暂存处中不被遗漏、丢失。对医疗垃圾暂存处要每日冲洗、消毒一次。</a:t>
            </a:r>
            <a:endParaRPr lang="zh-CN" altLang="en-US" dirty="0">
              <a:solidFill>
                <a:schemeClr val="accent2"/>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3" name="图片 2" descr="C:\Users\Admin\Desktop\医药\5c98f2d09ee246351.png5c98f2d09ee246351"/>
          <p:cNvPicPr>
            <a:picLocks noChangeAspect="1"/>
          </p:cNvPicPr>
          <p:nvPr/>
        </p:nvPicPr>
        <p:blipFill>
          <a:blip r:embed="rId1"/>
          <a:srcRect/>
          <a:stretch>
            <a:fillRect/>
          </a:stretch>
        </p:blipFill>
        <p:spPr>
          <a:xfrm>
            <a:off x="8471493" y="2411277"/>
            <a:ext cx="4080420" cy="288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4"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矩形 4"/>
          <p:cNvSpPr/>
          <p:nvPr/>
        </p:nvSpPr>
        <p:spPr>
          <a:xfrm>
            <a:off x="718457" y="431800"/>
            <a:ext cx="10755086" cy="599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9" name="流程图: 延期 8"/>
          <p:cNvSpPr/>
          <p:nvPr/>
        </p:nvSpPr>
        <p:spPr>
          <a:xfrm rot="5400000">
            <a:off x="3884673" y="409701"/>
            <a:ext cx="5085876" cy="5691716"/>
          </a:xfrm>
          <a:prstGeom prst="flowChartDelay">
            <a:avLst/>
          </a:prstGeom>
          <a:solidFill>
            <a:srgbClr val="65D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dirty="0">
              <a:solidFill>
                <a:schemeClr val="bg2">
                  <a:lumMod val="25000"/>
                </a:schemeClr>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3" name="矩形 2"/>
          <p:cNvSpPr/>
          <p:nvPr/>
        </p:nvSpPr>
        <p:spPr>
          <a:xfrm>
            <a:off x="2264228" y="1929285"/>
            <a:ext cx="2505389" cy="250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spcBef>
                <a:spcPts val="20"/>
              </a:spcBef>
            </a:pPr>
            <a:endParaRPr lang="zh-CN" altLang="en-US" sz="2400">
              <a:solidFill>
                <a:prstClr val="white"/>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5" name="文本框 14"/>
          <p:cNvSpPr txBox="1"/>
          <p:nvPr/>
        </p:nvSpPr>
        <p:spPr bwMode="auto">
          <a:xfrm>
            <a:off x="5072906" y="1748109"/>
            <a:ext cx="3981508" cy="1466555"/>
          </a:xfrm>
          <a:prstGeom prst="rect">
            <a:avLst/>
          </a:prstGeom>
          <a:noFill/>
        </p:spPr>
        <p:txBody>
          <a:bodyPr wrap="square">
            <a:spAutoFit/>
          </a:bodyPr>
          <a:lstStyle/>
          <a:p>
            <a:pPr defTabSz="914400">
              <a:lnSpc>
                <a:spcPct val="120000"/>
              </a:lnSpc>
              <a:spcBef>
                <a:spcPts val="20"/>
              </a:spcBef>
              <a:defRPr/>
            </a:pPr>
            <a:r>
              <a:rPr lang="zh-CN" altLang="en-US" sz="5865" baseline="-30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医疗机构生活垃圾分类及处理</a:t>
            </a:r>
            <a:endParaRPr lang="zh-CN" altLang="en-US" sz="5865" baseline="-30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7" name="TextBox 111"/>
          <p:cNvSpPr txBox="1">
            <a:spLocks noChangeArrowheads="1"/>
          </p:cNvSpPr>
          <p:nvPr/>
        </p:nvSpPr>
        <p:spPr bwMode="auto">
          <a:xfrm>
            <a:off x="5140777" y="3003415"/>
            <a:ext cx="3676651" cy="110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2" tIns="45684" rIns="91372" bIns="45684">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914400">
              <a:lnSpc>
                <a:spcPct val="120000"/>
              </a:lnSpc>
              <a:spcBef>
                <a:spcPts val="20"/>
              </a:spcBef>
              <a:defRPr/>
            </a:pPr>
            <a:r>
              <a:rPr lang="en-US" altLang="zh-CN" sz="14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Click here to modify the text , you may post text here . Click here to modify the text . Click here to modify the text , you may post text here . Click here to modify the text , you may</a:t>
            </a:r>
            <a:endParaRPr lang="zh-CN" altLang="en-US" sz="1400" baseline="-30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 name="文本框 1"/>
          <p:cNvSpPr txBox="1"/>
          <p:nvPr/>
        </p:nvSpPr>
        <p:spPr>
          <a:xfrm>
            <a:off x="3605571" y="1339802"/>
            <a:ext cx="1511952" cy="3188758"/>
          </a:xfrm>
          <a:prstGeom prst="rect">
            <a:avLst/>
          </a:prstGeom>
          <a:noFill/>
        </p:spPr>
        <p:txBody>
          <a:bodyPr wrap="none" rtlCol="0">
            <a:spAutoFit/>
          </a:bodyPr>
          <a:lstStyle/>
          <a:p>
            <a:pPr algn="ctr" defTabSz="609600">
              <a:lnSpc>
                <a:spcPct val="120000"/>
              </a:lnSpc>
              <a:spcBef>
                <a:spcPts val="20"/>
              </a:spcBef>
            </a:pPr>
            <a:r>
              <a:rPr lang="en-US" altLang="zh-CN" sz="184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4</a:t>
            </a:r>
            <a:endParaRPr lang="zh-CN" altLang="en-US" sz="184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 name="矩形 3"/>
          <p:cNvSpPr/>
          <p:nvPr/>
        </p:nvSpPr>
        <p:spPr>
          <a:xfrm>
            <a:off x="3669691" y="892294"/>
            <a:ext cx="5455837" cy="185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11" name="图形 10"/>
          <p:cNvPicPr>
            <a:picLocks noChangeAspect="1"/>
          </p:cNvPicPr>
          <p:nvPr/>
        </p:nvPicPr>
        <p:blipFill>
          <a:blip r:embed="rId1"/>
          <a:stretch>
            <a:fillRect/>
          </a:stretch>
        </p:blipFill>
        <p:spPr>
          <a:xfrm>
            <a:off x="2572885" y="3982215"/>
            <a:ext cx="1811301" cy="2195516"/>
          </a:xfrm>
          <a:prstGeom prst="rect">
            <a:avLst/>
          </a:prstGeom>
        </p:spPr>
      </p:pic>
      <p:pic>
        <p:nvPicPr>
          <p:cNvPr id="16" name="图形 15"/>
          <p:cNvPicPr>
            <a:picLocks noChangeAspect="1"/>
          </p:cNvPicPr>
          <p:nvPr/>
        </p:nvPicPr>
        <p:blipFill>
          <a:blip r:embed="rId2"/>
          <a:stretch>
            <a:fillRect/>
          </a:stretch>
        </p:blipFill>
        <p:spPr>
          <a:xfrm>
            <a:off x="2208544" y="2345852"/>
            <a:ext cx="652795" cy="513675"/>
          </a:xfrm>
          <a:prstGeom prst="rect">
            <a:avLst/>
          </a:prstGeom>
        </p:spPr>
      </p:pic>
      <p:grpSp>
        <p:nvGrpSpPr>
          <p:cNvPr id="18" name="组合 17"/>
          <p:cNvGrpSpPr/>
          <p:nvPr/>
        </p:nvGrpSpPr>
        <p:grpSpPr>
          <a:xfrm>
            <a:off x="5986032" y="4497106"/>
            <a:ext cx="916806" cy="916806"/>
            <a:chOff x="8727685" y="551542"/>
            <a:chExt cx="1390650" cy="1390650"/>
          </a:xfrm>
        </p:grpSpPr>
        <p:sp>
          <p:nvSpPr>
            <p:cNvPr id="19" name="椭圆 18"/>
            <p:cNvSpPr/>
            <p:nvPr/>
          </p:nvSpPr>
          <p:spPr>
            <a:xfrm>
              <a:off x="8727685" y="551542"/>
              <a:ext cx="1390650" cy="1390650"/>
            </a:xfrm>
            <a:prstGeom prst="ellipse">
              <a:avLst/>
            </a:prstGeom>
            <a:solidFill>
              <a:schemeClr val="bg1"/>
            </a:solidFill>
            <a:ln w="38100">
              <a:solidFill>
                <a:srgbClr val="65D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sz="160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0" name="文本框 19"/>
            <p:cNvSpPr txBox="1"/>
            <p:nvPr/>
          </p:nvSpPr>
          <p:spPr>
            <a:xfrm>
              <a:off x="8922872" y="714824"/>
              <a:ext cx="1000275" cy="1152046"/>
            </a:xfrm>
            <a:prstGeom prst="rect">
              <a:avLst/>
            </a:prstGeom>
            <a:noFill/>
          </p:spPr>
          <p:txBody>
            <a:bodyPr wrap="square" rtlCol="0">
              <a:spAutoFit/>
              <a:scene3d>
                <a:camera prst="orthographicFront"/>
                <a:lightRig rig="threePt" dir="t"/>
              </a:scene3d>
              <a:sp3d contourW="12700"/>
            </a:bodyPr>
            <a:lstStyle/>
            <a:p>
              <a:pPr algn="ctr" defTabSz="1201420">
                <a:lnSpc>
                  <a:spcPct val="120000"/>
                </a:lnSpc>
                <a:spcBef>
                  <a:spcPts val="20"/>
                </a:spcBef>
                <a:defRPr/>
              </a:pPr>
              <a:r>
                <a:rPr lang="zh-CN" altLang="en-US" sz="40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rPr>
                <a:t>肆</a:t>
              </a:r>
              <a:endParaRPr lang="en-US" altLang="zh-CN" sz="40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grpSp>
      <p:pic>
        <p:nvPicPr>
          <p:cNvPr id="21" name="图形 20"/>
          <p:cNvPicPr>
            <a:picLocks noChangeAspect="1"/>
          </p:cNvPicPr>
          <p:nvPr/>
        </p:nvPicPr>
        <p:blipFill>
          <a:blip r:embed="rId3"/>
          <a:stretch>
            <a:fillRect/>
          </a:stretch>
        </p:blipFill>
        <p:spPr>
          <a:xfrm>
            <a:off x="8883851" y="4079849"/>
            <a:ext cx="1547298" cy="15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7970446" y="502408"/>
            <a:ext cx="3715658" cy="571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机构生活垃圾</a:t>
            </a: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分类</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及处理</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 name="矩形 3"/>
          <p:cNvSpPr/>
          <p:nvPr/>
        </p:nvSpPr>
        <p:spPr>
          <a:xfrm>
            <a:off x="3919220" y="1649730"/>
            <a:ext cx="4450080" cy="1421928"/>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lnSpc>
                <a:spcPct val="120000"/>
              </a:lnSpc>
              <a:spcBef>
                <a:spcPts val="20"/>
              </a:spcBef>
            </a:pPr>
            <a:r>
              <a:rPr lang="en-US" altLang="zh-CN"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2017</a:t>
            </a:r>
            <a:r>
              <a:rPr lang="zh-CN" altLang="en-US"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年</a:t>
            </a:r>
            <a:r>
              <a:rPr lang="en-US" altLang="zh-CN"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9</a:t>
            </a:r>
            <a:r>
              <a:rPr lang="zh-CN" altLang="en-US"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月，国家卫计委、中宣部、发改委等</a:t>
            </a:r>
            <a:r>
              <a:rPr lang="en-US" altLang="zh-CN"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8</a:t>
            </a:r>
            <a:r>
              <a:rPr lang="zh-CN" altLang="en-US"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部委联合下发的</a:t>
            </a:r>
            <a:r>
              <a:rPr lang="en-US" altLang="zh-CN"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a:t>
            </a:r>
            <a:r>
              <a:rPr lang="zh-CN" altLang="en-US"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关于在医疗机构推进生活垃圾分类管理的通知</a:t>
            </a:r>
            <a:r>
              <a:rPr lang="en-US" altLang="zh-CN"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a:t>
            </a:r>
            <a:r>
              <a:rPr lang="zh-CN" altLang="en-US"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，里面对医疗垃圾分类有了新的规定！</a:t>
            </a:r>
            <a:endParaRPr lang="zh-CN" altLang="en-US"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7" name="矩形 6"/>
          <p:cNvSpPr/>
          <p:nvPr/>
        </p:nvSpPr>
        <p:spPr>
          <a:xfrm>
            <a:off x="4097655" y="4123690"/>
            <a:ext cx="3996690" cy="86793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lnSpc>
                <a:spcPct val="120000"/>
              </a:lnSpc>
              <a:spcBef>
                <a:spcPts val="20"/>
              </a:spcBef>
            </a:pPr>
            <a:r>
              <a:rPr lang="zh-CN" altLang="en-US" sz="14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医疗机构内产生的生活垃圾按照属性分为有害垃圾、易腐垃圾、可回收物和其他垃圾四类。严禁将医疗废物混入生活垃圾</a:t>
            </a:r>
            <a:endParaRPr lang="zh-CN" altLang="en-US" sz="14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2" name="图片 1" descr="C:\Users\Admin\Desktop\医药\5d43f35096a2c1564734288873.png5d43f35096a2c1564734288873"/>
          <p:cNvPicPr>
            <a:picLocks noChangeAspect="1"/>
          </p:cNvPicPr>
          <p:nvPr/>
        </p:nvPicPr>
        <p:blipFill>
          <a:blip r:embed="rId1"/>
          <a:srcRect/>
          <a:stretch>
            <a:fillRect/>
          </a:stretch>
        </p:blipFill>
        <p:spPr>
          <a:xfrm>
            <a:off x="319680" y="2217920"/>
            <a:ext cx="3600000" cy="3600000"/>
          </a:xfrm>
          <a:prstGeom prst="rect">
            <a:avLst/>
          </a:prstGeom>
        </p:spPr>
      </p:pic>
      <p:pic>
        <p:nvPicPr>
          <p:cNvPr id="5" name="图片 4" descr="C:\Users\Admin\Desktop\医药\5d3ae86a190421564141674398.png5d3ae86a190421564141674398"/>
          <p:cNvPicPr>
            <a:picLocks noChangeAspect="1"/>
          </p:cNvPicPr>
          <p:nvPr/>
        </p:nvPicPr>
        <p:blipFill>
          <a:blip r:embed="rId2"/>
          <a:srcRect/>
          <a:stretch>
            <a:fillRect/>
          </a:stretch>
        </p:blipFill>
        <p:spPr>
          <a:xfrm>
            <a:off x="8806773" y="3402830"/>
            <a:ext cx="2878814" cy="288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to="" calcmode="lin" valueType="num">
                                      <p:cBhvr>
                                        <p:cTn id="15" dur="1" fill="hold"/>
                                        <p:tgtEl>
                                          <p:spTgt spid="2"/>
                                        </p:tgtEl>
                                      </p:cBhvr>
                                    </p:anim>
                                  </p:childTnLst>
                                </p:cTn>
                              </p:par>
                            </p:childTnLst>
                          </p:cTn>
                        </p:par>
                        <p:par>
                          <p:cTn id="16" fill="hold">
                            <p:stCondLst>
                              <p:cond delay="1000"/>
                            </p:stCondLst>
                            <p:childTnLst>
                              <p:par>
                                <p:cTn id="17" presetID="24"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to="" calcmode="lin" valueType="num">
                                      <p:cBhvr>
                                        <p:cTn id="19"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7941418" y="463387"/>
            <a:ext cx="3715658" cy="571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机构生活垃圾</a:t>
            </a: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分类</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及处理</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 name="文本框 3"/>
          <p:cNvSpPr txBox="1"/>
          <p:nvPr/>
        </p:nvSpPr>
        <p:spPr>
          <a:xfrm>
            <a:off x="251598" y="335013"/>
            <a:ext cx="4204288"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分类投放要求</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6" name="图片 5" descr="C:\Users\Admin\Desktop\医药\5d3aee2cc1229156414314858.png5d3aee2cc1229156414314858"/>
          <p:cNvPicPr>
            <a:picLocks noChangeAspect="1"/>
          </p:cNvPicPr>
          <p:nvPr/>
        </p:nvPicPr>
        <p:blipFill>
          <a:blip r:embed="rId1"/>
          <a:srcRect/>
          <a:stretch>
            <a:fillRect/>
          </a:stretch>
        </p:blipFill>
        <p:spPr>
          <a:xfrm>
            <a:off x="8210453" y="2376801"/>
            <a:ext cx="3282743" cy="3282315"/>
          </a:xfrm>
          <a:prstGeom prst="rect">
            <a:avLst/>
          </a:prstGeom>
        </p:spPr>
      </p:pic>
      <p:sp>
        <p:nvSpPr>
          <p:cNvPr id="15" name="矩形 14"/>
          <p:cNvSpPr/>
          <p:nvPr/>
        </p:nvSpPr>
        <p:spPr>
          <a:xfrm>
            <a:off x="822325" y="1598930"/>
            <a:ext cx="7176770" cy="3389454"/>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en-US" altLang="zh-CN"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1</a:t>
            </a:r>
            <a:r>
              <a:rPr lang="zh-CN" altLang="en-US"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、有害垃圾投放要求。</a:t>
            </a: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医疗机构应当按照安全、便利、快捷的原则，集中或定点设立容器对不同品种的有害垃圾收集、暂存，并在醒目位置设置有害垃圾标志。</a:t>
            </a:r>
            <a:endParaRPr lang="en-US" altLang="zh-CN"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endPar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en-US" altLang="zh-CN"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2</a:t>
            </a:r>
            <a:r>
              <a:rPr lang="zh-CN" altLang="en-US"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、易腐垃圾投放要求。</a:t>
            </a: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医疗机构应当在易腐垃圾主要产生区域设置专门容器单独投放易腐垃圾，原则上应当采用密闭容器存放。</a:t>
            </a:r>
            <a:endParaRPr lang="en-US" altLang="zh-CN"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endPar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en-US" altLang="zh-CN"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3</a:t>
            </a:r>
            <a:r>
              <a:rPr lang="zh-CN" altLang="en-US" b="1"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、可回收物投放要求。</a:t>
            </a: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医疗机构应当根据可回收物的种类和产生量，设置专门容器和临时存储空问，定点投放和暂存，必要时可设专人分拣打包，做到标识明显。</a:t>
            </a:r>
            <a:endParaRPr lang="zh-CN" altLang="en-US" b="0" i="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5D7F0"/>
        </a:solidFill>
        <a:effectLst/>
      </p:bgPr>
    </p:bg>
    <p:spTree>
      <p:nvGrpSpPr>
        <p:cNvPr id="1" name=""/>
        <p:cNvGrpSpPr/>
        <p:nvPr/>
      </p:nvGrpSpPr>
      <p:grpSpPr>
        <a:xfrm>
          <a:off x="0" y="0"/>
          <a:ext cx="0" cy="0"/>
          <a:chOff x="0" y="0"/>
          <a:chExt cx="0" cy="0"/>
        </a:xfrm>
      </p:grpSpPr>
      <p:sp>
        <p:nvSpPr>
          <p:cNvPr id="4" name="矩形 3"/>
          <p:cNvSpPr/>
          <p:nvPr/>
        </p:nvSpPr>
        <p:spPr>
          <a:xfrm>
            <a:off x="292100" y="317500"/>
            <a:ext cx="11582400" cy="622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9" name="流程图: 延期 18"/>
          <p:cNvSpPr/>
          <p:nvPr/>
        </p:nvSpPr>
        <p:spPr>
          <a:xfrm>
            <a:off x="1168400" y="551542"/>
            <a:ext cx="6432873" cy="5486401"/>
          </a:xfrm>
          <a:prstGeom prst="flowChartDelay">
            <a:avLst/>
          </a:prstGeom>
          <a:solidFill>
            <a:srgbClr val="65D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dirty="0">
              <a:solidFill>
                <a:schemeClr val="bg2">
                  <a:lumMod val="25000"/>
                </a:schemeClr>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0" name="文本框 19"/>
          <p:cNvSpPr txBox="1"/>
          <p:nvPr/>
        </p:nvSpPr>
        <p:spPr>
          <a:xfrm>
            <a:off x="2082394" y="2080723"/>
            <a:ext cx="5321972" cy="1990160"/>
          </a:xfrm>
          <a:prstGeom prst="rect">
            <a:avLst/>
          </a:prstGeom>
          <a:noFill/>
          <a:effectLst>
            <a:outerShdw blurRad="50800" dist="38100" dir="5400000" algn="t" rotWithShape="0">
              <a:prstClr val="black">
                <a:alpha val="40000"/>
              </a:prstClr>
            </a:outerShdw>
          </a:effectLst>
        </p:spPr>
        <p:txBody>
          <a:bodyPr wrap="square" rtlCol="0">
            <a:spAutoFit/>
            <a:scene3d>
              <a:camera prst="orthographicFront"/>
              <a:lightRig rig="threePt" dir="t"/>
            </a:scene3d>
            <a:sp3d contourW="12700"/>
          </a:bodyPr>
          <a:lstStyle/>
          <a:p>
            <a:pPr defTabSz="1201420">
              <a:lnSpc>
                <a:spcPct val="120000"/>
              </a:lnSpc>
              <a:spcBef>
                <a:spcPts val="20"/>
              </a:spcBef>
              <a:defRPr/>
            </a:pPr>
            <a:r>
              <a:rPr lang="zh-CN" altLang="en-US" sz="5400" spc="6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谢谢大家</a:t>
            </a:r>
            <a:endParaRPr lang="en-US" altLang="zh-CN" sz="5400" spc="6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defTabSz="1201420">
              <a:lnSpc>
                <a:spcPct val="120000"/>
              </a:lnSpc>
              <a:spcBef>
                <a:spcPts val="20"/>
              </a:spcBef>
              <a:defRPr/>
            </a:pPr>
            <a:r>
              <a:rPr lang="zh-CN" altLang="en-US" sz="5400" spc="6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认真观看</a:t>
            </a:r>
            <a:endParaRPr lang="zh-CN" altLang="en-US" sz="5400" spc="6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1" name="文本框 20"/>
          <p:cNvSpPr txBox="1"/>
          <p:nvPr/>
        </p:nvSpPr>
        <p:spPr>
          <a:xfrm>
            <a:off x="2277298" y="4776767"/>
            <a:ext cx="4018012" cy="515910"/>
          </a:xfrm>
          <a:prstGeom prst="rect">
            <a:avLst/>
          </a:prstGeom>
          <a:noFill/>
        </p:spPr>
        <p:txBody>
          <a:bodyPr wrap="square" rtlCol="0">
            <a:spAutoFit/>
            <a:scene3d>
              <a:camera prst="orthographicFront"/>
              <a:lightRig rig="threePt" dir="t"/>
            </a:scene3d>
            <a:sp3d contourW="12700"/>
          </a:bodyPr>
          <a:lstStyle/>
          <a:p>
            <a:pPr defTabSz="901065">
              <a:lnSpc>
                <a:spcPct val="120000"/>
              </a:lnSpc>
              <a:spcBef>
                <a:spcPts val="20"/>
              </a:spcBef>
              <a:defRPr/>
            </a:pPr>
            <a:r>
              <a:rPr lang="en-US" altLang="zh-CN" sz="12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The user can demonstrate on a projector or computer or print the it into a film to be used in a wider field</a:t>
            </a:r>
            <a:endParaRPr lang="en-US" altLang="zh-CN" sz="12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3" name="文本框 22"/>
          <p:cNvSpPr txBox="1"/>
          <p:nvPr/>
        </p:nvSpPr>
        <p:spPr>
          <a:xfrm>
            <a:off x="2196694" y="1111226"/>
            <a:ext cx="3483416" cy="1001043"/>
          </a:xfrm>
          <a:prstGeom prst="rect">
            <a:avLst/>
          </a:prstGeom>
          <a:noFill/>
          <a:effectLst>
            <a:outerShdw blurRad="50800" dist="38100" dir="5400000" algn="t" rotWithShape="0">
              <a:prstClr val="black">
                <a:alpha val="40000"/>
              </a:prstClr>
            </a:outerShdw>
          </a:effectLst>
        </p:spPr>
        <p:txBody>
          <a:bodyPr wrap="square" rtlCol="0">
            <a:spAutoFit/>
            <a:scene3d>
              <a:camera prst="orthographicFront"/>
              <a:lightRig rig="threePt" dir="t"/>
            </a:scene3d>
            <a:sp3d contourW="12700"/>
          </a:bodyPr>
          <a:lstStyle/>
          <a:p>
            <a:pPr defTabSz="1201420">
              <a:lnSpc>
                <a:spcPct val="120000"/>
              </a:lnSpc>
              <a:spcBef>
                <a:spcPts val="20"/>
              </a:spcBef>
              <a:defRPr/>
            </a:pPr>
            <a:r>
              <a:rPr lang="en-US" altLang="zh-CN" sz="5400" spc="600" dirty="0" err="1">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20XX</a:t>
            </a:r>
            <a:endParaRPr lang="en-US" altLang="zh-CN" sz="5400" spc="6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7" name="流程图: 延期 26"/>
          <p:cNvSpPr/>
          <p:nvPr/>
        </p:nvSpPr>
        <p:spPr>
          <a:xfrm>
            <a:off x="-1108249" y="-1009651"/>
            <a:ext cx="9765909" cy="8494147"/>
          </a:xfrm>
          <a:prstGeom prst="flowChartDelay">
            <a:avLst/>
          </a:prstGeom>
          <a:noFill/>
          <a:ln w="76200">
            <a:solidFill>
              <a:srgbClr val="8C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dirty="0">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grpSp>
        <p:nvGrpSpPr>
          <p:cNvPr id="30" name="组合 29"/>
          <p:cNvGrpSpPr/>
          <p:nvPr/>
        </p:nvGrpSpPr>
        <p:grpSpPr>
          <a:xfrm>
            <a:off x="7531341" y="1070539"/>
            <a:ext cx="1390650" cy="1390650"/>
            <a:chOff x="8727685" y="551542"/>
            <a:chExt cx="1390650" cy="1390650"/>
          </a:xfrm>
        </p:grpSpPr>
        <p:sp>
          <p:nvSpPr>
            <p:cNvPr id="28" name="椭圆 27"/>
            <p:cNvSpPr/>
            <p:nvPr/>
          </p:nvSpPr>
          <p:spPr>
            <a:xfrm>
              <a:off x="8727685" y="551542"/>
              <a:ext cx="1390650" cy="1390650"/>
            </a:xfrm>
            <a:prstGeom prst="ellipse">
              <a:avLst/>
            </a:prstGeom>
            <a:solidFill>
              <a:schemeClr val="bg1"/>
            </a:solidFill>
            <a:ln w="38100">
              <a:solidFill>
                <a:srgbClr val="65D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9" name="文本框 28"/>
            <p:cNvSpPr txBox="1"/>
            <p:nvPr/>
          </p:nvSpPr>
          <p:spPr>
            <a:xfrm>
              <a:off x="8922872" y="785202"/>
              <a:ext cx="1000275" cy="992964"/>
            </a:xfrm>
            <a:prstGeom prst="rect">
              <a:avLst/>
            </a:prstGeom>
            <a:noFill/>
            <a:effectLst>
              <a:outerShdw blurRad="50800" dist="38100" dir="5400000" algn="t" rotWithShape="0">
                <a:prstClr val="black">
                  <a:alpha val="40000"/>
                </a:prstClr>
              </a:outerShdw>
            </a:effectLst>
          </p:spPr>
          <p:txBody>
            <a:bodyPr wrap="square" rtlCol="0">
              <a:spAutoFit/>
              <a:scene3d>
                <a:camera prst="orthographicFront"/>
                <a:lightRig rig="threePt" dir="t"/>
              </a:scene3d>
              <a:sp3d contourW="12700"/>
            </a:bodyPr>
            <a:lstStyle/>
            <a:p>
              <a:pPr algn="ctr" defTabSz="1201420">
                <a:lnSpc>
                  <a:spcPct val="120000"/>
                </a:lnSpc>
                <a:spcBef>
                  <a:spcPts val="20"/>
                </a:spcBef>
                <a:defRPr/>
              </a:pPr>
              <a:r>
                <a:rPr lang="zh-CN" altLang="en-US" sz="54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rPr>
                <a:t>培</a:t>
              </a:r>
              <a:endParaRPr lang="en-US" altLang="zh-CN" sz="54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grpSp>
      <p:grpSp>
        <p:nvGrpSpPr>
          <p:cNvPr id="31" name="组合 30"/>
          <p:cNvGrpSpPr/>
          <p:nvPr/>
        </p:nvGrpSpPr>
        <p:grpSpPr>
          <a:xfrm>
            <a:off x="7694569" y="3820089"/>
            <a:ext cx="1390650" cy="1390650"/>
            <a:chOff x="8727685" y="551542"/>
            <a:chExt cx="1390650" cy="1390650"/>
          </a:xfrm>
        </p:grpSpPr>
        <p:sp>
          <p:nvSpPr>
            <p:cNvPr id="32" name="椭圆 31"/>
            <p:cNvSpPr/>
            <p:nvPr/>
          </p:nvSpPr>
          <p:spPr>
            <a:xfrm>
              <a:off x="8727685" y="551542"/>
              <a:ext cx="1390650" cy="1390650"/>
            </a:xfrm>
            <a:prstGeom prst="ellipse">
              <a:avLst/>
            </a:prstGeom>
            <a:solidFill>
              <a:schemeClr val="bg1"/>
            </a:solidFill>
            <a:ln w="38100">
              <a:solidFill>
                <a:srgbClr val="65D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33" name="文本框 32"/>
            <p:cNvSpPr txBox="1"/>
            <p:nvPr/>
          </p:nvSpPr>
          <p:spPr>
            <a:xfrm>
              <a:off x="8922872" y="785202"/>
              <a:ext cx="1000275" cy="992964"/>
            </a:xfrm>
            <a:prstGeom prst="rect">
              <a:avLst/>
            </a:prstGeom>
            <a:noFill/>
            <a:effectLst>
              <a:outerShdw blurRad="50800" dist="38100" dir="5400000" algn="t" rotWithShape="0">
                <a:prstClr val="black">
                  <a:alpha val="40000"/>
                </a:prstClr>
              </a:outerShdw>
            </a:effectLst>
          </p:spPr>
          <p:txBody>
            <a:bodyPr wrap="square" rtlCol="0">
              <a:spAutoFit/>
              <a:scene3d>
                <a:camera prst="orthographicFront"/>
                <a:lightRig rig="threePt" dir="t"/>
              </a:scene3d>
              <a:sp3d contourW="12700"/>
            </a:bodyPr>
            <a:lstStyle/>
            <a:p>
              <a:pPr algn="ctr" defTabSz="1201420">
                <a:lnSpc>
                  <a:spcPct val="120000"/>
                </a:lnSpc>
                <a:spcBef>
                  <a:spcPts val="20"/>
                </a:spcBef>
                <a:defRPr/>
              </a:pPr>
              <a:r>
                <a:rPr lang="zh-CN" altLang="en-US" sz="54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rPr>
                <a:t>训</a:t>
              </a:r>
              <a:endParaRPr lang="en-US" altLang="zh-CN" sz="54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grpSp>
      <p:pic>
        <p:nvPicPr>
          <p:cNvPr id="25" name="图形 24"/>
          <p:cNvPicPr>
            <a:picLocks noChangeAspect="1"/>
          </p:cNvPicPr>
          <p:nvPr/>
        </p:nvPicPr>
        <p:blipFill>
          <a:blip r:embed="rId1"/>
          <a:stretch>
            <a:fillRect/>
          </a:stretch>
        </p:blipFill>
        <p:spPr>
          <a:xfrm>
            <a:off x="10380353" y="2281088"/>
            <a:ext cx="1114425" cy="1168349"/>
          </a:xfrm>
          <a:prstGeom prst="rect">
            <a:avLst/>
          </a:prstGeom>
        </p:spPr>
      </p:pic>
      <p:pic>
        <p:nvPicPr>
          <p:cNvPr id="2" name="图形 1"/>
          <p:cNvPicPr>
            <a:picLocks noChangeAspect="1"/>
          </p:cNvPicPr>
          <p:nvPr/>
        </p:nvPicPr>
        <p:blipFill>
          <a:blip r:embed="rId2"/>
          <a:stretch>
            <a:fillRect/>
          </a:stretch>
        </p:blipFill>
        <p:spPr>
          <a:xfrm>
            <a:off x="847632" y="1299881"/>
            <a:ext cx="933649" cy="734675"/>
          </a:xfrm>
          <a:prstGeom prst="rect">
            <a:avLst/>
          </a:prstGeom>
        </p:spPr>
      </p:pic>
      <p:pic>
        <p:nvPicPr>
          <p:cNvPr id="18" name="图形 17"/>
          <p:cNvPicPr>
            <a:picLocks noChangeAspect="1"/>
          </p:cNvPicPr>
          <p:nvPr/>
        </p:nvPicPr>
        <p:blipFill>
          <a:blip r:embed="rId3"/>
          <a:stretch>
            <a:fillRect/>
          </a:stretch>
        </p:blipFill>
        <p:spPr>
          <a:xfrm>
            <a:off x="4981528" y="1371225"/>
            <a:ext cx="1397164" cy="1418995"/>
          </a:xfrm>
          <a:prstGeom prst="rect">
            <a:avLst/>
          </a:prstGeom>
        </p:spPr>
      </p:pic>
      <p:sp>
        <p:nvSpPr>
          <p:cNvPr id="40" name="文本框 39"/>
          <p:cNvSpPr txBox="1"/>
          <p:nvPr/>
        </p:nvSpPr>
        <p:spPr>
          <a:xfrm>
            <a:off x="9450327" y="695727"/>
            <a:ext cx="2100159" cy="939424"/>
          </a:xfrm>
          <a:prstGeom prst="rect">
            <a:avLst/>
          </a:prstGeom>
          <a:noFill/>
        </p:spPr>
        <p:txBody>
          <a:bodyPr wrap="square" rtlCol="0">
            <a:spAutoFit/>
            <a:scene3d>
              <a:camera prst="orthographicFront"/>
              <a:lightRig rig="threePt" dir="t"/>
            </a:scene3d>
            <a:sp3d contourW="12700"/>
          </a:bodyPr>
          <a:lstStyle/>
          <a:p>
            <a:pPr algn="r" defTabSz="1201420">
              <a:lnSpc>
                <a:spcPct val="120000"/>
              </a:lnSpc>
              <a:spcBef>
                <a:spcPts val="20"/>
              </a:spcBef>
              <a:defRPr/>
            </a:pPr>
            <a:r>
              <a:rPr lang="en-US" altLang="zh-CN" sz="2400" spc="600" dirty="0">
                <a:solidFill>
                  <a:schemeClr val="bg2">
                    <a:lumMod val="25000"/>
                  </a:schemeClr>
                </a:solidFill>
                <a:latin typeface="义启简圆体" panose="02010601030101010101" pitchFamily="2" charset="-128"/>
                <a:ea typeface="义启简圆体" panose="02010601030101010101" pitchFamily="2" charset="-128"/>
                <a:cs typeface="+mn-ea"/>
                <a:sym typeface="义启简圆体" panose="02010601030101010101" pitchFamily="2" charset="-128"/>
              </a:rPr>
              <a:t>MEDICAL WASTE</a:t>
            </a:r>
            <a:endParaRPr lang="en-US" altLang="zh-CN" sz="2400" spc="600" dirty="0">
              <a:solidFill>
                <a:schemeClr val="bg2">
                  <a:lumMod val="25000"/>
                </a:schemeClr>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24" name="图形 23"/>
          <p:cNvPicPr>
            <a:picLocks noChangeAspect="1"/>
          </p:cNvPicPr>
          <p:nvPr/>
        </p:nvPicPr>
        <p:blipFill>
          <a:blip r:embed="rId4"/>
          <a:stretch>
            <a:fillRect/>
          </a:stretch>
        </p:blipFill>
        <p:spPr>
          <a:xfrm rot="445917">
            <a:off x="9059155" y="4000008"/>
            <a:ext cx="1997707" cy="24214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矩形 4"/>
          <p:cNvSpPr/>
          <p:nvPr/>
        </p:nvSpPr>
        <p:spPr>
          <a:xfrm>
            <a:off x="718457" y="431800"/>
            <a:ext cx="10755086" cy="599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9" name="流程图: 延期 8"/>
          <p:cNvSpPr/>
          <p:nvPr/>
        </p:nvSpPr>
        <p:spPr>
          <a:xfrm rot="5400000">
            <a:off x="3884673" y="409701"/>
            <a:ext cx="5085876" cy="5691716"/>
          </a:xfrm>
          <a:prstGeom prst="flowChartDelay">
            <a:avLst/>
          </a:prstGeom>
          <a:solidFill>
            <a:srgbClr val="65D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dirty="0">
              <a:solidFill>
                <a:schemeClr val="bg2">
                  <a:lumMod val="25000"/>
                </a:schemeClr>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3" name="矩形 2"/>
          <p:cNvSpPr/>
          <p:nvPr/>
        </p:nvSpPr>
        <p:spPr>
          <a:xfrm>
            <a:off x="2264228" y="1929285"/>
            <a:ext cx="2505389" cy="250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lnSpc>
                <a:spcPct val="120000"/>
              </a:lnSpc>
              <a:spcBef>
                <a:spcPts val="20"/>
              </a:spcBef>
            </a:pPr>
            <a:endParaRPr lang="zh-CN" altLang="en-US" sz="2400">
              <a:solidFill>
                <a:prstClr val="white"/>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5" name="文本框 14"/>
          <p:cNvSpPr txBox="1"/>
          <p:nvPr/>
        </p:nvSpPr>
        <p:spPr bwMode="auto">
          <a:xfrm>
            <a:off x="5073592" y="2218385"/>
            <a:ext cx="5691717" cy="744499"/>
          </a:xfrm>
          <a:prstGeom prst="rect">
            <a:avLst/>
          </a:prstGeom>
          <a:noFill/>
        </p:spPr>
        <p:txBody>
          <a:bodyPr wrap="square">
            <a:spAutoFit/>
          </a:bodyPr>
          <a:lstStyle/>
          <a:p>
            <a:pPr defTabSz="914400">
              <a:lnSpc>
                <a:spcPct val="120000"/>
              </a:lnSpc>
              <a:spcBef>
                <a:spcPts val="20"/>
              </a:spcBef>
              <a:defRPr/>
            </a:pPr>
            <a:r>
              <a:rPr lang="zh-CN" altLang="en-US" sz="5865" baseline="-30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医疗垃圾分类概述</a:t>
            </a:r>
            <a:endParaRPr lang="zh-CN" altLang="en-US" sz="5865" baseline="-30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7" name="TextBox 111"/>
          <p:cNvSpPr txBox="1">
            <a:spLocks noChangeArrowheads="1"/>
          </p:cNvSpPr>
          <p:nvPr/>
        </p:nvSpPr>
        <p:spPr bwMode="auto">
          <a:xfrm>
            <a:off x="5140777" y="3003415"/>
            <a:ext cx="3676651" cy="110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2" tIns="45684" rIns="91372" bIns="45684">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defTabSz="914400">
              <a:lnSpc>
                <a:spcPct val="120000"/>
              </a:lnSpc>
              <a:spcBef>
                <a:spcPts val="20"/>
              </a:spcBef>
              <a:defRPr/>
            </a:pPr>
            <a:r>
              <a:rPr lang="en-US" altLang="zh-CN" sz="14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Click here to modify the text , you may post text here . Click here to modify the text . Click here to modify the text , you may post text here . Click here to modify the text , you may</a:t>
            </a:r>
            <a:endParaRPr lang="zh-CN" altLang="en-US" sz="1400" baseline="-30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 name="文本框 1"/>
          <p:cNvSpPr txBox="1"/>
          <p:nvPr/>
        </p:nvSpPr>
        <p:spPr>
          <a:xfrm>
            <a:off x="3647368" y="1541476"/>
            <a:ext cx="1317990" cy="3188758"/>
          </a:xfrm>
          <a:prstGeom prst="rect">
            <a:avLst/>
          </a:prstGeom>
          <a:noFill/>
        </p:spPr>
        <p:txBody>
          <a:bodyPr wrap="none" rtlCol="0">
            <a:spAutoFit/>
          </a:bodyPr>
          <a:lstStyle/>
          <a:p>
            <a:pPr algn="ctr" defTabSz="609600">
              <a:lnSpc>
                <a:spcPct val="120000"/>
              </a:lnSpc>
              <a:spcBef>
                <a:spcPts val="20"/>
              </a:spcBef>
            </a:pPr>
            <a:r>
              <a:rPr lang="en-US" altLang="zh-CN" sz="184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1</a:t>
            </a:r>
            <a:endParaRPr lang="zh-CN" altLang="en-US" sz="18400"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11" name="图形 1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534500" y="3789769"/>
            <a:ext cx="1997707" cy="2421463"/>
          </a:xfrm>
          <a:prstGeom prst="rect">
            <a:avLst/>
          </a:prstGeom>
        </p:spPr>
      </p:pic>
      <p:pic>
        <p:nvPicPr>
          <p:cNvPr id="16" name="图形 1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8544" y="2345852"/>
            <a:ext cx="652795" cy="513675"/>
          </a:xfrm>
          <a:prstGeom prst="rect">
            <a:avLst/>
          </a:prstGeom>
        </p:spPr>
      </p:pic>
      <p:grpSp>
        <p:nvGrpSpPr>
          <p:cNvPr id="18" name="组合 17"/>
          <p:cNvGrpSpPr/>
          <p:nvPr/>
        </p:nvGrpSpPr>
        <p:grpSpPr>
          <a:xfrm>
            <a:off x="5986032" y="4497106"/>
            <a:ext cx="916806" cy="916806"/>
            <a:chOff x="8727685" y="551542"/>
            <a:chExt cx="1390650" cy="1390650"/>
          </a:xfrm>
        </p:grpSpPr>
        <p:sp>
          <p:nvSpPr>
            <p:cNvPr id="19" name="椭圆 18"/>
            <p:cNvSpPr/>
            <p:nvPr/>
          </p:nvSpPr>
          <p:spPr>
            <a:xfrm>
              <a:off x="8727685" y="551542"/>
              <a:ext cx="1390650" cy="1390650"/>
            </a:xfrm>
            <a:prstGeom prst="ellipse">
              <a:avLst/>
            </a:prstGeom>
            <a:solidFill>
              <a:schemeClr val="bg1"/>
            </a:solidFill>
            <a:ln w="38100">
              <a:solidFill>
                <a:srgbClr val="65D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sz="160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20" name="文本框 19"/>
            <p:cNvSpPr txBox="1"/>
            <p:nvPr/>
          </p:nvSpPr>
          <p:spPr>
            <a:xfrm>
              <a:off x="8922872" y="714824"/>
              <a:ext cx="1000275" cy="1152046"/>
            </a:xfrm>
            <a:prstGeom prst="rect">
              <a:avLst/>
            </a:prstGeom>
            <a:noFill/>
          </p:spPr>
          <p:txBody>
            <a:bodyPr wrap="square" rtlCol="0">
              <a:spAutoFit/>
              <a:scene3d>
                <a:camera prst="orthographicFront"/>
                <a:lightRig rig="threePt" dir="t"/>
              </a:scene3d>
              <a:sp3d contourW="12700"/>
            </a:bodyPr>
            <a:lstStyle/>
            <a:p>
              <a:pPr algn="ctr" defTabSz="1201420">
                <a:lnSpc>
                  <a:spcPct val="120000"/>
                </a:lnSpc>
                <a:spcBef>
                  <a:spcPts val="20"/>
                </a:spcBef>
                <a:defRPr/>
              </a:pPr>
              <a:r>
                <a:rPr lang="zh-CN" altLang="en-US" sz="40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rPr>
                <a:t>壹</a:t>
              </a:r>
              <a:endParaRPr lang="en-US" altLang="zh-CN" sz="4000" spc="600" dirty="0">
                <a:solidFill>
                  <a:srgbClr val="65D7F0"/>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grpSp>
      <p:pic>
        <p:nvPicPr>
          <p:cNvPr id="21" name="图形 20"/>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83851" y="4079849"/>
            <a:ext cx="1547298" cy="1571475"/>
          </a:xfrm>
          <a:prstGeom prst="rect">
            <a:avLst/>
          </a:prstGeom>
        </p:spPr>
      </p:pic>
      <p:sp>
        <p:nvSpPr>
          <p:cNvPr id="22" name="矩形 21"/>
          <p:cNvSpPr/>
          <p:nvPr/>
        </p:nvSpPr>
        <p:spPr>
          <a:xfrm>
            <a:off x="3669691" y="892294"/>
            <a:ext cx="5455837" cy="185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endParaRPr lang="zh-CN" altLang="en-US">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8609076" y="368960"/>
            <a:ext cx="3048000" cy="571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垃圾</a:t>
            </a: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分类</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概述</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 name="文本框 3"/>
          <p:cNvSpPr txBox="1"/>
          <p:nvPr/>
        </p:nvSpPr>
        <p:spPr>
          <a:xfrm>
            <a:off x="251598" y="335013"/>
            <a:ext cx="3676650"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感染性废物</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6" name="图片 5" descr="C:\Users\Admin\Desktop\医药\5c8f7345250023488.png5c8f7345250023488"/>
          <p:cNvPicPr>
            <a:picLocks noChangeAspect="1"/>
          </p:cNvPicPr>
          <p:nvPr/>
        </p:nvPicPr>
        <p:blipFill>
          <a:blip r:embed="rId1"/>
          <a:srcRect/>
          <a:stretch>
            <a:fillRect/>
          </a:stretch>
        </p:blipFill>
        <p:spPr>
          <a:xfrm>
            <a:off x="6365375" y="1862465"/>
            <a:ext cx="5557249" cy="3970320"/>
          </a:xfrm>
          <a:prstGeom prst="rect">
            <a:avLst/>
          </a:prstGeom>
          <a:ln>
            <a:noFill/>
          </a:ln>
          <a:effectLst>
            <a:outerShdw blurRad="190500" algn="tl" rotWithShape="0">
              <a:srgbClr val="000000">
                <a:alpha val="70000"/>
              </a:srgbClr>
            </a:outerShdw>
          </a:effectLst>
        </p:spPr>
      </p:pic>
      <p:sp>
        <p:nvSpPr>
          <p:cNvPr id="7" name="矩形 6"/>
          <p:cNvSpPr/>
          <p:nvPr/>
        </p:nvSpPr>
        <p:spPr>
          <a:xfrm>
            <a:off x="1287941" y="2154570"/>
            <a:ext cx="4974439" cy="798232"/>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携带病原微生物具有引发感染性疾病传播</a:t>
            </a:r>
            <a:endParaRPr lang="en-US" alt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危险的医疗废物。</a:t>
            </a:r>
            <a:endPar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8" name="矩形 7"/>
          <p:cNvSpPr/>
          <p:nvPr/>
        </p:nvSpPr>
        <p:spPr>
          <a:xfrm>
            <a:off x="1003715" y="3439835"/>
            <a:ext cx="6096000" cy="1938992"/>
          </a:xfrm>
          <a:prstGeom prst="rect">
            <a:avLst/>
          </a:prstGeom>
        </p:spPr>
        <p:txBody>
          <a:bodyPr>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棉球、棉签、引流棉条、纱布及其他各种敷料；</a:t>
            </a:r>
            <a:endPar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一次性使用卫生用品、一次性使用医疗用品及一</a:t>
            </a:r>
            <a:endParaRPr lang="en-US" alt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en-US" alt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a:t>
            </a: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次性医疗器械；</a:t>
            </a:r>
            <a:endPar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其他被病人血液、体液、排泄物污染的物品。</a:t>
            </a:r>
            <a:endParaRPr lang="en-US" alt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废弃的被服；</a:t>
            </a:r>
            <a:endPar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cxnSp>
        <p:nvCxnSpPr>
          <p:cNvPr id="10" name="直接连接符 9"/>
          <p:cNvCxnSpPr/>
          <p:nvPr/>
        </p:nvCxnSpPr>
        <p:spPr>
          <a:xfrm>
            <a:off x="1171754" y="3268259"/>
            <a:ext cx="5561076" cy="0"/>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Desktop\医药\5c9e3b52bce404408.png5c9e3b52bce404408"/>
          <p:cNvPicPr>
            <a:picLocks noChangeAspect="1"/>
          </p:cNvPicPr>
          <p:nvPr/>
        </p:nvPicPr>
        <p:blipFill>
          <a:blip r:embed="rId1"/>
          <a:srcRect/>
          <a:stretch>
            <a:fillRect/>
          </a:stretch>
        </p:blipFill>
        <p:spPr>
          <a:xfrm>
            <a:off x="7214489" y="3647122"/>
            <a:ext cx="3675126" cy="2595245"/>
          </a:xfrm>
          <a:prstGeom prst="rect">
            <a:avLst/>
          </a:prstGeom>
        </p:spPr>
      </p:pic>
      <p:sp>
        <p:nvSpPr>
          <p:cNvPr id="3" name="文本框 2"/>
          <p:cNvSpPr txBox="1"/>
          <p:nvPr/>
        </p:nvSpPr>
        <p:spPr>
          <a:xfrm>
            <a:off x="1888617" y="1931670"/>
            <a:ext cx="3143250" cy="992964"/>
          </a:xfrm>
          <a:prstGeom prst="rect">
            <a:avLst/>
          </a:prstGeom>
          <a:noFill/>
        </p:spPr>
        <p:txBody>
          <a:bodyPr wrap="square" rtlCol="0">
            <a:spAutoFit/>
          </a:bodyPr>
          <a:lstStyle/>
          <a:p>
            <a:pPr algn="ctr">
              <a:lnSpc>
                <a:spcPct val="120000"/>
              </a:lnSpc>
              <a:spcBef>
                <a:spcPts val="20"/>
              </a:spcBef>
            </a:pPr>
            <a:r>
              <a:rPr lang="zh-CN" altLang="en-US" sz="5400"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医疗垃圾</a:t>
            </a:r>
            <a:endParaRPr lang="zh-CN" altLang="en-US" sz="5400"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 name="矩形 3"/>
          <p:cNvSpPr/>
          <p:nvPr/>
        </p:nvSpPr>
        <p:spPr>
          <a:xfrm>
            <a:off x="5561076" y="1544381"/>
            <a:ext cx="6096000" cy="1569660"/>
          </a:xfrm>
          <a:prstGeom prst="rect">
            <a:avLst/>
          </a:prstGeom>
        </p:spPr>
        <p:txBody>
          <a:bodyPr>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医疗垃圾是指医疗机构在医疗、预防、保健以及其他相关活动中产生的具有直接或间接感染性、毒性以及其他危害性的废物，具体包括感染性、病理性、损伤性、药物性、化学性废物。</a:t>
            </a:r>
            <a:endPar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7" name="矩形: 圆角 6"/>
          <p:cNvSpPr/>
          <p:nvPr/>
        </p:nvSpPr>
        <p:spPr>
          <a:xfrm>
            <a:off x="8609076" y="368960"/>
            <a:ext cx="3048000" cy="571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垃圾</a:t>
            </a: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分类</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概述</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9" name="矩形 8"/>
          <p:cNvSpPr/>
          <p:nvPr/>
        </p:nvSpPr>
        <p:spPr>
          <a:xfrm>
            <a:off x="723646" y="3889921"/>
            <a:ext cx="6096000" cy="1569660"/>
          </a:xfrm>
          <a:prstGeom prst="rect">
            <a:avLst/>
          </a:prstGeom>
        </p:spPr>
        <p:txBody>
          <a:bodyPr>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医疗废物中可能含有大量病原微生物和有害化学物质，甚至会有放射性和损伤性物质，因此医疗废物是引起疾病传播或相关公共卫生问题的重要危险性因素。所以必须对其进行严格的分类处理。</a:t>
            </a:r>
            <a:endPar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6" name="图片 5" descr="C:\Users\Admin\Desktop\医药\5c8f718d27ba21046.png5c8f718d27ba21046"/>
          <p:cNvPicPr>
            <a:picLocks noChangeAspect="1"/>
          </p:cNvPicPr>
          <p:nvPr/>
        </p:nvPicPr>
        <p:blipFill>
          <a:blip r:embed="rId2"/>
          <a:srcRect/>
          <a:stretch>
            <a:fillRect/>
          </a:stretch>
        </p:blipFill>
        <p:spPr>
          <a:xfrm>
            <a:off x="120650" y="940617"/>
            <a:ext cx="3024420" cy="2159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4"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Users\Admin\Desktop\医药\5d3aead8abf081564142296721(1).png5d3aead8abf081564142296721(1)"/>
          <p:cNvPicPr>
            <a:picLocks noChangeAspect="1"/>
          </p:cNvPicPr>
          <p:nvPr/>
        </p:nvPicPr>
        <p:blipFill>
          <a:blip r:embed="rId1"/>
          <a:srcRect/>
          <a:stretch>
            <a:fillRect/>
          </a:stretch>
        </p:blipFill>
        <p:spPr>
          <a:xfrm>
            <a:off x="594898" y="2234086"/>
            <a:ext cx="3121025" cy="3121025"/>
          </a:xfrm>
          <a:prstGeom prst="rect">
            <a:avLst/>
          </a:prstGeom>
        </p:spPr>
      </p:pic>
      <p:sp>
        <p:nvSpPr>
          <p:cNvPr id="2" name="矩形: 圆角 1"/>
          <p:cNvSpPr/>
          <p:nvPr/>
        </p:nvSpPr>
        <p:spPr>
          <a:xfrm>
            <a:off x="8609076" y="368960"/>
            <a:ext cx="3048000" cy="571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垃圾</a:t>
            </a: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分类</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概述</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4" name="矩形 13"/>
          <p:cNvSpPr/>
          <p:nvPr/>
        </p:nvSpPr>
        <p:spPr>
          <a:xfrm>
            <a:off x="3425190" y="1684655"/>
            <a:ext cx="3290570" cy="1200329"/>
          </a:xfrm>
          <a:prstGeom prst="rect">
            <a:avLst/>
          </a:prstGeom>
        </p:spPr>
        <p:txBody>
          <a:bodyPr wrap="square">
            <a:spAutoFit/>
          </a:bodyPr>
          <a:lstStyle/>
          <a:p>
            <a:pPr algn="ctr">
              <a:lnSpc>
                <a:spcPct val="120000"/>
              </a:lnSpc>
              <a:spcBef>
                <a:spcPts val="20"/>
              </a:spcBef>
            </a:pPr>
            <a:r>
              <a:rPr lang="zh-CN" altLang="en-US" sz="2000" dirty="0">
                <a:solidFill>
                  <a:schemeClr val="accent1"/>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rPr>
              <a:t>医疗垃圾成分复杂，根据</a:t>
            </a:r>
            <a:r>
              <a:rPr lang="en-US" altLang="zh-CN" sz="2000" dirty="0">
                <a:solidFill>
                  <a:schemeClr val="accent1"/>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rPr>
              <a:t>《</a:t>
            </a:r>
            <a:r>
              <a:rPr lang="zh-CN" altLang="en-US" sz="2000" dirty="0">
                <a:solidFill>
                  <a:schemeClr val="accent1"/>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rPr>
              <a:t>医疗废物分类目录</a:t>
            </a:r>
            <a:r>
              <a:rPr lang="en-US" altLang="zh-CN" sz="2000" dirty="0">
                <a:solidFill>
                  <a:schemeClr val="accent1"/>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rPr>
              <a:t>》</a:t>
            </a:r>
            <a:r>
              <a:rPr lang="zh-CN" altLang="en-US" sz="2000" dirty="0">
                <a:solidFill>
                  <a:schemeClr val="accent1"/>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rPr>
              <a:t>，医疗垃圾主要包括：</a:t>
            </a:r>
            <a:endParaRPr lang="zh-CN" altLang="en-US" sz="2000" dirty="0">
              <a:solidFill>
                <a:schemeClr val="accent1"/>
              </a:solidFill>
              <a:effectLst>
                <a:outerShdw blurRad="38100" dist="25400" dir="5400000" algn="ctr" rotWithShape="0">
                  <a:srgbClr val="6E747A">
                    <a:alpha val="43000"/>
                  </a:srgbClr>
                </a:outerShdw>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7" name="文本框 16"/>
          <p:cNvSpPr txBox="1"/>
          <p:nvPr/>
        </p:nvSpPr>
        <p:spPr>
          <a:xfrm>
            <a:off x="251598" y="335013"/>
            <a:ext cx="3676650"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医疗垃圾分类</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3" name="矩形 2"/>
          <p:cNvSpPr/>
          <p:nvPr/>
        </p:nvSpPr>
        <p:spPr>
          <a:xfrm>
            <a:off x="7636510" y="3811905"/>
            <a:ext cx="2466975" cy="425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algn="ctr">
              <a:lnSpc>
                <a:spcPct val="120000"/>
              </a:lnSpc>
              <a:spcBef>
                <a:spcPts val="20"/>
              </a:spcBef>
            </a:pPr>
            <a:r>
              <a:rPr 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感染性废物</a:t>
            </a:r>
            <a:endParaRPr 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8" name="矩形 7"/>
          <p:cNvSpPr/>
          <p:nvPr/>
        </p:nvSpPr>
        <p:spPr>
          <a:xfrm>
            <a:off x="4456430" y="3328035"/>
            <a:ext cx="2466975" cy="425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algn="ctr">
              <a:lnSpc>
                <a:spcPct val="120000"/>
              </a:lnSpc>
              <a:spcBef>
                <a:spcPts val="20"/>
              </a:spcBef>
            </a:pPr>
            <a:r>
              <a:rPr 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病理性废物</a:t>
            </a:r>
            <a:endParaRPr 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0" name="矩形 9"/>
          <p:cNvSpPr/>
          <p:nvPr/>
        </p:nvSpPr>
        <p:spPr>
          <a:xfrm>
            <a:off x="7636510" y="2867660"/>
            <a:ext cx="2466975" cy="425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algn="ctr">
              <a:lnSpc>
                <a:spcPct val="120000"/>
              </a:lnSpc>
              <a:spcBef>
                <a:spcPts val="20"/>
              </a:spcBef>
            </a:pPr>
            <a:r>
              <a:rPr 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药物性废物</a:t>
            </a:r>
            <a:endParaRPr 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2" name="矩形 11"/>
          <p:cNvSpPr/>
          <p:nvPr/>
        </p:nvSpPr>
        <p:spPr>
          <a:xfrm>
            <a:off x="7636510" y="4753610"/>
            <a:ext cx="2466975" cy="425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algn="ctr">
              <a:lnSpc>
                <a:spcPct val="120000"/>
              </a:lnSpc>
              <a:spcBef>
                <a:spcPts val="20"/>
              </a:spcBef>
            </a:pPr>
            <a:r>
              <a:rPr 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损伤性废物</a:t>
            </a:r>
            <a:endParaRPr 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5" name="矩形 14"/>
          <p:cNvSpPr/>
          <p:nvPr/>
        </p:nvSpPr>
        <p:spPr>
          <a:xfrm>
            <a:off x="4456430" y="4354830"/>
            <a:ext cx="2466975" cy="425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algn="ctr">
              <a:lnSpc>
                <a:spcPct val="120000"/>
              </a:lnSpc>
              <a:spcBef>
                <a:spcPts val="20"/>
              </a:spcBef>
            </a:pPr>
            <a:r>
              <a:rPr 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化学性废物</a:t>
            </a:r>
            <a:endParaRPr 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bldLvl="0" animBg="1"/>
      <p:bldP spid="8" grpId="0" bldLvl="0" animBg="1"/>
      <p:bldP spid="10" grpId="0" bldLvl="0" animBg="1"/>
      <p:bldP spid="12" grpId="0" bldLvl="0" animBg="1"/>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8609076" y="368960"/>
            <a:ext cx="3048000" cy="571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垃圾</a:t>
            </a: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分类</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概述</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 name="文本框 3"/>
          <p:cNvSpPr txBox="1"/>
          <p:nvPr/>
        </p:nvSpPr>
        <p:spPr>
          <a:xfrm>
            <a:off x="251598" y="335013"/>
            <a:ext cx="3676650"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病理性废物</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6" name="图片 5" descr="C:\Users\Admin\Desktop\医药\5d3aed1578c9d1564142869267.png5d3aed1578c9d1564142869267"/>
          <p:cNvPicPr>
            <a:picLocks noChangeAspect="1"/>
          </p:cNvPicPr>
          <p:nvPr/>
        </p:nvPicPr>
        <p:blipFill>
          <a:blip r:embed="rId1"/>
          <a:srcRect/>
          <a:stretch>
            <a:fillRect/>
          </a:stretch>
        </p:blipFill>
        <p:spPr>
          <a:xfrm>
            <a:off x="7373529" y="1683004"/>
            <a:ext cx="4162425" cy="4162806"/>
          </a:xfrm>
          <a:prstGeom prst="rect">
            <a:avLst/>
          </a:prstGeom>
        </p:spPr>
      </p:pic>
      <p:sp>
        <p:nvSpPr>
          <p:cNvPr id="7" name="矩形 6"/>
          <p:cNvSpPr/>
          <p:nvPr/>
        </p:nvSpPr>
        <p:spPr>
          <a:xfrm>
            <a:off x="3994284" y="2419160"/>
            <a:ext cx="2781300" cy="2677656"/>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en-US" alt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1</a:t>
            </a: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．手术及其他诊疗过程中产生的废弃的人体组织、器官等。</a:t>
            </a:r>
            <a:endParaRPr lang="en-US" alt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en-US" alt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2</a:t>
            </a: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．医学实验动物的组织、尸体。</a:t>
            </a:r>
            <a:endParaRPr lang="en-US" alt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en-US" altLang="zh-CN"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3</a:t>
            </a:r>
            <a:r>
              <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．病理切片后废弃的人体组织、病理蜡块等。</a:t>
            </a:r>
            <a:endParaRPr lang="zh-CN" altLang="en-US" sz="2000"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3" name="图片 2" descr="C:\Users\Admin\Desktop\医药\5c9dfe4424fe92775.png5c9dfe4424fe92775"/>
          <p:cNvPicPr>
            <a:picLocks noChangeAspect="1"/>
          </p:cNvPicPr>
          <p:nvPr/>
        </p:nvPicPr>
        <p:blipFill>
          <a:blip r:embed="rId2"/>
          <a:srcRect/>
          <a:stretch>
            <a:fillRect/>
          </a:stretch>
        </p:blipFill>
        <p:spPr>
          <a:xfrm>
            <a:off x="969645" y="3071677"/>
            <a:ext cx="3024420" cy="21355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8609076" y="368960"/>
            <a:ext cx="3048000" cy="571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垃圾</a:t>
            </a: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分类</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概述</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5" name="文本框 4"/>
          <p:cNvSpPr txBox="1"/>
          <p:nvPr/>
        </p:nvSpPr>
        <p:spPr>
          <a:xfrm>
            <a:off x="251598" y="335013"/>
            <a:ext cx="3676650" cy="692818"/>
          </a:xfrm>
          <a:prstGeom prst="rect">
            <a:avLst/>
          </a:prstGeom>
          <a:noFill/>
        </p:spPr>
        <p:txBody>
          <a:bodyPr wrap="square" rtlCol="0">
            <a:spAutoFit/>
          </a:bodyPr>
          <a:lstStyle/>
          <a:p>
            <a:pPr algn="ctr">
              <a:lnSpc>
                <a:spcPct val="120000"/>
              </a:lnSpc>
              <a:spcBef>
                <a:spcPts val="20"/>
              </a:spcBef>
            </a:pPr>
            <a:r>
              <a:rPr lang="zh-CN" altLang="en-US" sz="3600"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损伤性废物</a:t>
            </a:r>
            <a:endParaRPr lang="zh-CN" altLang="en-US" sz="3600"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8" name="矩形: 对角圆角 7"/>
          <p:cNvSpPr/>
          <p:nvPr/>
        </p:nvSpPr>
        <p:spPr>
          <a:xfrm>
            <a:off x="6758719" y="1628897"/>
            <a:ext cx="2939277" cy="1028700"/>
          </a:xfrm>
          <a:prstGeom prst="round2Diag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en-US"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医用针头、缝合针。</a:t>
            </a:r>
            <a:endParaRPr lang="zh-CN" altLang="en-US"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9" name="矩形: 对角圆角 8"/>
          <p:cNvSpPr/>
          <p:nvPr/>
        </p:nvSpPr>
        <p:spPr>
          <a:xfrm>
            <a:off x="5516949" y="3197982"/>
            <a:ext cx="2939277" cy="1028700"/>
          </a:xfrm>
          <a:prstGeom prst="round2DiagRect">
            <a:avLst/>
          </a:prstGeom>
          <a:solidFill>
            <a:schemeClr val="accent2"/>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en-US" dirty="0">
                <a:latin typeface="义启简圆体" panose="02010601030101010101" pitchFamily="2" charset="-128"/>
                <a:ea typeface="义启简圆体" panose="02010601030101010101" pitchFamily="2" charset="-128"/>
                <a:cs typeface="+mn-ea"/>
                <a:sym typeface="义启简圆体" panose="02010601030101010101" pitchFamily="2" charset="-128"/>
              </a:rPr>
              <a:t>各类医用锐器，包括：解剖刀、手术刀、备皮刀、手术锯等。</a:t>
            </a:r>
            <a:endParaRPr lang="en-US" altLang="zh-CN" dirty="0">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10" name="矩形: 对角圆角 9"/>
          <p:cNvSpPr/>
          <p:nvPr/>
        </p:nvSpPr>
        <p:spPr>
          <a:xfrm>
            <a:off x="6758664" y="4766945"/>
            <a:ext cx="2939277" cy="1028700"/>
          </a:xfrm>
          <a:prstGeom prst="round2DiagRect">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en-US" dirty="0">
                <a:latin typeface="义启简圆体" panose="02010601030101010101" pitchFamily="2" charset="-128"/>
                <a:ea typeface="义启简圆体" panose="02010601030101010101" pitchFamily="2" charset="-128"/>
                <a:cs typeface="+mn-ea"/>
                <a:sym typeface="义启简圆体" panose="02010601030101010101" pitchFamily="2" charset="-128"/>
              </a:rPr>
              <a:t>载玻片、玻璃试管、玻璃安瓿等。</a:t>
            </a:r>
            <a:endParaRPr lang="zh-CN" altLang="en-US" dirty="0">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3" name="图片 2" descr="C:\Users\Admin\Desktop\医药\5d7e4f41005c7156855891312.png5d7e4f41005c7156855891312"/>
          <p:cNvPicPr>
            <a:picLocks noChangeAspect="1"/>
          </p:cNvPicPr>
          <p:nvPr/>
        </p:nvPicPr>
        <p:blipFill>
          <a:blip r:embed="rId1"/>
          <a:srcRect/>
          <a:stretch>
            <a:fillRect/>
          </a:stretch>
        </p:blipFill>
        <p:spPr>
          <a:xfrm>
            <a:off x="890863" y="1629410"/>
            <a:ext cx="4200525" cy="360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4"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to="" calcmode="lin" valueType="num">
                                      <p:cBhvr>
                                        <p:cTn id="19"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8609076" y="368960"/>
            <a:ext cx="3048000" cy="571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20"/>
              </a:spcBef>
            </a:pP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医疗</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垃圾</a:t>
            </a:r>
            <a:r>
              <a:rPr lang="zh-CN"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分类</a:t>
            </a:r>
            <a:r>
              <a:rPr lang="zh-CN" altLang="en-US"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rPr>
              <a:t>概述</a:t>
            </a:r>
            <a:endParaRPr lang="en-US" altLang="zh-CN" sz="2000" b="1" dirty="0">
              <a:solidFill>
                <a:schemeClr val="bg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sp>
        <p:nvSpPr>
          <p:cNvPr id="4" name="文本框 3"/>
          <p:cNvSpPr txBox="1"/>
          <p:nvPr/>
        </p:nvSpPr>
        <p:spPr>
          <a:xfrm>
            <a:off x="251598" y="335013"/>
            <a:ext cx="3676650" cy="692818"/>
          </a:xfrm>
          <a:prstGeom prst="rect">
            <a:avLst/>
          </a:prstGeom>
          <a:noFill/>
        </p:spPr>
        <p:txBody>
          <a:bodyPr wrap="square" rtlCol="0">
            <a:spAutoFit/>
          </a:bodyPr>
          <a:lstStyle/>
          <a:p>
            <a:pPr algn="ctr">
              <a:lnSpc>
                <a:spcPct val="120000"/>
              </a:lnSpc>
              <a:spcBef>
                <a:spcPts val="20"/>
              </a:spcBef>
            </a:pPr>
            <a:r>
              <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rPr>
              <a:t>药物性废物</a:t>
            </a:r>
            <a:endParaRPr lang="zh-CN" altLang="en-US" sz="3600" b="1" dirty="0">
              <a:solidFill>
                <a:schemeClr val="accent1"/>
              </a:solidFill>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6" name="图片 5" descr="C:\Users\Admin\Desktop\医药\5d3aef0595a511564143365913.png5d3aef0595a511564143365913"/>
          <p:cNvPicPr>
            <a:picLocks noChangeAspect="1"/>
          </p:cNvPicPr>
          <p:nvPr/>
        </p:nvPicPr>
        <p:blipFill>
          <a:blip r:embed="rId1"/>
          <a:srcRect/>
          <a:stretch>
            <a:fillRect/>
          </a:stretch>
        </p:blipFill>
        <p:spPr>
          <a:xfrm>
            <a:off x="776931" y="1945659"/>
            <a:ext cx="3600116" cy="3600000"/>
          </a:xfrm>
          <a:prstGeom prst="rect">
            <a:avLst/>
          </a:prstGeom>
        </p:spPr>
      </p:pic>
      <p:sp>
        <p:nvSpPr>
          <p:cNvPr id="8" name="矩形 7"/>
          <p:cNvSpPr/>
          <p:nvPr/>
        </p:nvSpPr>
        <p:spPr>
          <a:xfrm>
            <a:off x="4583023" y="1438523"/>
            <a:ext cx="4252685" cy="3721853"/>
          </a:xfrm>
          <a:prstGeom prst="rect">
            <a:avLst/>
          </a:prstGeom>
          <a:ln w="28575">
            <a:solidFill>
              <a:schemeClr val="accent1">
                <a:lumMod val="60000"/>
                <a:lumOff val="40000"/>
              </a:schemeClr>
            </a:solidFill>
          </a:ln>
        </p:spPr>
        <p:txBody>
          <a:bodyPr wrap="square">
            <a:spAutoFit/>
            <a:scene3d>
              <a:camera prst="orthographicFront"/>
              <a:lightRig rig="soft" dir="t">
                <a:rot lat="0" lon="0" rev="15600000"/>
              </a:lightRig>
            </a:scene3d>
            <a:sp3d extrusionH="57150" prstMaterial="softEdge">
              <a:bevelT w="25400" h="38100"/>
            </a:sp3d>
          </a:bodyPr>
          <a:lstStyle/>
          <a:p>
            <a:pPr>
              <a:lnSpc>
                <a:spcPct val="120000"/>
              </a:lnSpc>
              <a:spcBef>
                <a:spcPts val="20"/>
              </a:spcBef>
            </a:pPr>
            <a:r>
              <a:rPr lang="en-US" altLang="zh-CN"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1</a:t>
            </a: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废弃的一般性药品，如抗菌素、非处方类药品等。</a:t>
            </a:r>
            <a:endParaRPr lang="en-US" altLang="zh-CN"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en-US" altLang="zh-CN"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2</a:t>
            </a: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、废弃的细胞毒性药物和遗传毒性药物，包括：</a:t>
            </a:r>
            <a:endParaRPr lang="en-US" altLang="zh-CN"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marL="285750" indent="-285750">
              <a:lnSpc>
                <a:spcPct val="120000"/>
              </a:lnSpc>
              <a:spcBef>
                <a:spcPts val="20"/>
              </a:spcBef>
              <a:buFont typeface="Wingdings" panose="05000000000000000000" pitchFamily="2" charset="2"/>
              <a:buChar char="u"/>
            </a:pP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致癌性药物，如硫唑嘌呤、苯丁酸氮芥、萘氮芥、环孢霉素、环磷酰胺、硫替派等。</a:t>
            </a:r>
            <a:endParaRPr lang="en-US" altLang="zh-CN"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marL="285750" indent="-285750">
              <a:lnSpc>
                <a:spcPct val="120000"/>
              </a:lnSpc>
              <a:spcBef>
                <a:spcPts val="20"/>
              </a:spcBef>
              <a:buFont typeface="Wingdings" panose="05000000000000000000" pitchFamily="2" charset="2"/>
              <a:buChar char="u"/>
            </a:pP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可疑致癌性药物，如顺铂，丝裂霉素、阿霉素、苯巴比妥等。 </a:t>
            </a:r>
            <a:endParaRPr lang="en-US" altLang="zh-CN"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marL="285750" indent="-285750">
              <a:lnSpc>
                <a:spcPct val="120000"/>
              </a:lnSpc>
              <a:spcBef>
                <a:spcPts val="20"/>
              </a:spcBef>
              <a:buFont typeface="Wingdings" panose="05000000000000000000" pitchFamily="2" charset="2"/>
              <a:buChar char="u"/>
            </a:pP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免疫抑制剂。 </a:t>
            </a:r>
            <a:endPar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a:p>
            <a:pPr>
              <a:lnSpc>
                <a:spcPct val="120000"/>
              </a:lnSpc>
              <a:spcBef>
                <a:spcPts val="20"/>
              </a:spcBef>
            </a:pPr>
            <a:r>
              <a:rPr lang="en-US" altLang="zh-CN"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3</a:t>
            </a:r>
            <a:r>
              <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rPr>
              <a:t>、 废弃的疫苗、血液制品等。 </a:t>
            </a:r>
            <a:endParaRPr lang="zh-CN" altLang="en-US" dirty="0">
              <a:solidFill>
                <a:schemeClr val="accent4"/>
              </a:solidFill>
              <a:effectLst/>
              <a:latin typeface="义启简圆体" panose="02010601030101010101" pitchFamily="2" charset="-128"/>
              <a:ea typeface="义启简圆体" panose="02010601030101010101" pitchFamily="2" charset="-128"/>
              <a:cs typeface="+mn-ea"/>
              <a:sym typeface="义启简圆体" panose="02010601030101010101" pitchFamily="2" charset="-128"/>
            </a:endParaRPr>
          </a:p>
        </p:txBody>
      </p:sp>
      <p:pic>
        <p:nvPicPr>
          <p:cNvPr id="3" name="图片 2" descr="C:\Users\Admin\Desktop\医药\5c8f70df382589837.png5c8f70df382589837"/>
          <p:cNvPicPr>
            <a:picLocks noChangeAspect="1"/>
          </p:cNvPicPr>
          <p:nvPr/>
        </p:nvPicPr>
        <p:blipFill>
          <a:blip r:embed="rId2"/>
          <a:srcRect/>
          <a:stretch>
            <a:fillRect/>
          </a:stretch>
        </p:blipFill>
        <p:spPr>
          <a:xfrm>
            <a:off x="8728710" y="3056437"/>
            <a:ext cx="3024420" cy="2159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1736">
      <a:dk1>
        <a:sysClr val="windowText" lastClr="000000"/>
      </a:dk1>
      <a:lt1>
        <a:sysClr val="window" lastClr="FFFFFF"/>
      </a:lt1>
      <a:dk2>
        <a:srgbClr val="44546A"/>
      </a:dk2>
      <a:lt2>
        <a:srgbClr val="E7E6E6"/>
      </a:lt2>
      <a:accent1>
        <a:srgbClr val="65D7F0"/>
      </a:accent1>
      <a:accent2>
        <a:srgbClr val="E35452"/>
      </a:accent2>
      <a:accent3>
        <a:srgbClr val="65D7F0"/>
      </a:accent3>
      <a:accent4>
        <a:srgbClr val="E35452"/>
      </a:accent4>
      <a:accent5>
        <a:srgbClr val="65D7F0"/>
      </a:accent5>
      <a:accent6>
        <a:srgbClr val="E35452"/>
      </a:accent6>
      <a:hlink>
        <a:srgbClr val="0563C1"/>
      </a:hlink>
      <a:folHlink>
        <a:srgbClr val="954F72"/>
      </a:folHlink>
    </a:clrScheme>
    <a:fontScheme name="s0ywgez1">
      <a:majorFont>
        <a:latin typeface="字体视界-简圆体"/>
        <a:ea typeface="字体视界-简圆体"/>
        <a:cs typeface=""/>
      </a:majorFont>
      <a:minorFont>
        <a:latin typeface="字体视界-简圆体"/>
        <a:ea typeface="字体视界-简圆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3630</Words>
  <Application>WPS 演示</Application>
  <PresentationFormat>宽屏</PresentationFormat>
  <Paragraphs>247</Paragraphs>
  <Slides>25</Slides>
  <Notes>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义启简圆体</vt:lpstr>
      <vt:lpstr>Yu Gothic UI</vt:lpstr>
      <vt:lpstr>Lao UI</vt:lpstr>
      <vt:lpstr>微软雅黑</vt:lpstr>
      <vt:lpstr>华文细黑</vt:lpstr>
      <vt:lpstr>Calibri</vt:lpstr>
      <vt:lpstr>Arial Unicode MS</vt:lpstr>
      <vt:lpstr>字体视界-简圆体</vt:lpstr>
      <vt:lpstr>Segoe Print</vt:lpstr>
      <vt:lpstr>等线</vt:lpstr>
      <vt:lpstr>Meiryo</vt:lpstr>
      <vt:lpstr>Arial Narrow</vt:lpstr>
      <vt:lpstr>Calibri Light</vt:lpstr>
      <vt:lpstr>Segoe UI Symbol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88</cp:revision>
  <dcterms:created xsi:type="dcterms:W3CDTF">2018-06-14T10:41:00Z</dcterms:created>
  <dcterms:modified xsi:type="dcterms:W3CDTF">2024-09-13T11:11:36Z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CCE90AAA6E9C4349B5E4747C919AB7EB_13</vt:lpwstr>
  </property>
</Properties>
</file>